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73" r:id="rId2"/>
    <p:sldId id="261" r:id="rId3"/>
    <p:sldId id="258" r:id="rId4"/>
    <p:sldId id="259" r:id="rId5"/>
    <p:sldId id="260" r:id="rId6"/>
    <p:sldId id="263" r:id="rId7"/>
    <p:sldId id="264" r:id="rId8"/>
    <p:sldId id="265" r:id="rId9"/>
    <p:sldId id="266" r:id="rId10"/>
    <p:sldId id="272"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8000"/>
    <a:srgbClr val="996633"/>
    <a:srgbClr val="3333FF"/>
    <a:srgbClr val="000066"/>
    <a:srgbClr val="00CC00"/>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D1A9D4-5CD2-4EA8-B570-C74A9252BD6D}" type="datetimeFigureOut">
              <a:rPr lang="en-US" smtClean="0"/>
              <a:t>10/22/2020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70C17D-9825-4A50-BB95-219865B079CB}" type="slidenum">
              <a:rPr lang="en-US" smtClean="0"/>
              <a:t>‹#›</a:t>
            </a:fld>
            <a:endParaRPr lang="en-US"/>
          </a:p>
        </p:txBody>
      </p:sp>
    </p:spTree>
    <p:extLst>
      <p:ext uri="{BB962C8B-B14F-4D97-AF65-F5344CB8AC3E}">
        <p14:creationId xmlns:p14="http://schemas.microsoft.com/office/powerpoint/2010/main" val="4143259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02EDEAF-6D17-4BBE-B294-590C03BC32C9}" type="datetime1">
              <a:rPr lang="en-US" smtClean="0"/>
              <a:t>10/22/2020</a:t>
            </a:fld>
            <a:endParaRPr lang="en-US"/>
          </a:p>
        </p:txBody>
      </p:sp>
      <p:sp>
        <p:nvSpPr>
          <p:cNvPr id="17" name="Footer Placeholder 16"/>
          <p:cNvSpPr>
            <a:spLocks noGrp="1"/>
          </p:cNvSpPr>
          <p:nvPr>
            <p:ph type="ftr" sz="quarter" idx="11"/>
          </p:nvPr>
        </p:nvSpPr>
        <p:spPr/>
        <p:txBody>
          <a:bodyPr/>
          <a:lstStyle/>
          <a:p>
            <a:r>
              <a:rPr lang="en-US" smtClean="0"/>
              <a:t>majiborsir@gmail.com-01914851222</a:t>
            </a:r>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AACC7F-931D-4212-B074-DCB4ED6DA3F9}" type="datetime1">
              <a:rPr lang="en-US" smtClean="0"/>
              <a:t>10/22/2020</a:t>
            </a:fld>
            <a:endParaRPr lang="en-US"/>
          </a:p>
        </p:txBody>
      </p:sp>
      <p:sp>
        <p:nvSpPr>
          <p:cNvPr id="5" name="Footer Placeholder 4"/>
          <p:cNvSpPr>
            <a:spLocks noGrp="1"/>
          </p:cNvSpPr>
          <p:nvPr>
            <p:ph type="ftr" sz="quarter" idx="11"/>
          </p:nvPr>
        </p:nvSpPr>
        <p:spPr/>
        <p:txBody>
          <a:bodyPr/>
          <a:lstStyle/>
          <a:p>
            <a:r>
              <a:rPr lang="en-US" smtClean="0"/>
              <a:t>majiborsir@gmail.com-01914851222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8D4953-9BBE-47B6-8429-5D5FC109EDD9}" type="datetime1">
              <a:rPr lang="en-US" smtClean="0"/>
              <a:t>10/22/2020</a:t>
            </a:fld>
            <a:endParaRPr lang="en-US"/>
          </a:p>
        </p:txBody>
      </p:sp>
      <p:sp>
        <p:nvSpPr>
          <p:cNvPr id="5" name="Footer Placeholder 4"/>
          <p:cNvSpPr>
            <a:spLocks noGrp="1"/>
          </p:cNvSpPr>
          <p:nvPr>
            <p:ph type="ftr" sz="quarter" idx="11"/>
          </p:nvPr>
        </p:nvSpPr>
        <p:spPr/>
        <p:txBody>
          <a:bodyPr/>
          <a:lstStyle/>
          <a:p>
            <a:r>
              <a:rPr lang="en-US" smtClean="0"/>
              <a:t>majiborsir@gmail.com-01914851222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1BB01D-B7B6-4C52-ACEA-7ABF220AC39A}" type="datetime1">
              <a:rPr lang="en-US" smtClean="0"/>
              <a:t>10/22/2020</a:t>
            </a:fld>
            <a:endParaRPr lang="en-US"/>
          </a:p>
        </p:txBody>
      </p:sp>
      <p:sp>
        <p:nvSpPr>
          <p:cNvPr id="5" name="Footer Placeholder 4"/>
          <p:cNvSpPr>
            <a:spLocks noGrp="1"/>
          </p:cNvSpPr>
          <p:nvPr>
            <p:ph type="ftr" sz="quarter" idx="11"/>
          </p:nvPr>
        </p:nvSpPr>
        <p:spPr/>
        <p:txBody>
          <a:bodyPr/>
          <a:lstStyle/>
          <a:p>
            <a:r>
              <a:rPr lang="en-US" smtClean="0"/>
              <a:t>majiborsir@gmail.com-01914851222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A82FB11-CD3E-4DC4-80F1-E5F2B22E9D5A}" type="datetime1">
              <a:rPr lang="en-US" smtClean="0"/>
              <a:t>10/22/2020</a:t>
            </a:fld>
            <a:endParaRPr lang="en-US"/>
          </a:p>
        </p:txBody>
      </p:sp>
      <p:sp>
        <p:nvSpPr>
          <p:cNvPr id="5" name="Footer Placeholder 4"/>
          <p:cNvSpPr>
            <a:spLocks noGrp="1"/>
          </p:cNvSpPr>
          <p:nvPr>
            <p:ph type="ftr" sz="quarter" idx="11"/>
          </p:nvPr>
        </p:nvSpPr>
        <p:spPr/>
        <p:txBody>
          <a:bodyPr/>
          <a:lstStyle/>
          <a:p>
            <a:r>
              <a:rPr lang="en-US" smtClean="0"/>
              <a:t>majiborsir@gmail.com-01914851222</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43257D-D061-418B-B1C6-F32E7FF4F322}" type="datetime1">
              <a:rPr lang="en-US" smtClean="0"/>
              <a:t>10/22/2020</a:t>
            </a:fld>
            <a:endParaRPr lang="en-US"/>
          </a:p>
        </p:txBody>
      </p:sp>
      <p:sp>
        <p:nvSpPr>
          <p:cNvPr id="6" name="Footer Placeholder 5"/>
          <p:cNvSpPr>
            <a:spLocks noGrp="1"/>
          </p:cNvSpPr>
          <p:nvPr>
            <p:ph type="ftr" sz="quarter" idx="11"/>
          </p:nvPr>
        </p:nvSpPr>
        <p:spPr/>
        <p:txBody>
          <a:bodyPr/>
          <a:lstStyle/>
          <a:p>
            <a:r>
              <a:rPr lang="en-US" smtClean="0"/>
              <a:t>majiborsir@gmail.com-01914851222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813EC5-CE07-4D9B-841A-86B58822E60C}" type="datetime1">
              <a:rPr lang="en-US" smtClean="0"/>
              <a:t>10/22/2020</a:t>
            </a:fld>
            <a:endParaRPr lang="en-US"/>
          </a:p>
        </p:txBody>
      </p:sp>
      <p:sp>
        <p:nvSpPr>
          <p:cNvPr id="8" name="Footer Placeholder 7"/>
          <p:cNvSpPr>
            <a:spLocks noGrp="1"/>
          </p:cNvSpPr>
          <p:nvPr>
            <p:ph type="ftr" sz="quarter" idx="11"/>
          </p:nvPr>
        </p:nvSpPr>
        <p:spPr/>
        <p:txBody>
          <a:bodyPr/>
          <a:lstStyle/>
          <a:p>
            <a:r>
              <a:rPr lang="en-US" smtClean="0"/>
              <a:t>majiborsir@gmail.com-01914851222</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F1E896-D37F-40FF-B08B-5D3EAFA5CC06}" type="datetime1">
              <a:rPr lang="en-US" smtClean="0"/>
              <a:t>10/22/2020</a:t>
            </a:fld>
            <a:endParaRPr lang="en-US"/>
          </a:p>
        </p:txBody>
      </p:sp>
      <p:sp>
        <p:nvSpPr>
          <p:cNvPr id="4" name="Footer Placeholder 3"/>
          <p:cNvSpPr>
            <a:spLocks noGrp="1"/>
          </p:cNvSpPr>
          <p:nvPr>
            <p:ph type="ftr" sz="quarter" idx="11"/>
          </p:nvPr>
        </p:nvSpPr>
        <p:spPr/>
        <p:txBody>
          <a:bodyPr/>
          <a:lstStyle/>
          <a:p>
            <a:r>
              <a:rPr lang="en-US" smtClean="0"/>
              <a:t>majiborsir@gmail.com-01914851222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68B2B1-212B-46C0-8F32-12799F94AB38}" type="datetime1">
              <a:rPr lang="en-US" smtClean="0"/>
              <a:t>10/22/2020</a:t>
            </a:fld>
            <a:endParaRPr lang="en-US"/>
          </a:p>
        </p:txBody>
      </p:sp>
      <p:sp>
        <p:nvSpPr>
          <p:cNvPr id="3" name="Footer Placeholder 2"/>
          <p:cNvSpPr>
            <a:spLocks noGrp="1"/>
          </p:cNvSpPr>
          <p:nvPr>
            <p:ph type="ftr" sz="quarter" idx="11"/>
          </p:nvPr>
        </p:nvSpPr>
        <p:spPr/>
        <p:txBody>
          <a:bodyPr/>
          <a:lstStyle/>
          <a:p>
            <a:r>
              <a:rPr lang="en-US" smtClean="0"/>
              <a:t>majiborsir@gmail.com-01914851222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39AB04-5BE4-4C06-8E6F-0A4D9337FDE7}" type="datetime1">
              <a:rPr lang="en-US" smtClean="0"/>
              <a:t>10/22/2020</a:t>
            </a:fld>
            <a:endParaRPr lang="en-US"/>
          </a:p>
        </p:txBody>
      </p:sp>
      <p:sp>
        <p:nvSpPr>
          <p:cNvPr id="6" name="Footer Placeholder 5"/>
          <p:cNvSpPr>
            <a:spLocks noGrp="1"/>
          </p:cNvSpPr>
          <p:nvPr>
            <p:ph type="ftr" sz="quarter" idx="11"/>
          </p:nvPr>
        </p:nvSpPr>
        <p:spPr/>
        <p:txBody>
          <a:bodyPr/>
          <a:lstStyle/>
          <a:p>
            <a:r>
              <a:rPr lang="en-US" smtClean="0"/>
              <a:t>majiborsir@gmail.com-01914851222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DE3978-007F-42FF-BE10-D22D3E060F8D}" type="datetime1">
              <a:rPr lang="en-US" smtClean="0"/>
              <a:t>10/22/2020</a:t>
            </a:fld>
            <a:endParaRPr lang="en-US"/>
          </a:p>
        </p:txBody>
      </p:sp>
      <p:sp>
        <p:nvSpPr>
          <p:cNvPr id="6" name="Footer Placeholder 5"/>
          <p:cNvSpPr>
            <a:spLocks noGrp="1"/>
          </p:cNvSpPr>
          <p:nvPr>
            <p:ph type="ftr" sz="quarter" idx="11"/>
          </p:nvPr>
        </p:nvSpPr>
        <p:spPr/>
        <p:txBody>
          <a:bodyPr/>
          <a:lstStyle/>
          <a:p>
            <a:r>
              <a:rPr lang="en-US" smtClean="0"/>
              <a:t>majiborsir@gmail.com-01914851222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09473F4-E9AD-40CA-9F42-76497125939D}" type="datetime1">
              <a:rPr lang="en-US" smtClean="0"/>
              <a:t>10/22/2020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majiborsir@gmail.com-01914851222</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5" Type="http://schemas.openxmlformats.org/officeDocument/2006/relationships/image" Target="../media/image6.jp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JPG"/><Relationship Id="rId7" Type="http://schemas.openxmlformats.org/officeDocument/2006/relationships/image" Target="../media/image13.jpeg"/><Relationship Id="rId2" Type="http://schemas.openxmlformats.org/officeDocument/2006/relationships/slideLayout" Target="../slideLayouts/slideLayout7.xml"/><Relationship Id="rId1" Type="http://schemas.openxmlformats.org/officeDocument/2006/relationships/video" Target="file:///C:\Users\User\Desktop\podder.wmv" TargetMode="Externa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majiborsir@gmail.com-01914851222</a:t>
            </a: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90750" y="0"/>
            <a:ext cx="5429250" cy="5505450"/>
          </a:xfrm>
          <a:prstGeom prst="rect">
            <a:avLst/>
          </a:prstGeom>
        </p:spPr>
      </p:pic>
      <p:sp>
        <p:nvSpPr>
          <p:cNvPr id="4" name="TextBox 3"/>
          <p:cNvSpPr txBox="1"/>
          <p:nvPr/>
        </p:nvSpPr>
        <p:spPr>
          <a:xfrm>
            <a:off x="13855" y="5505450"/>
            <a:ext cx="9144000" cy="1015663"/>
          </a:xfrm>
          <a:prstGeom prst="rect">
            <a:avLst/>
          </a:prstGeom>
          <a:solidFill>
            <a:srgbClr val="002060"/>
          </a:solidFill>
        </p:spPr>
        <p:txBody>
          <a:bodyPr wrap="square" rtlCol="0">
            <a:spAutoFit/>
          </a:bodyPr>
          <a:lstStyle/>
          <a:p>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আজকের</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পাঠ</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দানে</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সবাই</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কে</a:t>
            </a:r>
            <a:r>
              <a:rPr lang="en-US" sz="6000" dirty="0" smtClean="0">
                <a:latin typeface="NikoshBAN" pitchFamily="2" charset="0"/>
                <a:cs typeface="NikoshBAN" pitchFamily="2" charset="0"/>
              </a:rPr>
              <a:t> </a:t>
            </a:r>
            <a:r>
              <a:rPr lang="en-US" sz="6000" dirty="0" err="1" smtClean="0">
                <a:latin typeface="NikoshBAN" pitchFamily="2" charset="0"/>
                <a:cs typeface="NikoshBAN" pitchFamily="2" charset="0"/>
              </a:rPr>
              <a:t>শুভেচ্ছা</a:t>
            </a:r>
            <a:endParaRPr lang="en-US" sz="6000" dirty="0">
              <a:latin typeface="NikoshBAN" pitchFamily="2" charset="0"/>
              <a:cs typeface="NikoshBAN" pitchFamily="2" charset="0"/>
            </a:endParaRPr>
          </a:p>
        </p:txBody>
      </p:sp>
    </p:spTree>
    <p:extLst>
      <p:ext uri="{BB962C8B-B14F-4D97-AF65-F5344CB8AC3E}">
        <p14:creationId xmlns:p14="http://schemas.microsoft.com/office/powerpoint/2010/main" val="3567519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8)">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618595"/>
            <a:ext cx="8382000" cy="4401205"/>
          </a:xfrm>
          <a:prstGeom prst="rect">
            <a:avLst/>
          </a:prstGeom>
          <a:noFill/>
        </p:spPr>
        <p:txBody>
          <a:bodyPr wrap="square" rtlCol="0">
            <a:spAutoFit/>
          </a:bodyPr>
          <a:lstStyle/>
          <a:p>
            <a:pPr algn="just"/>
            <a:r>
              <a:rPr lang="bn-BD" sz="4000" dirty="0" smtClean="0">
                <a:solidFill>
                  <a:srgbClr val="0070C0"/>
                </a:solidFill>
                <a:latin typeface="NikoshBAN" pitchFamily="2" charset="0"/>
                <a:cs typeface="NikoshBAN" pitchFamily="2" charset="0"/>
              </a:rPr>
              <a:t>নানা রকমের কুটির শিল্প আমাদের দেশকে করেছে সমৃদ্ধ। বিভিন্ন অঞ্চলের কুটির শিল্প এত বেশি সুনাম অর্জন করেছে, যার কারণে দেশে বিদেশে এদেশের কুটির শিল্পের পণের দারুন চাহিদা, তাই এদেশের বেশির ভাগ পণ্য বিদেশে রপ্তানি করে প্রচুর বৈদেশিক মুদ্রা অর্জনে সহায়ক। অতএব দেশের অর্থনৈতিক উন্নয়নে কুটির শিল্পের গুরুত্ব অপরিসীম।</a:t>
            </a:r>
            <a:endParaRPr lang="en-US" sz="4000" dirty="0">
              <a:solidFill>
                <a:srgbClr val="0070C0"/>
              </a:solidFill>
              <a:latin typeface="NikoshBAN" pitchFamily="2" charset="0"/>
              <a:cs typeface="NikoshBAN" pitchFamily="2" charset="0"/>
            </a:endParaRPr>
          </a:p>
        </p:txBody>
      </p:sp>
      <p:sp>
        <p:nvSpPr>
          <p:cNvPr id="3" name="TextBox 2"/>
          <p:cNvSpPr txBox="1"/>
          <p:nvPr/>
        </p:nvSpPr>
        <p:spPr>
          <a:xfrm>
            <a:off x="3352800" y="381000"/>
            <a:ext cx="2367643" cy="101566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gn="ctr"/>
            <a:r>
              <a:rPr lang="bn-BD" sz="6000" b="1" dirty="0" smtClean="0">
                <a:solidFill>
                  <a:srgbClr val="7030A0"/>
                </a:solidFill>
                <a:latin typeface="NikoshBAN" pitchFamily="2" charset="0"/>
                <a:cs typeface="NikoshBAN" pitchFamily="2" charset="0"/>
              </a:rPr>
              <a:t>গুরুত্ব</a:t>
            </a:r>
            <a:endParaRPr lang="en-US" sz="6000" b="1" dirty="0">
              <a:solidFill>
                <a:srgbClr val="7030A0"/>
              </a:solidFill>
              <a:latin typeface="NikoshBAN" pitchFamily="2" charset="0"/>
              <a:cs typeface="NikoshBAN" pitchFamily="2" charset="0"/>
            </a:endParaRPr>
          </a:p>
        </p:txBody>
      </p:sp>
      <p:sp>
        <p:nvSpPr>
          <p:cNvPr id="4" name="Footer Placeholder 3"/>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3029841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62300" y="457200"/>
            <a:ext cx="2819400"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4800" b="1" dirty="0" err="1" smtClean="0">
                <a:solidFill>
                  <a:schemeClr val="accent1">
                    <a:lumMod val="75000"/>
                  </a:schemeClr>
                </a:solidFill>
                <a:latin typeface="NikoshBAN" pitchFamily="2" charset="0"/>
                <a:cs typeface="NikoshBAN" pitchFamily="2" charset="0"/>
              </a:rPr>
              <a:t>দলীয়</a:t>
            </a:r>
            <a:r>
              <a:rPr lang="en-US" sz="4800" b="1" dirty="0" smtClean="0">
                <a:solidFill>
                  <a:schemeClr val="accent1">
                    <a:lumMod val="75000"/>
                  </a:schemeClr>
                </a:solidFill>
                <a:latin typeface="NikoshBAN" pitchFamily="2" charset="0"/>
                <a:cs typeface="NikoshBAN" pitchFamily="2" charset="0"/>
              </a:rPr>
              <a:t> </a:t>
            </a:r>
            <a:r>
              <a:rPr lang="en-US" sz="4800" b="1" dirty="0" err="1" smtClean="0">
                <a:solidFill>
                  <a:schemeClr val="accent1">
                    <a:lumMod val="75000"/>
                  </a:schemeClr>
                </a:solidFill>
                <a:latin typeface="NikoshBAN" pitchFamily="2" charset="0"/>
                <a:cs typeface="NikoshBAN" pitchFamily="2" charset="0"/>
              </a:rPr>
              <a:t>কাজ</a:t>
            </a:r>
            <a:endParaRPr lang="en-US" sz="4800" b="1" dirty="0">
              <a:solidFill>
                <a:schemeClr val="accent1">
                  <a:lumMod val="75000"/>
                </a:schemeClr>
              </a:solidFill>
              <a:latin typeface="NikoshBAN" pitchFamily="2" charset="0"/>
              <a:cs typeface="NikoshBAN" pitchFamily="2" charset="0"/>
            </a:endParaRPr>
          </a:p>
        </p:txBody>
      </p:sp>
      <p:sp>
        <p:nvSpPr>
          <p:cNvPr id="4" name="Flowchart: Delay 3"/>
          <p:cNvSpPr/>
          <p:nvPr/>
        </p:nvSpPr>
        <p:spPr>
          <a:xfrm>
            <a:off x="308429" y="2057400"/>
            <a:ext cx="2815771" cy="1143000"/>
          </a:xfrm>
          <a:prstGeom prst="flowChartDelay">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4000" b="1" dirty="0" smtClean="0">
                <a:solidFill>
                  <a:srgbClr val="7030A0"/>
                </a:solidFill>
                <a:latin typeface="NikoshBAN" pitchFamily="2" charset="0"/>
                <a:cs typeface="NikoshBAN" pitchFamily="2" charset="0"/>
              </a:rPr>
              <a:t>মাছরাঙা দল :</a:t>
            </a:r>
            <a:endParaRPr lang="en-US" sz="4000" b="1" dirty="0"/>
          </a:p>
        </p:txBody>
      </p:sp>
      <p:sp>
        <p:nvSpPr>
          <p:cNvPr id="5" name="Flowchart: Delay 4"/>
          <p:cNvSpPr/>
          <p:nvPr/>
        </p:nvSpPr>
        <p:spPr>
          <a:xfrm>
            <a:off x="228600" y="4724400"/>
            <a:ext cx="2815771" cy="838200"/>
          </a:xfrm>
          <a:prstGeom prst="flowChartDelay">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4000" b="1" dirty="0" smtClean="0">
                <a:solidFill>
                  <a:srgbClr val="7030A0"/>
                </a:solidFill>
                <a:latin typeface="NikoshBAN" pitchFamily="2" charset="0"/>
                <a:cs typeface="NikoshBAN" pitchFamily="2" charset="0"/>
              </a:rPr>
              <a:t>প্রজাপতি দল :</a:t>
            </a:r>
            <a:endParaRPr lang="en-US" sz="4000" b="1" dirty="0"/>
          </a:p>
        </p:txBody>
      </p:sp>
      <p:sp>
        <p:nvSpPr>
          <p:cNvPr id="7" name="Flowchart: Alternate Process 6"/>
          <p:cNvSpPr/>
          <p:nvPr/>
        </p:nvSpPr>
        <p:spPr>
          <a:xfrm>
            <a:off x="3120571" y="2057400"/>
            <a:ext cx="5794829" cy="114300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4000" dirty="0" smtClean="0">
                <a:solidFill>
                  <a:srgbClr val="008000"/>
                </a:solidFill>
                <a:latin typeface="NikoshBAN" pitchFamily="2" charset="0"/>
                <a:cs typeface="NikoshBAN" pitchFamily="2" charset="0"/>
              </a:rPr>
              <a:t>কুটির শিল্প দেশের একমাত্র মূল চালিকা শক্তি-মূল্যায়ন কর। </a:t>
            </a:r>
            <a:endParaRPr lang="en-US" sz="4000" dirty="0">
              <a:solidFill>
                <a:srgbClr val="008000"/>
              </a:solidFill>
            </a:endParaRPr>
          </a:p>
        </p:txBody>
      </p:sp>
      <p:sp>
        <p:nvSpPr>
          <p:cNvPr id="8" name="Flowchart: Alternate Process 7"/>
          <p:cNvSpPr/>
          <p:nvPr/>
        </p:nvSpPr>
        <p:spPr>
          <a:xfrm>
            <a:off x="3044371" y="4572000"/>
            <a:ext cx="5794829" cy="114300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4000" dirty="0" smtClean="0">
                <a:solidFill>
                  <a:srgbClr val="008000"/>
                </a:solidFill>
                <a:latin typeface="NikoshBAN" pitchFamily="2" charset="0"/>
                <a:cs typeface="NikoshBAN" pitchFamily="2" charset="0"/>
              </a:rPr>
              <a:t>একমাত্র কুটির শিল্পের মাধ্যমে দেশের সমৃদ্ধি সম্ভব-বিশ্লেষণ কর। </a:t>
            </a:r>
            <a:endParaRPr lang="en-US" sz="4000" dirty="0">
              <a:solidFill>
                <a:srgbClr val="008000"/>
              </a:solidFill>
            </a:endParaRPr>
          </a:p>
        </p:txBody>
      </p:sp>
      <p:sp>
        <p:nvSpPr>
          <p:cNvPr id="3" name="Footer Placeholder 2"/>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365338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2386" y="651301"/>
            <a:ext cx="2819400" cy="1015663"/>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err="1" smtClean="0">
                <a:solidFill>
                  <a:srgbClr val="996633"/>
                </a:solidFill>
                <a:latin typeface="NikoshBAN" pitchFamily="2" charset="0"/>
                <a:cs typeface="NikoshBAN" pitchFamily="2" charset="0"/>
              </a:rPr>
              <a:t>মূল্যায়ন</a:t>
            </a:r>
            <a:endParaRPr lang="en-US" sz="4000" b="1" dirty="0">
              <a:solidFill>
                <a:srgbClr val="996633"/>
              </a:solidFill>
              <a:latin typeface="NikoshBAN" pitchFamily="2" charset="0"/>
              <a:cs typeface="NikoshBAN" pitchFamily="2" charset="0"/>
            </a:endParaRPr>
          </a:p>
        </p:txBody>
      </p:sp>
      <p:sp>
        <p:nvSpPr>
          <p:cNvPr id="3" name="TextBox 2"/>
          <p:cNvSpPr txBox="1"/>
          <p:nvPr/>
        </p:nvSpPr>
        <p:spPr>
          <a:xfrm>
            <a:off x="228600" y="2209800"/>
            <a:ext cx="8686800" cy="4016484"/>
          </a:xfrm>
          <a:prstGeom prst="rect">
            <a:avLst/>
          </a:prstGeom>
          <a:noFill/>
        </p:spPr>
        <p:txBody>
          <a:bodyPr wrap="square" rtlCol="0">
            <a:spAutoFit/>
          </a:bodyPr>
          <a:lstStyle/>
          <a:p>
            <a:pPr marL="465138" indent="-465138">
              <a:lnSpc>
                <a:spcPct val="150000"/>
              </a:lnSpc>
              <a:buFont typeface="+mj-lt"/>
              <a:buAutoNum type="arabicPeriod"/>
            </a:pPr>
            <a:r>
              <a:rPr lang="bn-BD" sz="3400" dirty="0" smtClean="0">
                <a:solidFill>
                  <a:srgbClr val="008000"/>
                </a:solidFill>
                <a:latin typeface="NikoshBAN" pitchFamily="2" charset="0"/>
                <a:cs typeface="NikoshBAN" pitchFamily="2" charset="0"/>
              </a:rPr>
              <a:t>কাদের সহযোগিতায় কুটির শিল্প গড়ে উঠে?</a:t>
            </a:r>
          </a:p>
          <a:p>
            <a:pPr marL="465138" indent="-465138">
              <a:lnSpc>
                <a:spcPct val="150000"/>
              </a:lnSpc>
              <a:buFont typeface="+mj-lt"/>
              <a:buAutoNum type="arabicPeriod"/>
            </a:pPr>
            <a:r>
              <a:rPr lang="bn-BD" sz="3400" dirty="0" smtClean="0">
                <a:solidFill>
                  <a:srgbClr val="008000"/>
                </a:solidFill>
                <a:latin typeface="NikoshBAN" pitchFamily="2" charset="0"/>
                <a:cs typeface="NikoshBAN" pitchFamily="2" charset="0"/>
              </a:rPr>
              <a:t>কুটির শিল্পের জন্য সর্বোচ্চ জনবল কতজন?</a:t>
            </a:r>
          </a:p>
          <a:p>
            <a:pPr marL="465138" indent="-465138">
              <a:lnSpc>
                <a:spcPct val="150000"/>
              </a:lnSpc>
              <a:buFont typeface="+mj-lt"/>
              <a:buAutoNum type="arabicPeriod"/>
            </a:pPr>
            <a:r>
              <a:rPr lang="bn-BD" sz="3400" dirty="0" smtClean="0">
                <a:solidFill>
                  <a:srgbClr val="008000"/>
                </a:solidFill>
                <a:latin typeface="NikoshBAN" pitchFamily="2" charset="0"/>
                <a:cs typeface="NikoshBAN" pitchFamily="2" charset="0"/>
              </a:rPr>
              <a:t>ঝিনুক দ্বারা উৎপাদিত কয়েকটি </a:t>
            </a:r>
            <a:r>
              <a:rPr lang="en-US" sz="3400" dirty="0" smtClean="0">
                <a:solidFill>
                  <a:srgbClr val="008000"/>
                </a:solidFill>
                <a:latin typeface="NikoshBAN" pitchFamily="2" charset="0"/>
                <a:cs typeface="NikoshBAN" pitchFamily="2" charset="0"/>
              </a:rPr>
              <a:t> </a:t>
            </a:r>
            <a:r>
              <a:rPr lang="bn-BD" sz="3400" dirty="0" smtClean="0">
                <a:solidFill>
                  <a:srgbClr val="008000"/>
                </a:solidFill>
                <a:latin typeface="NikoshBAN" pitchFamily="2" charset="0"/>
                <a:cs typeface="NikoshBAN" pitchFamily="2" charset="0"/>
              </a:rPr>
              <a:t>দ্রব্যের নাম বল।</a:t>
            </a:r>
            <a:endParaRPr lang="en-US" sz="3400" dirty="0">
              <a:solidFill>
                <a:srgbClr val="008000"/>
              </a:solidFill>
              <a:latin typeface="NikoshBAN" pitchFamily="2" charset="0"/>
              <a:cs typeface="NikoshBAN" pitchFamily="2" charset="0"/>
            </a:endParaRPr>
          </a:p>
          <a:p>
            <a:pPr marL="465138" indent="-465138">
              <a:lnSpc>
                <a:spcPct val="150000"/>
              </a:lnSpc>
              <a:buFont typeface="+mj-lt"/>
              <a:buAutoNum type="arabicPeriod"/>
            </a:pPr>
            <a:r>
              <a:rPr lang="bn-BD" sz="3400" dirty="0" smtClean="0">
                <a:solidFill>
                  <a:srgbClr val="008000"/>
                </a:solidFill>
                <a:latin typeface="NikoshBAN" pitchFamily="2" charset="0"/>
                <a:cs typeface="NikoshBAN" pitchFamily="2" charset="0"/>
              </a:rPr>
              <a:t>কেমিক্যাল দ্বারা </a:t>
            </a:r>
            <a:r>
              <a:rPr lang="bn-BD" sz="3400" dirty="0">
                <a:solidFill>
                  <a:srgbClr val="008000"/>
                </a:solidFill>
                <a:latin typeface="NikoshBAN" pitchFamily="2" charset="0"/>
                <a:cs typeface="NikoshBAN" pitchFamily="2" charset="0"/>
              </a:rPr>
              <a:t>উৎপাদিত কয়েকটি </a:t>
            </a:r>
            <a:r>
              <a:rPr lang="en-US" sz="3400" dirty="0">
                <a:solidFill>
                  <a:srgbClr val="008000"/>
                </a:solidFill>
                <a:latin typeface="NikoshBAN" pitchFamily="2" charset="0"/>
                <a:cs typeface="NikoshBAN" pitchFamily="2" charset="0"/>
              </a:rPr>
              <a:t> </a:t>
            </a:r>
            <a:r>
              <a:rPr lang="bn-BD" sz="3400" dirty="0">
                <a:solidFill>
                  <a:srgbClr val="008000"/>
                </a:solidFill>
                <a:latin typeface="NikoshBAN" pitchFamily="2" charset="0"/>
                <a:cs typeface="NikoshBAN" pitchFamily="2" charset="0"/>
              </a:rPr>
              <a:t>দ্রব্যের নাম বল।</a:t>
            </a:r>
            <a:endParaRPr lang="en-US" sz="3400" dirty="0">
              <a:solidFill>
                <a:srgbClr val="008000"/>
              </a:solidFill>
              <a:latin typeface="NikoshBAN" pitchFamily="2" charset="0"/>
              <a:cs typeface="NikoshBAN" pitchFamily="2" charset="0"/>
            </a:endParaRPr>
          </a:p>
          <a:p>
            <a:pPr marL="465138" indent="-465138">
              <a:lnSpc>
                <a:spcPct val="150000"/>
              </a:lnSpc>
              <a:buFont typeface="+mj-lt"/>
              <a:buAutoNum type="arabicPeriod"/>
            </a:pPr>
            <a:r>
              <a:rPr lang="bn-BD" sz="3400" dirty="0" smtClean="0">
                <a:solidFill>
                  <a:srgbClr val="008000"/>
                </a:solidFill>
                <a:latin typeface="NikoshBAN" pitchFamily="2" charset="0"/>
                <a:cs typeface="NikoshBAN" pitchFamily="2" charset="0"/>
              </a:rPr>
              <a:t>আমাদের দেশের কোন কোন অঞ্চলে কুটির শিল্প গড়ে ওঠেছে?</a:t>
            </a:r>
            <a:endParaRPr lang="en-US" sz="3400" dirty="0">
              <a:solidFill>
                <a:srgbClr val="008000"/>
              </a:solidFill>
              <a:latin typeface="NikoshBAN" pitchFamily="2" charset="0"/>
              <a:cs typeface="NikoshBAN" pitchFamily="2" charset="0"/>
            </a:endParaRPr>
          </a:p>
        </p:txBody>
      </p:sp>
      <p:sp>
        <p:nvSpPr>
          <p:cNvPr id="4" name="Footer Placeholder 3"/>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12422303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754743"/>
            <a:ext cx="2819400" cy="92333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5400" b="1" dirty="0" err="1" smtClean="0">
                <a:solidFill>
                  <a:srgbClr val="3333FF"/>
                </a:solidFill>
                <a:latin typeface="NikoshBAN" pitchFamily="2" charset="0"/>
                <a:cs typeface="NikoshBAN" pitchFamily="2" charset="0"/>
              </a:rPr>
              <a:t>বাড়ির</a:t>
            </a:r>
            <a:r>
              <a:rPr lang="en-US" sz="5400" b="1" dirty="0" smtClean="0">
                <a:solidFill>
                  <a:srgbClr val="3333FF"/>
                </a:solidFill>
                <a:latin typeface="NikoshBAN" pitchFamily="2" charset="0"/>
                <a:cs typeface="NikoshBAN" pitchFamily="2" charset="0"/>
              </a:rPr>
              <a:t> </a:t>
            </a:r>
            <a:r>
              <a:rPr lang="en-US" sz="5400" b="1" dirty="0" err="1" smtClean="0">
                <a:solidFill>
                  <a:srgbClr val="3333FF"/>
                </a:solidFill>
                <a:latin typeface="NikoshBAN" pitchFamily="2" charset="0"/>
                <a:cs typeface="NikoshBAN" pitchFamily="2" charset="0"/>
              </a:rPr>
              <a:t>কাজ</a:t>
            </a:r>
            <a:endParaRPr lang="en-US" sz="5400" b="1" dirty="0">
              <a:solidFill>
                <a:srgbClr val="3333FF"/>
              </a:solidFill>
              <a:latin typeface="NikoshBAN" pitchFamily="2" charset="0"/>
              <a:cs typeface="NikoshBAN" pitchFamily="2" charset="0"/>
            </a:endParaRPr>
          </a:p>
        </p:txBody>
      </p:sp>
      <p:sp>
        <p:nvSpPr>
          <p:cNvPr id="4" name="TextBox 3"/>
          <p:cNvSpPr txBox="1"/>
          <p:nvPr/>
        </p:nvSpPr>
        <p:spPr>
          <a:xfrm>
            <a:off x="419100" y="2823029"/>
            <a:ext cx="8382000" cy="1446550"/>
          </a:xfrm>
          <a:prstGeom prst="rect">
            <a:avLst/>
          </a:prstGeom>
          <a:noFill/>
        </p:spPr>
        <p:txBody>
          <a:bodyPr wrap="square" rtlCol="0">
            <a:spAutoFit/>
          </a:bodyPr>
          <a:lstStyle/>
          <a:p>
            <a:pPr algn="ctr"/>
            <a:r>
              <a:rPr lang="bn-BD" sz="4400" dirty="0" smtClean="0">
                <a:solidFill>
                  <a:srgbClr val="002060"/>
                </a:solidFill>
                <a:latin typeface="NikoshBAN" pitchFamily="2" charset="0"/>
                <a:cs typeface="NikoshBAN" pitchFamily="2" charset="0"/>
              </a:rPr>
              <a:t>“</a:t>
            </a:r>
            <a:r>
              <a:rPr lang="en-US" sz="4400" dirty="0" err="1" smtClean="0">
                <a:solidFill>
                  <a:srgbClr val="002060"/>
                </a:solidFill>
                <a:latin typeface="NikoshBAN" pitchFamily="2" charset="0"/>
                <a:cs typeface="NikoshBAN" pitchFamily="2" charset="0"/>
              </a:rPr>
              <a:t>দেশের</a:t>
            </a:r>
            <a:r>
              <a:rPr lang="en-US" sz="4400" dirty="0" smtClean="0">
                <a:solidFill>
                  <a:srgbClr val="002060"/>
                </a:solidFill>
                <a:latin typeface="NikoshBAN" pitchFamily="2" charset="0"/>
                <a:cs typeface="NikoshBAN" pitchFamily="2" charset="0"/>
              </a:rPr>
              <a:t> </a:t>
            </a:r>
            <a:r>
              <a:rPr lang="en-US" sz="4400" dirty="0" err="1" smtClean="0">
                <a:solidFill>
                  <a:srgbClr val="002060"/>
                </a:solidFill>
                <a:latin typeface="NikoshBAN" pitchFamily="2" charset="0"/>
                <a:cs typeface="NikoshBAN" pitchFamily="2" charset="0"/>
              </a:rPr>
              <a:t>অর্থনৈতিক</a:t>
            </a:r>
            <a:r>
              <a:rPr lang="en-US" sz="4400" dirty="0" smtClean="0">
                <a:solidFill>
                  <a:srgbClr val="002060"/>
                </a:solidFill>
                <a:latin typeface="NikoshBAN" pitchFamily="2" charset="0"/>
                <a:cs typeface="NikoshBAN" pitchFamily="2" charset="0"/>
              </a:rPr>
              <a:t> </a:t>
            </a:r>
            <a:r>
              <a:rPr lang="en-US" sz="4400" dirty="0" err="1" smtClean="0">
                <a:solidFill>
                  <a:srgbClr val="002060"/>
                </a:solidFill>
                <a:latin typeface="NikoshBAN" pitchFamily="2" charset="0"/>
                <a:cs typeface="NikoshBAN" pitchFamily="2" charset="0"/>
              </a:rPr>
              <a:t>উন্নয়নে</a:t>
            </a:r>
            <a:r>
              <a:rPr lang="en-US" sz="4400" dirty="0">
                <a:solidFill>
                  <a:srgbClr val="002060"/>
                </a:solidFill>
                <a:latin typeface="NikoshBAN" pitchFamily="2" charset="0"/>
                <a:cs typeface="NikoshBAN" pitchFamily="2" charset="0"/>
              </a:rPr>
              <a:t> </a:t>
            </a:r>
            <a:r>
              <a:rPr lang="en-US" sz="4400" b="1" dirty="0" err="1">
                <a:solidFill>
                  <a:srgbClr val="7030A0"/>
                </a:solidFill>
                <a:latin typeface="NikoshBAN" pitchFamily="2" charset="0"/>
                <a:cs typeface="NikoshBAN" pitchFamily="2" charset="0"/>
              </a:rPr>
              <a:t>কুঠির</a:t>
            </a:r>
            <a:r>
              <a:rPr lang="en-US" sz="4400" b="1" dirty="0">
                <a:solidFill>
                  <a:srgbClr val="7030A0"/>
                </a:solidFill>
                <a:latin typeface="NikoshBAN" pitchFamily="2" charset="0"/>
                <a:cs typeface="NikoshBAN" pitchFamily="2" charset="0"/>
              </a:rPr>
              <a:t> </a:t>
            </a:r>
            <a:r>
              <a:rPr lang="en-US" sz="4400" b="1" dirty="0" err="1" smtClean="0">
                <a:solidFill>
                  <a:srgbClr val="7030A0"/>
                </a:solidFill>
                <a:latin typeface="NikoshBAN" pitchFamily="2" charset="0"/>
                <a:cs typeface="NikoshBAN" pitchFamily="2" charset="0"/>
              </a:rPr>
              <a:t>শিল্পের</a:t>
            </a:r>
            <a:r>
              <a:rPr lang="en-US" sz="4400" b="1" dirty="0" smtClean="0">
                <a:solidFill>
                  <a:srgbClr val="7030A0"/>
                </a:solidFill>
                <a:latin typeface="NikoshBAN" pitchFamily="2" charset="0"/>
                <a:cs typeface="NikoshBAN" pitchFamily="2" charset="0"/>
              </a:rPr>
              <a:t> </a:t>
            </a:r>
            <a:r>
              <a:rPr lang="en-US" sz="4400" dirty="0" err="1" smtClean="0">
                <a:solidFill>
                  <a:srgbClr val="000066"/>
                </a:solidFill>
                <a:latin typeface="NikoshBAN" pitchFamily="2" charset="0"/>
                <a:cs typeface="NikoshBAN" pitchFamily="2" charset="0"/>
              </a:rPr>
              <a:t>অবদান</a:t>
            </a:r>
            <a:r>
              <a:rPr lang="en-US" sz="4400" b="1" dirty="0" smtClean="0">
                <a:solidFill>
                  <a:srgbClr val="000066"/>
                </a:solidFill>
                <a:latin typeface="NikoshBAN" pitchFamily="2" charset="0"/>
                <a:cs typeface="NikoshBAN" pitchFamily="2" charset="0"/>
              </a:rPr>
              <a:t> </a:t>
            </a:r>
            <a:r>
              <a:rPr lang="en-US" sz="4400" dirty="0" err="1" smtClean="0">
                <a:solidFill>
                  <a:srgbClr val="000066"/>
                </a:solidFill>
                <a:latin typeface="NikoshBAN" pitchFamily="2" charset="0"/>
                <a:cs typeface="NikoshBAN" pitchFamily="2" charset="0"/>
              </a:rPr>
              <a:t>অপরিসীম</a:t>
            </a:r>
            <a:r>
              <a:rPr lang="bn-BD" sz="4400" dirty="0" smtClean="0">
                <a:solidFill>
                  <a:srgbClr val="002060"/>
                </a:solidFill>
                <a:latin typeface="NikoshBAN" pitchFamily="2" charset="0"/>
                <a:cs typeface="NikoshBAN" pitchFamily="2" charset="0"/>
              </a:rPr>
              <a:t>”</a:t>
            </a:r>
            <a:r>
              <a:rPr lang="en-US" sz="4400" dirty="0" smtClean="0">
                <a:solidFill>
                  <a:srgbClr val="002060"/>
                </a:solidFill>
                <a:latin typeface="NikoshBAN" pitchFamily="2" charset="0"/>
                <a:cs typeface="NikoshBAN" pitchFamily="2" charset="0"/>
              </a:rPr>
              <a:t>-</a:t>
            </a:r>
            <a:r>
              <a:rPr lang="bn-BD" sz="4400" dirty="0" smtClean="0">
                <a:solidFill>
                  <a:srgbClr val="002060"/>
                </a:solidFill>
                <a:latin typeface="NikoshBAN" pitchFamily="2" charset="0"/>
                <a:cs typeface="NikoshBAN" pitchFamily="2" charset="0"/>
              </a:rPr>
              <a:t>উত্তরের স্বপক্ষে যুক্তি দাও</a:t>
            </a:r>
            <a:r>
              <a:rPr lang="en-US" sz="4400" dirty="0" smtClean="0">
                <a:solidFill>
                  <a:srgbClr val="002060"/>
                </a:solidFill>
                <a:latin typeface="NikoshBAN" pitchFamily="2" charset="0"/>
                <a:cs typeface="NikoshBAN" pitchFamily="2" charset="0"/>
              </a:rPr>
              <a:t>। </a:t>
            </a:r>
            <a:endParaRPr lang="en-US" sz="4400" dirty="0">
              <a:solidFill>
                <a:srgbClr val="002060"/>
              </a:solidFill>
              <a:latin typeface="NikoshBAN" pitchFamily="2" charset="0"/>
              <a:cs typeface="NikoshBAN" pitchFamily="2" charset="0"/>
            </a:endParaRPr>
          </a:p>
        </p:txBody>
      </p:sp>
      <p:sp>
        <p:nvSpPr>
          <p:cNvPr id="3" name="Footer Placeholder 2"/>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24724346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2621340"/>
            <a:ext cx="7010400" cy="1569660"/>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sz="9600" b="1" dirty="0" err="1" smtClean="0">
                <a:solidFill>
                  <a:srgbClr val="7030A0"/>
                </a:solidFill>
                <a:latin typeface="NikoshBAN" pitchFamily="2" charset="0"/>
                <a:cs typeface="NikoshBAN" pitchFamily="2" charset="0"/>
              </a:rPr>
              <a:t>ধন্যবাদ</a:t>
            </a:r>
            <a:r>
              <a:rPr lang="en-US" sz="9600" b="1" dirty="0" smtClean="0">
                <a:solidFill>
                  <a:srgbClr val="7030A0"/>
                </a:solidFill>
                <a:latin typeface="NikoshBAN" pitchFamily="2" charset="0"/>
                <a:cs typeface="NikoshBAN" pitchFamily="2" charset="0"/>
              </a:rPr>
              <a:t> </a:t>
            </a:r>
            <a:r>
              <a:rPr lang="en-US" sz="9600" b="1" dirty="0" err="1" smtClean="0">
                <a:solidFill>
                  <a:srgbClr val="7030A0"/>
                </a:solidFill>
                <a:latin typeface="NikoshBAN" pitchFamily="2" charset="0"/>
                <a:cs typeface="NikoshBAN" pitchFamily="2" charset="0"/>
              </a:rPr>
              <a:t>সবাইকে</a:t>
            </a:r>
            <a:endParaRPr lang="en-US" sz="9600" b="1" dirty="0">
              <a:solidFill>
                <a:srgbClr val="7030A0"/>
              </a:solidFill>
              <a:latin typeface="NikoshBAN" pitchFamily="2" charset="0"/>
              <a:cs typeface="NikoshBAN" pitchFamily="2" charset="0"/>
            </a:endParaRPr>
          </a:p>
        </p:txBody>
      </p:sp>
      <p:sp>
        <p:nvSpPr>
          <p:cNvPr id="3" name="Footer Placeholder 2"/>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1945843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876955"/>
            <a:ext cx="6096000" cy="5447645"/>
          </a:xfrm>
          <a:prstGeom prst="rect">
            <a:avLst/>
          </a:prstGeom>
          <a:noFill/>
        </p:spPr>
        <p:txBody>
          <a:bodyPr wrap="square" rtlCol="0">
            <a:spAutoFit/>
          </a:bodyPr>
          <a:lstStyle/>
          <a:p>
            <a:pPr algn="ctr">
              <a:lnSpc>
                <a:spcPct val="150000"/>
              </a:lnSpc>
            </a:pPr>
            <a:r>
              <a:rPr lang="en-US" sz="8800" b="1" dirty="0" err="1" smtClean="0">
                <a:solidFill>
                  <a:srgbClr val="00B050"/>
                </a:solidFill>
                <a:latin typeface="NikoshBAN" pitchFamily="2" charset="0"/>
                <a:cs typeface="NikoshBAN" pitchFamily="2" charset="0"/>
              </a:rPr>
              <a:t>ব্যবসায়</a:t>
            </a:r>
            <a:r>
              <a:rPr lang="en-US" sz="8800" b="1" dirty="0" smtClean="0">
                <a:solidFill>
                  <a:srgbClr val="00B050"/>
                </a:solidFill>
                <a:latin typeface="NikoshBAN" pitchFamily="2" charset="0"/>
                <a:cs typeface="NikoshBAN" pitchFamily="2" charset="0"/>
              </a:rPr>
              <a:t> </a:t>
            </a:r>
            <a:r>
              <a:rPr lang="en-US" sz="8800" b="1" dirty="0" err="1" smtClean="0">
                <a:solidFill>
                  <a:srgbClr val="00B050"/>
                </a:solidFill>
                <a:latin typeface="NikoshBAN" pitchFamily="2" charset="0"/>
                <a:cs typeface="NikoshBAN" pitchFamily="2" charset="0"/>
              </a:rPr>
              <a:t>উদ্যোগ</a:t>
            </a:r>
            <a:endParaRPr lang="en-US" sz="8800" b="1" dirty="0" smtClean="0">
              <a:solidFill>
                <a:srgbClr val="00B050"/>
              </a:solidFill>
              <a:latin typeface="NikoshBAN" pitchFamily="2" charset="0"/>
              <a:cs typeface="NikoshBAN" pitchFamily="2" charset="0"/>
            </a:endParaRPr>
          </a:p>
          <a:p>
            <a:pPr algn="ctr">
              <a:lnSpc>
                <a:spcPct val="150000"/>
              </a:lnSpc>
            </a:pPr>
            <a:r>
              <a:rPr lang="en-US" sz="7200" dirty="0">
                <a:solidFill>
                  <a:schemeClr val="accent3">
                    <a:lumMod val="75000"/>
                  </a:schemeClr>
                </a:solidFill>
                <a:latin typeface="NikoshBAN" pitchFamily="2" charset="0"/>
                <a:cs typeface="NikoshBAN" pitchFamily="2" charset="0"/>
              </a:rPr>
              <a:t>৯ম </a:t>
            </a:r>
            <a:r>
              <a:rPr lang="en-US" sz="7200" dirty="0" err="1" smtClean="0">
                <a:solidFill>
                  <a:schemeClr val="accent3">
                    <a:lumMod val="75000"/>
                  </a:schemeClr>
                </a:solidFill>
                <a:latin typeface="NikoshBAN" pitchFamily="2" charset="0"/>
                <a:cs typeface="NikoshBAN" pitchFamily="2" charset="0"/>
              </a:rPr>
              <a:t>শ্রেণি</a:t>
            </a:r>
            <a:endParaRPr lang="en-US" sz="7200" dirty="0" smtClean="0">
              <a:solidFill>
                <a:schemeClr val="accent3">
                  <a:lumMod val="75000"/>
                </a:schemeClr>
              </a:solidFill>
              <a:latin typeface="NikoshBAN" pitchFamily="2" charset="0"/>
              <a:cs typeface="NikoshBAN" pitchFamily="2" charset="0"/>
            </a:endParaRPr>
          </a:p>
          <a:p>
            <a:pPr algn="ctr">
              <a:lnSpc>
                <a:spcPct val="150000"/>
              </a:lnSpc>
            </a:pPr>
            <a:r>
              <a:rPr lang="en-US" sz="7200" dirty="0" err="1" smtClean="0">
                <a:solidFill>
                  <a:schemeClr val="accent2">
                    <a:lumMod val="75000"/>
                  </a:schemeClr>
                </a:solidFill>
                <a:latin typeface="NikoshBAN" pitchFamily="2" charset="0"/>
                <a:cs typeface="NikoshBAN" pitchFamily="2" charset="0"/>
              </a:rPr>
              <a:t>সময়ঃ</a:t>
            </a:r>
            <a:r>
              <a:rPr lang="en-US" sz="7200" dirty="0" smtClean="0">
                <a:solidFill>
                  <a:schemeClr val="accent2">
                    <a:lumMod val="75000"/>
                  </a:schemeClr>
                </a:solidFill>
                <a:latin typeface="NikoshBAN" pitchFamily="2" charset="0"/>
                <a:cs typeface="NikoshBAN" pitchFamily="2" charset="0"/>
              </a:rPr>
              <a:t> ৫০ </a:t>
            </a:r>
            <a:r>
              <a:rPr lang="en-US" sz="7200" dirty="0" err="1" smtClean="0">
                <a:solidFill>
                  <a:schemeClr val="accent2">
                    <a:lumMod val="75000"/>
                  </a:schemeClr>
                </a:solidFill>
                <a:latin typeface="NikoshBAN" pitchFamily="2" charset="0"/>
                <a:cs typeface="NikoshBAN" pitchFamily="2" charset="0"/>
              </a:rPr>
              <a:t>মিনিট</a:t>
            </a:r>
            <a:endParaRPr lang="en-US" sz="7200" dirty="0">
              <a:solidFill>
                <a:schemeClr val="accent2">
                  <a:lumMod val="75000"/>
                </a:schemeClr>
              </a:solidFill>
              <a:latin typeface="NikoshBAN" pitchFamily="2" charset="0"/>
              <a:cs typeface="NikoshBAN" pitchFamily="2" charset="0"/>
            </a:endParaRPr>
          </a:p>
        </p:txBody>
      </p:sp>
      <p:sp>
        <p:nvSpPr>
          <p:cNvPr id="3" name="Footer Placeholder 2"/>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1380807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646895" cy="23622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601" y="0"/>
            <a:ext cx="3581399" cy="2362201"/>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442760"/>
            <a:ext cx="3736559" cy="265323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4001" y="3429000"/>
            <a:ext cx="3809999" cy="2667000"/>
          </a:xfrm>
          <a:prstGeom prst="rect">
            <a:avLst/>
          </a:prstGeom>
        </p:spPr>
      </p:pic>
      <p:sp>
        <p:nvSpPr>
          <p:cNvPr id="10" name="TextBox 9"/>
          <p:cNvSpPr txBox="1"/>
          <p:nvPr/>
        </p:nvSpPr>
        <p:spPr>
          <a:xfrm>
            <a:off x="990600" y="2667000"/>
            <a:ext cx="1602959" cy="523220"/>
          </a:xfrm>
          <a:prstGeom prst="rect">
            <a:avLst/>
          </a:prstGeom>
          <a:noFill/>
        </p:spPr>
        <p:txBody>
          <a:bodyPr wrap="square" rtlCol="0">
            <a:spAutoFit/>
          </a:bodyPr>
          <a:lstStyle/>
          <a:p>
            <a:r>
              <a:rPr lang="bn-BD" sz="2800" b="1" dirty="0">
                <a:solidFill>
                  <a:srgbClr val="008000"/>
                </a:solidFill>
                <a:latin typeface="NikoshBAN" pitchFamily="2" charset="0"/>
                <a:cs typeface="NikoshBAN" pitchFamily="2" charset="0"/>
              </a:rPr>
              <a:t>ঝুড়ি </a:t>
            </a:r>
            <a:r>
              <a:rPr lang="bn-BD" sz="2800" b="1" dirty="0" smtClean="0">
                <a:solidFill>
                  <a:srgbClr val="008000"/>
                </a:solidFill>
                <a:latin typeface="NikoshBAN" pitchFamily="2" charset="0"/>
                <a:cs typeface="NikoshBAN" pitchFamily="2" charset="0"/>
              </a:rPr>
              <a:t>বানাচ্ছে</a:t>
            </a:r>
            <a:endParaRPr lang="en-US" sz="2800" b="1" dirty="0">
              <a:solidFill>
                <a:srgbClr val="008000"/>
              </a:solidFill>
              <a:latin typeface="NikoshBAN" pitchFamily="2" charset="0"/>
              <a:cs typeface="NikoshBAN" pitchFamily="2" charset="0"/>
            </a:endParaRPr>
          </a:p>
        </p:txBody>
      </p:sp>
      <p:sp>
        <p:nvSpPr>
          <p:cNvPr id="11" name="TextBox 10"/>
          <p:cNvSpPr txBox="1"/>
          <p:nvPr/>
        </p:nvSpPr>
        <p:spPr>
          <a:xfrm>
            <a:off x="6248400" y="2667000"/>
            <a:ext cx="2362200" cy="523220"/>
          </a:xfrm>
          <a:prstGeom prst="rect">
            <a:avLst/>
          </a:prstGeom>
          <a:noFill/>
        </p:spPr>
        <p:txBody>
          <a:bodyPr wrap="square" rtlCol="0">
            <a:spAutoFit/>
          </a:bodyPr>
          <a:lstStyle/>
          <a:p>
            <a:pPr algn="ctr"/>
            <a:r>
              <a:rPr lang="bn-BD" sz="2800" b="1" dirty="0" smtClean="0">
                <a:solidFill>
                  <a:srgbClr val="008000"/>
                </a:solidFill>
                <a:latin typeface="NikoshBAN" pitchFamily="2" charset="0"/>
                <a:cs typeface="NikoshBAN" pitchFamily="2" charset="0"/>
              </a:rPr>
              <a:t>পাটের তৈরি ম্যাট</a:t>
            </a:r>
            <a:endParaRPr lang="en-US" sz="2800" b="1" dirty="0">
              <a:solidFill>
                <a:srgbClr val="008000"/>
              </a:solidFill>
              <a:latin typeface="NikoshBAN" pitchFamily="2" charset="0"/>
              <a:cs typeface="NikoshBAN" pitchFamily="2" charset="0"/>
            </a:endParaRPr>
          </a:p>
        </p:txBody>
      </p:sp>
      <p:sp>
        <p:nvSpPr>
          <p:cNvPr id="12" name="TextBox 11"/>
          <p:cNvSpPr txBox="1"/>
          <p:nvPr/>
        </p:nvSpPr>
        <p:spPr>
          <a:xfrm>
            <a:off x="990600" y="6172200"/>
            <a:ext cx="2438400" cy="523220"/>
          </a:xfrm>
          <a:prstGeom prst="rect">
            <a:avLst/>
          </a:prstGeom>
          <a:noFill/>
        </p:spPr>
        <p:txBody>
          <a:bodyPr wrap="square" rtlCol="0">
            <a:spAutoFit/>
          </a:bodyPr>
          <a:lstStyle/>
          <a:p>
            <a:r>
              <a:rPr lang="bn-BD" sz="2800" b="1" dirty="0">
                <a:solidFill>
                  <a:srgbClr val="008000"/>
                </a:solidFill>
                <a:latin typeface="NikoshBAN" pitchFamily="2" charset="0"/>
                <a:cs typeface="NikoshBAN" pitchFamily="2" charset="0"/>
              </a:rPr>
              <a:t>বেতের আসবাবপত্র।</a:t>
            </a:r>
            <a:endParaRPr lang="en-US" sz="2800" b="1" dirty="0">
              <a:solidFill>
                <a:srgbClr val="008000"/>
              </a:solidFill>
            </a:endParaRPr>
          </a:p>
        </p:txBody>
      </p:sp>
      <p:sp>
        <p:nvSpPr>
          <p:cNvPr id="13" name="TextBox 12"/>
          <p:cNvSpPr txBox="1"/>
          <p:nvPr/>
        </p:nvSpPr>
        <p:spPr>
          <a:xfrm>
            <a:off x="6019800" y="6248400"/>
            <a:ext cx="2590800" cy="523220"/>
          </a:xfrm>
          <a:prstGeom prst="rect">
            <a:avLst/>
          </a:prstGeom>
          <a:noFill/>
        </p:spPr>
        <p:txBody>
          <a:bodyPr wrap="square" rtlCol="0">
            <a:spAutoFit/>
          </a:bodyPr>
          <a:lstStyle/>
          <a:p>
            <a:pPr algn="ctr"/>
            <a:r>
              <a:rPr lang="bn-BD" sz="2800" b="1" dirty="0">
                <a:solidFill>
                  <a:srgbClr val="008000"/>
                </a:solidFill>
                <a:latin typeface="NikoshBAN" pitchFamily="2" charset="0"/>
                <a:cs typeface="NikoshBAN" pitchFamily="2" charset="0"/>
              </a:rPr>
              <a:t>তাঁতী কাপড় </a:t>
            </a:r>
            <a:r>
              <a:rPr lang="en-US" sz="2800" b="1" dirty="0">
                <a:solidFill>
                  <a:srgbClr val="008000"/>
                </a:solidFill>
                <a:latin typeface="NikoshBAN" pitchFamily="2" charset="0"/>
                <a:cs typeface="NikoshBAN" pitchFamily="2" charset="0"/>
              </a:rPr>
              <a:t> </a:t>
            </a:r>
            <a:r>
              <a:rPr lang="bn-BD" sz="2800" b="1" dirty="0" smtClean="0">
                <a:solidFill>
                  <a:srgbClr val="008000"/>
                </a:solidFill>
                <a:latin typeface="NikoshBAN" pitchFamily="2" charset="0"/>
                <a:cs typeface="NikoshBAN" pitchFamily="2" charset="0"/>
              </a:rPr>
              <a:t>বুনছে </a:t>
            </a:r>
            <a:endParaRPr lang="en-US" sz="2800" b="1" dirty="0">
              <a:solidFill>
                <a:srgbClr val="008000"/>
              </a:solidFill>
              <a:latin typeface="NikoshBAN" pitchFamily="2" charset="0"/>
              <a:cs typeface="NikoshBAN" pitchFamily="2" charset="0"/>
            </a:endParaRPr>
          </a:p>
        </p:txBody>
      </p:sp>
      <p:sp>
        <p:nvSpPr>
          <p:cNvPr id="15" name="Oval 14"/>
          <p:cNvSpPr/>
          <p:nvPr/>
        </p:nvSpPr>
        <p:spPr>
          <a:xfrm>
            <a:off x="3556906" y="1905000"/>
            <a:ext cx="2005694" cy="1723572"/>
          </a:xfrm>
          <a:prstGeom prst="ellipse">
            <a:avLst/>
          </a:prstGeom>
          <a:ln w="38100"/>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5400" b="1" dirty="0">
                <a:solidFill>
                  <a:schemeClr val="accent1">
                    <a:lumMod val="75000"/>
                  </a:schemeClr>
                </a:solidFill>
                <a:latin typeface="NikoshBAN" pitchFamily="2" charset="0"/>
                <a:cs typeface="NikoshBAN" pitchFamily="2" charset="0"/>
              </a:rPr>
              <a:t>কুটির</a:t>
            </a:r>
            <a:r>
              <a:rPr lang="en-US" sz="5400" b="1" dirty="0">
                <a:solidFill>
                  <a:schemeClr val="accent1">
                    <a:lumMod val="75000"/>
                  </a:schemeClr>
                </a:solidFill>
                <a:latin typeface="NikoshBAN" pitchFamily="2" charset="0"/>
                <a:cs typeface="NikoshBAN" pitchFamily="2" charset="0"/>
              </a:rPr>
              <a:t> </a:t>
            </a:r>
            <a:r>
              <a:rPr lang="en-US" sz="5400" b="1" dirty="0" err="1">
                <a:solidFill>
                  <a:schemeClr val="accent1">
                    <a:lumMod val="75000"/>
                  </a:schemeClr>
                </a:solidFill>
                <a:latin typeface="NikoshBAN" pitchFamily="2" charset="0"/>
                <a:cs typeface="NikoshBAN" pitchFamily="2" charset="0"/>
              </a:rPr>
              <a:t>শিল্প</a:t>
            </a:r>
            <a:endParaRPr lang="bn-BD" sz="5400" b="1" dirty="0">
              <a:solidFill>
                <a:schemeClr val="accent1">
                  <a:lumMod val="75000"/>
                </a:schemeClr>
              </a:solidFill>
              <a:latin typeface="NikoshBAN" pitchFamily="2" charset="0"/>
              <a:cs typeface="NikoshBAN" pitchFamily="2" charset="0"/>
            </a:endParaRPr>
          </a:p>
        </p:txBody>
      </p:sp>
      <p:sp>
        <p:nvSpPr>
          <p:cNvPr id="5" name="Footer Placeholder 4"/>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3025542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p:cTn id="42" dur="500" fill="hold"/>
                                        <p:tgtEl>
                                          <p:spTgt spid="12"/>
                                        </p:tgtEl>
                                        <p:attrNameLst>
                                          <p:attrName>ppt_w</p:attrName>
                                        </p:attrNameLst>
                                      </p:cBhvr>
                                      <p:tavLst>
                                        <p:tav tm="0">
                                          <p:val>
                                            <p:fltVal val="0"/>
                                          </p:val>
                                        </p:tav>
                                        <p:tav tm="100000">
                                          <p:val>
                                            <p:strVal val="#ppt_w"/>
                                          </p:val>
                                        </p:tav>
                                      </p:tavLst>
                                    </p:anim>
                                    <p:anim calcmode="lin" valueType="num">
                                      <p:cBhvr>
                                        <p:cTn id="43" dur="500" fill="hold"/>
                                        <p:tgtEl>
                                          <p:spTgt spid="12"/>
                                        </p:tgtEl>
                                        <p:attrNameLst>
                                          <p:attrName>ppt_h</p:attrName>
                                        </p:attrNameLst>
                                      </p:cBhvr>
                                      <p:tavLst>
                                        <p:tav tm="0">
                                          <p:val>
                                            <p:fltVal val="0"/>
                                          </p:val>
                                        </p:tav>
                                        <p:tav tm="100000">
                                          <p:val>
                                            <p:strVal val="#ppt_h"/>
                                          </p:val>
                                        </p:tav>
                                      </p:tavLst>
                                    </p:anim>
                                    <p:animEffect transition="in" filter="fade">
                                      <p:cBhvr>
                                        <p:cTn id="44" dur="500"/>
                                        <p:tgtEl>
                                          <p:spTgt spid="12"/>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6"/>
                                        </p:tgtEl>
                                        <p:attrNameLst>
                                          <p:attrName>style.visibility</p:attrName>
                                        </p:attrNameLst>
                                      </p:cBhvr>
                                      <p:to>
                                        <p:strVal val="visible"/>
                                      </p:to>
                                    </p:set>
                                    <p:anim calcmode="lin" valueType="num">
                                      <p:cBhvr>
                                        <p:cTn id="49" dur="500" fill="hold"/>
                                        <p:tgtEl>
                                          <p:spTgt spid="6"/>
                                        </p:tgtEl>
                                        <p:attrNameLst>
                                          <p:attrName>ppt_w</p:attrName>
                                        </p:attrNameLst>
                                      </p:cBhvr>
                                      <p:tavLst>
                                        <p:tav tm="0">
                                          <p:val>
                                            <p:fltVal val="0"/>
                                          </p:val>
                                        </p:tav>
                                        <p:tav tm="100000">
                                          <p:val>
                                            <p:strVal val="#ppt_w"/>
                                          </p:val>
                                        </p:tav>
                                      </p:tavLst>
                                    </p:anim>
                                    <p:anim calcmode="lin" valueType="num">
                                      <p:cBhvr>
                                        <p:cTn id="50" dur="500" fill="hold"/>
                                        <p:tgtEl>
                                          <p:spTgt spid="6"/>
                                        </p:tgtEl>
                                        <p:attrNameLst>
                                          <p:attrName>ppt_h</p:attrName>
                                        </p:attrNameLst>
                                      </p:cBhvr>
                                      <p:tavLst>
                                        <p:tav tm="0">
                                          <p:val>
                                            <p:fltVal val="0"/>
                                          </p:val>
                                        </p:tav>
                                        <p:tav tm="100000">
                                          <p:val>
                                            <p:strVal val="#ppt_h"/>
                                          </p:val>
                                        </p:tav>
                                      </p:tavLst>
                                    </p:anim>
                                    <p:animEffect transition="in" filter="fade">
                                      <p:cBhvr>
                                        <p:cTn id="51" dur="5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 calcmode="lin" valueType="num">
                                      <p:cBhvr>
                                        <p:cTn id="56" dur="500" fill="hold"/>
                                        <p:tgtEl>
                                          <p:spTgt spid="13"/>
                                        </p:tgtEl>
                                        <p:attrNameLst>
                                          <p:attrName>ppt_w</p:attrName>
                                        </p:attrNameLst>
                                      </p:cBhvr>
                                      <p:tavLst>
                                        <p:tav tm="0">
                                          <p:val>
                                            <p:fltVal val="0"/>
                                          </p:val>
                                        </p:tav>
                                        <p:tav tm="100000">
                                          <p:val>
                                            <p:strVal val="#ppt_w"/>
                                          </p:val>
                                        </p:tav>
                                      </p:tavLst>
                                    </p:anim>
                                    <p:anim calcmode="lin" valueType="num">
                                      <p:cBhvr>
                                        <p:cTn id="57" dur="500" fill="hold"/>
                                        <p:tgtEl>
                                          <p:spTgt spid="13"/>
                                        </p:tgtEl>
                                        <p:attrNameLst>
                                          <p:attrName>ppt_h</p:attrName>
                                        </p:attrNameLst>
                                      </p:cBhvr>
                                      <p:tavLst>
                                        <p:tav tm="0">
                                          <p:val>
                                            <p:fltVal val="0"/>
                                          </p:val>
                                        </p:tav>
                                        <p:tav tm="100000">
                                          <p:val>
                                            <p:strVal val="#ppt_h"/>
                                          </p:val>
                                        </p:tav>
                                      </p:tavLst>
                                    </p:anim>
                                    <p:animEffect transition="in" filter="fade">
                                      <p:cBhvr>
                                        <p:cTn id="58" dur="5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anim calcmode="lin" valueType="num">
                                      <p:cBhvr>
                                        <p:cTn id="63" dur="500" fill="hold"/>
                                        <p:tgtEl>
                                          <p:spTgt spid="15"/>
                                        </p:tgtEl>
                                        <p:attrNameLst>
                                          <p:attrName>ppt_w</p:attrName>
                                        </p:attrNameLst>
                                      </p:cBhvr>
                                      <p:tavLst>
                                        <p:tav tm="0">
                                          <p:val>
                                            <p:fltVal val="0"/>
                                          </p:val>
                                        </p:tav>
                                        <p:tav tm="100000">
                                          <p:val>
                                            <p:strVal val="#ppt_w"/>
                                          </p:val>
                                        </p:tav>
                                      </p:tavLst>
                                    </p:anim>
                                    <p:anim calcmode="lin" valueType="num">
                                      <p:cBhvr>
                                        <p:cTn id="64" dur="500" fill="hold"/>
                                        <p:tgtEl>
                                          <p:spTgt spid="15"/>
                                        </p:tgtEl>
                                        <p:attrNameLst>
                                          <p:attrName>ppt_h</p:attrName>
                                        </p:attrNameLst>
                                      </p:cBhvr>
                                      <p:tavLst>
                                        <p:tav tm="0">
                                          <p:val>
                                            <p:fltVal val="0"/>
                                          </p:val>
                                        </p:tav>
                                        <p:tav tm="100000">
                                          <p:val>
                                            <p:strVal val="#ppt_h"/>
                                          </p:val>
                                        </p:tav>
                                      </p:tavLst>
                                    </p:anim>
                                    <p:animEffect transition="in" filter="fade">
                                      <p:cBhvr>
                                        <p:cTn id="65" dur="500"/>
                                        <p:tgtEl>
                                          <p:spTgt spid="15"/>
                                        </p:tgtEl>
                                      </p:cBhvr>
                                    </p:animEffect>
                                  </p:childTnLst>
                                </p:cTn>
                              </p:par>
                            </p:childTnLst>
                          </p:cTn>
                        </p:par>
                      </p:childTnLst>
                    </p:cTn>
                  </p:par>
                  <p:par>
                    <p:cTn id="66" fill="hold">
                      <p:stCondLst>
                        <p:cond delay="indefinite"/>
                      </p:stCondLst>
                      <p:childTnLst>
                        <p:par>
                          <p:cTn id="67" fill="hold">
                            <p:stCondLst>
                              <p:cond delay="0"/>
                            </p:stCondLst>
                            <p:childTnLst>
                              <p:par>
                                <p:cTn id="68" presetID="23" presetClass="emph" presetSubtype="0" repeatCount="indefinite" fill="hold" grpId="1" nodeType="clickEffect">
                                  <p:stCondLst>
                                    <p:cond delay="0"/>
                                  </p:stCondLst>
                                  <p:endCondLst>
                                    <p:cond evt="onNext" delay="0">
                                      <p:tgtEl>
                                        <p:sldTgt/>
                                      </p:tgtEl>
                                    </p:cond>
                                  </p:endCondLst>
                                  <p:childTnLst>
                                    <p:animClr clrSpc="hsl" dir="cw">
                                      <p:cBhvr override="childStyle">
                                        <p:cTn id="69" dur="2000" fill="hold"/>
                                        <p:tgtEl>
                                          <p:spTgt spid="15"/>
                                        </p:tgtEl>
                                        <p:attrNameLst>
                                          <p:attrName>style.color</p:attrName>
                                        </p:attrNameLst>
                                      </p:cBhvr>
                                      <p:by>
                                        <p:hsl h="10842353" s="0" l="0"/>
                                      </p:by>
                                    </p:animClr>
                                    <p:animClr clrSpc="hsl" dir="cw">
                                      <p:cBhvr>
                                        <p:cTn id="70" dur="2000" fill="hold"/>
                                        <p:tgtEl>
                                          <p:spTgt spid="15"/>
                                        </p:tgtEl>
                                        <p:attrNameLst>
                                          <p:attrName>fillcolor</p:attrName>
                                        </p:attrNameLst>
                                      </p:cBhvr>
                                      <p:by>
                                        <p:hsl h="10842353" s="0" l="0"/>
                                      </p:by>
                                    </p:animClr>
                                    <p:animClr clrSpc="hsl" dir="cw">
                                      <p:cBhvr>
                                        <p:cTn id="71" dur="2000" fill="hold"/>
                                        <p:tgtEl>
                                          <p:spTgt spid="15"/>
                                        </p:tgtEl>
                                        <p:attrNameLst>
                                          <p:attrName>stroke.color</p:attrName>
                                        </p:attrNameLst>
                                      </p:cBhvr>
                                      <p:by>
                                        <p:hsl h="10842353" s="0" l="0"/>
                                      </p:by>
                                    </p:animClr>
                                    <p:set>
                                      <p:cBhvr>
                                        <p:cTn id="72" dur="2000" fill="hold"/>
                                        <p:tgtEl>
                                          <p:spTgt spid="1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5" grpId="0" animBg="1"/>
      <p:bldP spid="1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1222950"/>
            <a:ext cx="4572000" cy="4339650"/>
          </a:xfrm>
          <a:prstGeom prst="rect">
            <a:avLst/>
          </a:prstGeom>
          <a:noFill/>
        </p:spPr>
        <p:txBody>
          <a:bodyPr wrap="square" rtlCol="0">
            <a:spAutoFit/>
          </a:bodyPr>
          <a:lstStyle/>
          <a:p>
            <a:pPr algn="ctr"/>
            <a:r>
              <a:rPr lang="bn-BD" sz="7200" b="1" dirty="0" smtClean="0">
                <a:solidFill>
                  <a:schemeClr val="accent1"/>
                </a:solidFill>
                <a:latin typeface="NikoshBAN" pitchFamily="2" charset="0"/>
                <a:cs typeface="NikoshBAN" pitchFamily="2" charset="0"/>
              </a:rPr>
              <a:t>কুটির</a:t>
            </a:r>
            <a:r>
              <a:rPr lang="en-US" sz="7200" b="1" dirty="0" smtClean="0">
                <a:solidFill>
                  <a:schemeClr val="accent1"/>
                </a:solidFill>
                <a:latin typeface="NikoshBAN" pitchFamily="2" charset="0"/>
                <a:cs typeface="NikoshBAN" pitchFamily="2" charset="0"/>
              </a:rPr>
              <a:t> </a:t>
            </a:r>
            <a:r>
              <a:rPr lang="en-US" sz="7200" b="1" dirty="0" err="1" smtClean="0">
                <a:solidFill>
                  <a:schemeClr val="accent1"/>
                </a:solidFill>
                <a:latin typeface="NikoshBAN" pitchFamily="2" charset="0"/>
                <a:cs typeface="NikoshBAN" pitchFamily="2" charset="0"/>
              </a:rPr>
              <a:t>শিল্প</a:t>
            </a:r>
            <a:endParaRPr lang="bn-BD" sz="7200" b="1" dirty="0" smtClean="0">
              <a:solidFill>
                <a:schemeClr val="accent1"/>
              </a:solidFill>
              <a:latin typeface="NikoshBAN" pitchFamily="2" charset="0"/>
              <a:cs typeface="NikoshBAN" pitchFamily="2" charset="0"/>
            </a:endParaRPr>
          </a:p>
          <a:p>
            <a:pPr algn="ctr"/>
            <a:r>
              <a:rPr lang="en-US" sz="7200" dirty="0" err="1">
                <a:solidFill>
                  <a:schemeClr val="tx2">
                    <a:lumMod val="75000"/>
                  </a:schemeClr>
                </a:solidFill>
                <a:latin typeface="NikoshBAN" pitchFamily="2" charset="0"/>
                <a:cs typeface="NikoshBAN" pitchFamily="2" charset="0"/>
              </a:rPr>
              <a:t>অধ্যায়ঃ</a:t>
            </a:r>
            <a:r>
              <a:rPr lang="en-US" sz="7200" dirty="0">
                <a:solidFill>
                  <a:schemeClr val="tx2">
                    <a:lumMod val="75000"/>
                  </a:schemeClr>
                </a:solidFill>
                <a:latin typeface="NikoshBAN" pitchFamily="2" charset="0"/>
                <a:cs typeface="NikoshBAN" pitchFamily="2" charset="0"/>
              </a:rPr>
              <a:t> ৭ম</a:t>
            </a:r>
          </a:p>
          <a:p>
            <a:pPr algn="ctr"/>
            <a:r>
              <a:rPr lang="en-US" sz="7200" b="1" dirty="0" smtClean="0">
                <a:solidFill>
                  <a:srgbClr val="00CC00"/>
                </a:solidFill>
                <a:latin typeface="NikoshBAN" pitchFamily="2" charset="0"/>
                <a:cs typeface="NikoshBAN" pitchFamily="2" charset="0"/>
              </a:rPr>
              <a:t>(</a:t>
            </a:r>
            <a:r>
              <a:rPr lang="en-US" sz="7200" b="1" dirty="0" err="1" smtClean="0">
                <a:solidFill>
                  <a:srgbClr val="00CC00"/>
                </a:solidFill>
                <a:latin typeface="NikoshBAN" pitchFamily="2" charset="0"/>
                <a:cs typeface="NikoshBAN" pitchFamily="2" charset="0"/>
              </a:rPr>
              <a:t>শিল্প</a:t>
            </a:r>
            <a:r>
              <a:rPr lang="en-US" sz="7200" b="1" dirty="0" smtClean="0">
                <a:solidFill>
                  <a:srgbClr val="00CC00"/>
                </a:solidFill>
                <a:latin typeface="NikoshBAN" pitchFamily="2" charset="0"/>
                <a:cs typeface="NikoshBAN" pitchFamily="2" charset="0"/>
              </a:rPr>
              <a:t>)</a:t>
            </a:r>
          </a:p>
          <a:p>
            <a:pPr algn="ctr"/>
            <a:r>
              <a:rPr lang="bn-BD" sz="6000" dirty="0" smtClean="0">
                <a:solidFill>
                  <a:srgbClr val="7030A0"/>
                </a:solidFill>
                <a:latin typeface="NikoshBAN" pitchFamily="2" charset="0"/>
                <a:cs typeface="NikoshBAN" pitchFamily="2" charset="0"/>
              </a:rPr>
              <a:t>পৃ</a:t>
            </a:r>
            <a:r>
              <a:rPr lang="en-US" sz="6000" dirty="0" err="1" smtClean="0">
                <a:solidFill>
                  <a:srgbClr val="7030A0"/>
                </a:solidFill>
                <a:latin typeface="NikoshBAN" pitchFamily="2" charset="0"/>
                <a:cs typeface="NikoshBAN" pitchFamily="2" charset="0"/>
              </a:rPr>
              <a:t>ষ্ঠা</a:t>
            </a:r>
            <a:r>
              <a:rPr lang="en-US" sz="6000" dirty="0" smtClean="0">
                <a:solidFill>
                  <a:srgbClr val="7030A0"/>
                </a:solidFill>
                <a:latin typeface="NikoshBAN" pitchFamily="2" charset="0"/>
                <a:cs typeface="NikoshBAN" pitchFamily="2" charset="0"/>
              </a:rPr>
              <a:t> </a:t>
            </a:r>
            <a:r>
              <a:rPr lang="en-US" sz="6000" dirty="0" err="1" smtClean="0">
                <a:solidFill>
                  <a:srgbClr val="7030A0"/>
                </a:solidFill>
                <a:latin typeface="NikoshBAN" pitchFamily="2" charset="0"/>
                <a:cs typeface="NikoshBAN" pitchFamily="2" charset="0"/>
              </a:rPr>
              <a:t>নং</a:t>
            </a:r>
            <a:r>
              <a:rPr lang="en-US" sz="6000" dirty="0" smtClean="0">
                <a:solidFill>
                  <a:srgbClr val="7030A0"/>
                </a:solidFill>
                <a:latin typeface="NikoshBAN" pitchFamily="2" charset="0"/>
                <a:cs typeface="NikoshBAN" pitchFamily="2" charset="0"/>
              </a:rPr>
              <a:t>-( ৮৩-৮৪)</a:t>
            </a:r>
            <a:endParaRPr lang="en-US" sz="6000" dirty="0">
              <a:solidFill>
                <a:srgbClr val="7030A0"/>
              </a:solidFill>
              <a:latin typeface="NikoshBAN" pitchFamily="2" charset="0"/>
              <a:cs typeface="NikoshBAN" pitchFamily="2" charset="0"/>
            </a:endParaRPr>
          </a:p>
        </p:txBody>
      </p:sp>
      <p:sp>
        <p:nvSpPr>
          <p:cNvPr id="3" name="Footer Placeholder 2"/>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2101308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90800" y="685800"/>
            <a:ext cx="3810000" cy="923330"/>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sz="5400" b="1" dirty="0" err="1" smtClean="0">
                <a:solidFill>
                  <a:srgbClr val="FF00FF"/>
                </a:solidFill>
                <a:latin typeface="NikoshBAN" pitchFamily="2" charset="0"/>
                <a:cs typeface="NikoshBAN" pitchFamily="2" charset="0"/>
              </a:rPr>
              <a:t>শিখনফল</a:t>
            </a:r>
            <a:endParaRPr lang="en-US" sz="5400" b="1" dirty="0">
              <a:solidFill>
                <a:srgbClr val="FF00FF"/>
              </a:solidFill>
              <a:latin typeface="NikoshBAN" pitchFamily="2" charset="0"/>
              <a:cs typeface="NikoshBAN" pitchFamily="2" charset="0"/>
            </a:endParaRPr>
          </a:p>
        </p:txBody>
      </p:sp>
      <p:sp>
        <p:nvSpPr>
          <p:cNvPr id="3" name="TextBox 2"/>
          <p:cNvSpPr txBox="1"/>
          <p:nvPr/>
        </p:nvSpPr>
        <p:spPr>
          <a:xfrm>
            <a:off x="457200" y="2144018"/>
            <a:ext cx="8229600" cy="3785652"/>
          </a:xfrm>
          <a:prstGeom prst="rect">
            <a:avLst/>
          </a:prstGeom>
          <a:noFill/>
        </p:spPr>
        <p:txBody>
          <a:bodyPr wrap="square" rtlCol="0">
            <a:spAutoFit/>
          </a:bodyPr>
          <a:lstStyle/>
          <a:p>
            <a:pPr>
              <a:lnSpc>
                <a:spcPct val="150000"/>
              </a:lnSpc>
            </a:pPr>
            <a:r>
              <a:rPr lang="en-US" sz="4000" u="sng" dirty="0">
                <a:solidFill>
                  <a:srgbClr val="7030A0"/>
                </a:solidFill>
                <a:latin typeface="NikoshBAN" pitchFamily="2" charset="0"/>
                <a:cs typeface="NikoshBAN" pitchFamily="2" charset="0"/>
              </a:rPr>
              <a:t>এ </a:t>
            </a:r>
            <a:r>
              <a:rPr lang="en-US" sz="4000" u="sng" dirty="0" err="1">
                <a:solidFill>
                  <a:srgbClr val="7030A0"/>
                </a:solidFill>
                <a:latin typeface="NikoshBAN" pitchFamily="2" charset="0"/>
                <a:cs typeface="NikoshBAN" pitchFamily="2" charset="0"/>
              </a:rPr>
              <a:t>পাঠ</a:t>
            </a:r>
            <a:r>
              <a:rPr lang="en-US" sz="4000" u="sng" dirty="0">
                <a:solidFill>
                  <a:srgbClr val="7030A0"/>
                </a:solidFill>
                <a:latin typeface="NikoshBAN" pitchFamily="2" charset="0"/>
                <a:cs typeface="NikoshBAN" pitchFamily="2" charset="0"/>
              </a:rPr>
              <a:t> </a:t>
            </a:r>
            <a:r>
              <a:rPr lang="en-US" sz="4000" u="sng" dirty="0" err="1">
                <a:solidFill>
                  <a:srgbClr val="7030A0"/>
                </a:solidFill>
                <a:latin typeface="NikoshBAN" pitchFamily="2" charset="0"/>
                <a:cs typeface="NikoshBAN" pitchFamily="2" charset="0"/>
              </a:rPr>
              <a:t>শেষে</a:t>
            </a:r>
            <a:r>
              <a:rPr lang="bn-BD" sz="4000" u="sng" dirty="0">
                <a:solidFill>
                  <a:srgbClr val="7030A0"/>
                </a:solidFill>
                <a:latin typeface="NikoshBAN" pitchFamily="2" charset="0"/>
                <a:cs typeface="NikoshBAN" pitchFamily="2" charset="0"/>
              </a:rPr>
              <a:t> শিক্ষার্থীরা </a:t>
            </a:r>
            <a:r>
              <a:rPr lang="en-US" sz="4000" u="sng" dirty="0">
                <a:solidFill>
                  <a:srgbClr val="7030A0"/>
                </a:solidFill>
                <a:latin typeface="NikoshBAN" pitchFamily="2" charset="0"/>
                <a:cs typeface="NikoshBAN" pitchFamily="2" charset="0"/>
              </a:rPr>
              <a:t>-</a:t>
            </a:r>
          </a:p>
          <a:p>
            <a:pPr marL="508000" indent="-508000">
              <a:lnSpc>
                <a:spcPct val="150000"/>
              </a:lnSpc>
              <a:buFont typeface="+mj-lt"/>
              <a:buAutoNum type="arabicPeriod"/>
            </a:pPr>
            <a:r>
              <a:rPr lang="en-US" sz="4000" dirty="0" err="1" smtClean="0">
                <a:solidFill>
                  <a:srgbClr val="008000"/>
                </a:solidFill>
                <a:latin typeface="NikoshBAN" pitchFamily="2" charset="0"/>
                <a:cs typeface="NikoshBAN" pitchFamily="2" charset="0"/>
              </a:rPr>
              <a:t>কুটির</a:t>
            </a:r>
            <a:r>
              <a:rPr lang="en-US" sz="4000" dirty="0" smtClean="0">
                <a:solidFill>
                  <a:srgbClr val="008000"/>
                </a:solidFill>
                <a:latin typeface="NikoshBAN" pitchFamily="2" charset="0"/>
                <a:cs typeface="NikoshBAN" pitchFamily="2" charset="0"/>
              </a:rPr>
              <a:t> </a:t>
            </a:r>
            <a:r>
              <a:rPr lang="en-US" sz="4000" dirty="0" err="1" smtClean="0">
                <a:solidFill>
                  <a:srgbClr val="008000"/>
                </a:solidFill>
                <a:latin typeface="NikoshBAN" pitchFamily="2" charset="0"/>
                <a:cs typeface="NikoshBAN" pitchFamily="2" charset="0"/>
              </a:rPr>
              <a:t>শিল্প</a:t>
            </a:r>
            <a:r>
              <a:rPr lang="en-US" sz="4000" dirty="0" smtClean="0">
                <a:solidFill>
                  <a:srgbClr val="008000"/>
                </a:solidFill>
                <a:latin typeface="NikoshBAN" pitchFamily="2" charset="0"/>
                <a:cs typeface="NikoshBAN" pitchFamily="2" charset="0"/>
              </a:rPr>
              <a:t> </a:t>
            </a:r>
            <a:r>
              <a:rPr lang="en-US" sz="4000" b="1" dirty="0" smtClean="0">
                <a:solidFill>
                  <a:srgbClr val="FF0000"/>
                </a:solidFill>
                <a:latin typeface="NikoshBAN" pitchFamily="2" charset="0"/>
                <a:cs typeface="NikoshBAN" pitchFamily="2" charset="0"/>
              </a:rPr>
              <a:t>ক</a:t>
            </a:r>
            <a:r>
              <a:rPr lang="bn-BD" sz="4000" b="1" dirty="0" smtClean="0">
                <a:solidFill>
                  <a:srgbClr val="FF0000"/>
                </a:solidFill>
                <a:latin typeface="NikoshBAN" pitchFamily="2" charset="0"/>
                <a:cs typeface="NikoshBAN" pitchFamily="2" charset="0"/>
              </a:rPr>
              <a:t>ী</a:t>
            </a:r>
            <a:r>
              <a:rPr lang="en-US" sz="4000" dirty="0" smtClean="0">
                <a:solidFill>
                  <a:srgbClr val="00CC99"/>
                </a:solidFill>
                <a:latin typeface="NikoshBAN" pitchFamily="2" charset="0"/>
                <a:cs typeface="NikoshBAN" pitchFamily="2" charset="0"/>
              </a:rPr>
              <a:t> </a:t>
            </a:r>
            <a:r>
              <a:rPr lang="en-US" sz="4000" dirty="0" err="1" smtClean="0">
                <a:solidFill>
                  <a:srgbClr val="008000"/>
                </a:solidFill>
                <a:latin typeface="NikoshBAN" pitchFamily="2" charset="0"/>
                <a:cs typeface="NikoshBAN" pitchFamily="2" charset="0"/>
              </a:rPr>
              <a:t>তা</a:t>
            </a:r>
            <a:r>
              <a:rPr lang="en-US" sz="4000" dirty="0" smtClean="0">
                <a:solidFill>
                  <a:srgbClr val="008000"/>
                </a:solidFill>
                <a:latin typeface="NikoshBAN" pitchFamily="2" charset="0"/>
                <a:cs typeface="NikoshBAN" pitchFamily="2" charset="0"/>
              </a:rPr>
              <a:t> </a:t>
            </a:r>
            <a:r>
              <a:rPr lang="en-US" sz="4000" dirty="0" err="1" smtClean="0">
                <a:solidFill>
                  <a:srgbClr val="008000"/>
                </a:solidFill>
                <a:latin typeface="NikoshBAN" pitchFamily="2" charset="0"/>
                <a:cs typeface="NikoshBAN" pitchFamily="2" charset="0"/>
              </a:rPr>
              <a:t>বলতে</a:t>
            </a:r>
            <a:r>
              <a:rPr lang="en-US" sz="4000" dirty="0" smtClean="0">
                <a:solidFill>
                  <a:srgbClr val="008000"/>
                </a:solidFill>
                <a:latin typeface="NikoshBAN" pitchFamily="2" charset="0"/>
                <a:cs typeface="NikoshBAN" pitchFamily="2" charset="0"/>
              </a:rPr>
              <a:t> </a:t>
            </a:r>
            <a:r>
              <a:rPr lang="en-US" sz="4000" dirty="0" err="1" smtClean="0">
                <a:solidFill>
                  <a:srgbClr val="008000"/>
                </a:solidFill>
                <a:latin typeface="NikoshBAN" pitchFamily="2" charset="0"/>
                <a:cs typeface="NikoshBAN" pitchFamily="2" charset="0"/>
              </a:rPr>
              <a:t>পারবে</a:t>
            </a:r>
            <a:r>
              <a:rPr lang="en-US" sz="4000" dirty="0" smtClean="0">
                <a:solidFill>
                  <a:srgbClr val="008000"/>
                </a:solidFill>
                <a:latin typeface="NikoshBAN" pitchFamily="2" charset="0"/>
                <a:cs typeface="NikoshBAN" pitchFamily="2" charset="0"/>
              </a:rPr>
              <a:t>।</a:t>
            </a:r>
          </a:p>
          <a:p>
            <a:pPr marL="508000" indent="-508000">
              <a:lnSpc>
                <a:spcPct val="150000"/>
              </a:lnSpc>
              <a:buFont typeface="+mj-lt"/>
              <a:buAutoNum type="arabicPeriod"/>
            </a:pPr>
            <a:r>
              <a:rPr lang="en-US" sz="4000" dirty="0" err="1" smtClean="0">
                <a:solidFill>
                  <a:srgbClr val="3333FF"/>
                </a:solidFill>
                <a:latin typeface="NikoshBAN" pitchFamily="2" charset="0"/>
                <a:cs typeface="NikoshBAN" pitchFamily="2" charset="0"/>
              </a:rPr>
              <a:t>কুটির</a:t>
            </a:r>
            <a:r>
              <a:rPr lang="en-US" sz="4000" dirty="0" smtClean="0">
                <a:solidFill>
                  <a:srgbClr val="3333FF"/>
                </a:solidFill>
                <a:latin typeface="NikoshBAN" pitchFamily="2" charset="0"/>
                <a:cs typeface="NikoshBAN" pitchFamily="2" charset="0"/>
              </a:rPr>
              <a:t> </a:t>
            </a:r>
            <a:r>
              <a:rPr lang="en-US" sz="4000" dirty="0" err="1" smtClean="0">
                <a:solidFill>
                  <a:srgbClr val="3333FF"/>
                </a:solidFill>
                <a:latin typeface="NikoshBAN" pitchFamily="2" charset="0"/>
                <a:cs typeface="NikoshBAN" pitchFamily="2" charset="0"/>
              </a:rPr>
              <a:t>শিল্পের</a:t>
            </a:r>
            <a:r>
              <a:rPr lang="en-US" sz="4000" dirty="0" smtClean="0">
                <a:solidFill>
                  <a:srgbClr val="3333FF"/>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ক্ষেত্রসমূহ</a:t>
            </a:r>
            <a:r>
              <a:rPr lang="en-US" sz="4000" dirty="0" smtClean="0">
                <a:solidFill>
                  <a:srgbClr val="3333FF"/>
                </a:solidFill>
                <a:latin typeface="NikoshBAN" pitchFamily="2" charset="0"/>
                <a:cs typeface="NikoshBAN" pitchFamily="2" charset="0"/>
              </a:rPr>
              <a:t> </a:t>
            </a:r>
            <a:r>
              <a:rPr lang="en-US" sz="4000" dirty="0" err="1" smtClean="0">
                <a:solidFill>
                  <a:srgbClr val="3333FF"/>
                </a:solidFill>
                <a:latin typeface="NikoshBAN" pitchFamily="2" charset="0"/>
                <a:cs typeface="NikoshBAN" pitchFamily="2" charset="0"/>
              </a:rPr>
              <a:t>চিহ্নিত</a:t>
            </a:r>
            <a:r>
              <a:rPr lang="en-US" sz="4000" dirty="0" smtClean="0">
                <a:solidFill>
                  <a:srgbClr val="3333FF"/>
                </a:solidFill>
                <a:latin typeface="NikoshBAN" pitchFamily="2" charset="0"/>
                <a:cs typeface="NikoshBAN" pitchFamily="2" charset="0"/>
              </a:rPr>
              <a:t> </a:t>
            </a:r>
            <a:r>
              <a:rPr lang="en-US" sz="4000" dirty="0" err="1" smtClean="0">
                <a:solidFill>
                  <a:srgbClr val="3333FF"/>
                </a:solidFill>
                <a:latin typeface="NikoshBAN" pitchFamily="2" charset="0"/>
                <a:cs typeface="NikoshBAN" pitchFamily="2" charset="0"/>
              </a:rPr>
              <a:t>করতে</a:t>
            </a:r>
            <a:r>
              <a:rPr lang="en-US" sz="4000" dirty="0" smtClean="0">
                <a:solidFill>
                  <a:srgbClr val="3333FF"/>
                </a:solidFill>
                <a:latin typeface="NikoshBAN" pitchFamily="2" charset="0"/>
                <a:cs typeface="NikoshBAN" pitchFamily="2" charset="0"/>
              </a:rPr>
              <a:t> </a:t>
            </a:r>
            <a:r>
              <a:rPr lang="en-US" sz="4000" dirty="0" err="1" smtClean="0">
                <a:solidFill>
                  <a:srgbClr val="3333FF"/>
                </a:solidFill>
                <a:latin typeface="NikoshBAN" pitchFamily="2" charset="0"/>
                <a:cs typeface="NikoshBAN" pitchFamily="2" charset="0"/>
              </a:rPr>
              <a:t>পারবে</a:t>
            </a:r>
            <a:r>
              <a:rPr lang="en-US" sz="4000" dirty="0" smtClean="0">
                <a:solidFill>
                  <a:srgbClr val="3333FF"/>
                </a:solidFill>
                <a:latin typeface="NikoshBAN" pitchFamily="2" charset="0"/>
                <a:cs typeface="NikoshBAN" pitchFamily="2" charset="0"/>
              </a:rPr>
              <a:t>।</a:t>
            </a:r>
          </a:p>
          <a:p>
            <a:pPr marL="508000" indent="-508000">
              <a:lnSpc>
                <a:spcPct val="150000"/>
              </a:lnSpc>
              <a:buFont typeface="+mj-lt"/>
              <a:buAutoNum type="arabicPeriod"/>
            </a:pPr>
            <a:r>
              <a:rPr lang="en-US" sz="4000" dirty="0" err="1" smtClean="0">
                <a:solidFill>
                  <a:srgbClr val="002060"/>
                </a:solidFill>
                <a:latin typeface="NikoshBAN" pitchFamily="2" charset="0"/>
                <a:cs typeface="NikoshBAN" pitchFamily="2" charset="0"/>
              </a:rPr>
              <a:t>কুটির</a:t>
            </a:r>
            <a:r>
              <a:rPr lang="en-US" sz="4000" dirty="0" smtClean="0">
                <a:solidFill>
                  <a:srgbClr val="002060"/>
                </a:solidFill>
                <a:latin typeface="NikoshBAN" pitchFamily="2" charset="0"/>
                <a:cs typeface="NikoshBAN" pitchFamily="2" charset="0"/>
              </a:rPr>
              <a:t> </a:t>
            </a:r>
            <a:r>
              <a:rPr lang="en-US" sz="4000" dirty="0" err="1">
                <a:solidFill>
                  <a:srgbClr val="002060"/>
                </a:solidFill>
                <a:latin typeface="NikoshBAN" pitchFamily="2" charset="0"/>
                <a:cs typeface="NikoshBAN" pitchFamily="2" charset="0"/>
              </a:rPr>
              <a:t>শিল্পের</a:t>
            </a:r>
            <a:r>
              <a:rPr lang="en-US" sz="4000" dirty="0">
                <a:solidFill>
                  <a:srgbClr val="002060"/>
                </a:solidFill>
                <a:latin typeface="NikoshBAN" pitchFamily="2" charset="0"/>
                <a:cs typeface="NikoshBAN" pitchFamily="2" charset="0"/>
              </a:rPr>
              <a:t> </a:t>
            </a:r>
            <a:r>
              <a:rPr lang="en-US" sz="4000" b="1" dirty="0" err="1" smtClean="0">
                <a:solidFill>
                  <a:srgbClr val="FF0000"/>
                </a:solidFill>
                <a:latin typeface="NikoshBAN" pitchFamily="2" charset="0"/>
                <a:cs typeface="NikoshBAN" pitchFamily="2" charset="0"/>
              </a:rPr>
              <a:t>গুরুত্ব</a:t>
            </a:r>
            <a:r>
              <a:rPr lang="en-US" sz="4000" b="1" dirty="0" smtClean="0">
                <a:solidFill>
                  <a:srgbClr val="FF000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ব্যাখ্যা</a:t>
            </a:r>
            <a:r>
              <a:rPr lang="en-US" sz="4000" dirty="0" smtClean="0">
                <a:solidFill>
                  <a:srgbClr val="002060"/>
                </a:solidFill>
                <a:latin typeface="NikoshBAN" pitchFamily="2" charset="0"/>
                <a:cs typeface="NikoshBAN" pitchFamily="2" charset="0"/>
              </a:rPr>
              <a:t> </a:t>
            </a:r>
            <a:r>
              <a:rPr lang="en-US" sz="4000" dirty="0" err="1" smtClean="0">
                <a:solidFill>
                  <a:srgbClr val="002060"/>
                </a:solidFill>
                <a:latin typeface="NikoshBAN" pitchFamily="2" charset="0"/>
                <a:cs typeface="NikoshBAN" pitchFamily="2" charset="0"/>
              </a:rPr>
              <a:t>করতে</a:t>
            </a:r>
            <a:r>
              <a:rPr lang="en-US" sz="4000" dirty="0" smtClean="0">
                <a:solidFill>
                  <a:srgbClr val="002060"/>
                </a:solidFill>
                <a:latin typeface="NikoshBAN" pitchFamily="2" charset="0"/>
                <a:cs typeface="NikoshBAN" pitchFamily="2" charset="0"/>
              </a:rPr>
              <a:t> </a:t>
            </a:r>
            <a:r>
              <a:rPr lang="en-US" sz="4000" dirty="0" err="1">
                <a:solidFill>
                  <a:srgbClr val="002060"/>
                </a:solidFill>
                <a:latin typeface="NikoshBAN" pitchFamily="2" charset="0"/>
                <a:cs typeface="NikoshBAN" pitchFamily="2" charset="0"/>
              </a:rPr>
              <a:t>পারবে</a:t>
            </a:r>
            <a:r>
              <a:rPr lang="en-US" sz="4000" dirty="0" smtClean="0">
                <a:solidFill>
                  <a:srgbClr val="002060"/>
                </a:solidFill>
                <a:latin typeface="NikoshBAN" pitchFamily="2" charset="0"/>
                <a:cs typeface="NikoshBAN" pitchFamily="2" charset="0"/>
              </a:rPr>
              <a:t>।</a:t>
            </a:r>
            <a:endParaRPr lang="bn-BD" sz="4000" dirty="0" smtClean="0">
              <a:solidFill>
                <a:srgbClr val="002060"/>
              </a:solidFill>
              <a:latin typeface="NikoshBAN" pitchFamily="2" charset="0"/>
              <a:cs typeface="NikoshBAN" pitchFamily="2" charset="0"/>
            </a:endParaRPr>
          </a:p>
        </p:txBody>
      </p:sp>
      <p:sp>
        <p:nvSpPr>
          <p:cNvPr id="4" name="Footer Placeholder 3"/>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18172482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Doel-1612i3\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1" y="-17902"/>
            <a:ext cx="4343399" cy="347593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33400" y="3505200"/>
            <a:ext cx="3124200" cy="646331"/>
          </a:xfrm>
          <a:prstGeom prst="rect">
            <a:avLst/>
          </a:prstGeom>
          <a:noFill/>
        </p:spPr>
        <p:txBody>
          <a:bodyPr wrap="square" rtlCol="0">
            <a:spAutoFit/>
          </a:bodyPr>
          <a:lstStyle/>
          <a:p>
            <a:pPr algn="ctr"/>
            <a:r>
              <a:rPr lang="bn-BD" sz="3600" dirty="0" smtClean="0">
                <a:solidFill>
                  <a:srgbClr val="002060"/>
                </a:solidFill>
                <a:latin typeface="NikoshBAN" pitchFamily="2" charset="0"/>
                <a:cs typeface="NikoshBAN" pitchFamily="2" charset="0"/>
              </a:rPr>
              <a:t>মহিলারা সূতা কাটছে</a:t>
            </a:r>
            <a:endParaRPr lang="en-US" sz="3600" dirty="0"/>
          </a:p>
        </p:txBody>
      </p:sp>
      <p:sp>
        <p:nvSpPr>
          <p:cNvPr id="4" name="TextBox 3"/>
          <p:cNvSpPr txBox="1"/>
          <p:nvPr/>
        </p:nvSpPr>
        <p:spPr>
          <a:xfrm>
            <a:off x="4648200" y="4724400"/>
            <a:ext cx="4343400" cy="1754326"/>
          </a:xfrm>
          <a:prstGeom prst="rect">
            <a:avLst/>
          </a:prstGeom>
          <a:noFill/>
        </p:spPr>
        <p:txBody>
          <a:bodyPr wrap="square" rtlCol="0">
            <a:spAutoFit/>
          </a:bodyPr>
          <a:lstStyle/>
          <a:p>
            <a:r>
              <a:rPr lang="bn-BD" sz="3600" dirty="0" smtClean="0">
                <a:solidFill>
                  <a:srgbClr val="0070C0"/>
                </a:solidFill>
                <a:latin typeface="NikoshBAN" pitchFamily="2" charset="0"/>
                <a:cs typeface="NikoshBAN" pitchFamily="2" charset="0"/>
              </a:rPr>
              <a:t>পরিবারের </a:t>
            </a:r>
            <a:r>
              <a:rPr lang="bn-BD" sz="3600" smtClean="0">
                <a:solidFill>
                  <a:srgbClr val="0070C0"/>
                </a:solidFill>
                <a:latin typeface="NikoshBAN" pitchFamily="2" charset="0"/>
                <a:cs typeface="NikoshBAN" pitchFamily="2" charset="0"/>
              </a:rPr>
              <a:t>সদস্য নিয়ে </a:t>
            </a:r>
            <a:r>
              <a:rPr lang="bn-BD" sz="3600" dirty="0" smtClean="0">
                <a:solidFill>
                  <a:srgbClr val="0070C0"/>
                </a:solidFill>
                <a:latin typeface="NikoshBAN" pitchFamily="2" charset="0"/>
                <a:cs typeface="NikoshBAN" pitchFamily="2" charset="0"/>
              </a:rPr>
              <a:t>যেসব শিল্প প্রতিষ্ঠান গড়ে ওঠে সেসব প্রতিষ্ঠানকে কুটির শিল্প বলে।</a:t>
            </a:r>
            <a:endParaRPr lang="en-US" sz="3600" dirty="0">
              <a:solidFill>
                <a:srgbClr val="0070C0"/>
              </a:solidFill>
            </a:endParaRPr>
          </a:p>
        </p:txBody>
      </p:sp>
      <p:pic>
        <p:nvPicPr>
          <p:cNvPr id="2050" name="Picture 2" descr="C:\Users\Doel-1612i3\Desktop\B.Enterprinership\Silk_Industries_Proble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4343400" cy="341131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5562600" y="3505200"/>
            <a:ext cx="2590800" cy="646331"/>
          </a:xfrm>
          <a:prstGeom prst="rect">
            <a:avLst/>
          </a:prstGeom>
          <a:noFill/>
        </p:spPr>
        <p:txBody>
          <a:bodyPr wrap="square" rtlCol="0">
            <a:spAutoFit/>
          </a:bodyPr>
          <a:lstStyle/>
          <a:p>
            <a:pPr algn="ctr"/>
            <a:r>
              <a:rPr lang="bn-BD" sz="3600" dirty="0" smtClean="0">
                <a:solidFill>
                  <a:srgbClr val="002060"/>
                </a:solidFill>
                <a:latin typeface="NikoshBAN" pitchFamily="2" charset="0"/>
                <a:cs typeface="NikoshBAN" pitchFamily="2" charset="0"/>
              </a:rPr>
              <a:t>পরিবারের সদস্য</a:t>
            </a:r>
            <a:endParaRPr lang="en-US" sz="3600" dirty="0"/>
          </a:p>
        </p:txBody>
      </p:sp>
      <p:sp>
        <p:nvSpPr>
          <p:cNvPr id="5" name="Footer Placeholder 4"/>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105571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500" fill="hold"/>
                                        <p:tgtEl>
                                          <p:spTgt spid="2050"/>
                                        </p:tgtEl>
                                        <p:attrNameLst>
                                          <p:attrName>ppt_w</p:attrName>
                                        </p:attrNameLst>
                                      </p:cBhvr>
                                      <p:tavLst>
                                        <p:tav tm="0">
                                          <p:val>
                                            <p:fltVal val="0"/>
                                          </p:val>
                                        </p:tav>
                                        <p:tav tm="100000">
                                          <p:val>
                                            <p:strVal val="#ppt_w"/>
                                          </p:val>
                                        </p:tav>
                                      </p:tavLst>
                                    </p:anim>
                                    <p:anim calcmode="lin" valueType="num">
                                      <p:cBhvr>
                                        <p:cTn id="8" dur="500" fill="hold"/>
                                        <p:tgtEl>
                                          <p:spTgt spid="2050"/>
                                        </p:tgtEl>
                                        <p:attrNameLst>
                                          <p:attrName>ppt_h</p:attrName>
                                        </p:attrNameLst>
                                      </p:cBhvr>
                                      <p:tavLst>
                                        <p:tav tm="0">
                                          <p:val>
                                            <p:fltVal val="0"/>
                                          </p:val>
                                        </p:tav>
                                        <p:tav tm="100000">
                                          <p:val>
                                            <p:strVal val="#ppt_h"/>
                                          </p:val>
                                        </p:tav>
                                      </p:tavLst>
                                    </p:anim>
                                    <p:animEffect transition="in" filter="fade">
                                      <p:cBhvr>
                                        <p:cTn id="9" dur="500"/>
                                        <p:tgtEl>
                                          <p:spTgt spid="205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1" y="2362200"/>
            <a:ext cx="4419599" cy="1709056"/>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572000"/>
            <a:ext cx="4343400" cy="1709057"/>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770" y="2362200"/>
            <a:ext cx="4321629" cy="1709057"/>
          </a:xfrm>
          <a:prstGeom prst="rect">
            <a:avLst/>
          </a:prstGeom>
        </p:spPr>
      </p:pic>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00600" y="0"/>
            <a:ext cx="4343400" cy="1959428"/>
          </a:xfrm>
          <a:prstGeom prst="rect">
            <a:avLst/>
          </a:prstGeom>
        </p:spPr>
      </p:pic>
      <p:pic>
        <p:nvPicPr>
          <p:cNvPr id="7" name="Content Placeholder 5" descr="pic d.jpg"/>
          <p:cNvPicPr>
            <a:picLocks noChangeAspect="1"/>
          </p:cNvPicPr>
          <p:nvPr/>
        </p:nvPicPr>
        <p:blipFill>
          <a:blip r:embed="rId7"/>
          <a:stretch>
            <a:fillRect/>
          </a:stretch>
        </p:blipFill>
        <p:spPr>
          <a:xfrm>
            <a:off x="4953000" y="4572000"/>
            <a:ext cx="4191000" cy="1709057"/>
          </a:xfrm>
          <a:prstGeom prst="rect">
            <a:avLst/>
          </a:prstGeom>
        </p:spPr>
      </p:pic>
      <p:sp>
        <p:nvSpPr>
          <p:cNvPr id="6" name="Rectangle 5"/>
          <p:cNvSpPr/>
          <p:nvPr/>
        </p:nvSpPr>
        <p:spPr>
          <a:xfrm>
            <a:off x="1295400" y="1905000"/>
            <a:ext cx="1676400" cy="523220"/>
          </a:xfrm>
          <a:prstGeom prst="rect">
            <a:avLst/>
          </a:prstGeom>
        </p:spPr>
        <p:txBody>
          <a:bodyPr wrap="square">
            <a:spAutoFit/>
          </a:bodyPr>
          <a:lstStyle/>
          <a:p>
            <a:pPr algn="ctr"/>
            <a:r>
              <a:rPr lang="bn-BD" sz="2800" b="1" dirty="0" smtClean="0">
                <a:solidFill>
                  <a:srgbClr val="7030A0"/>
                </a:solidFill>
                <a:latin typeface="NikoshBAN" pitchFamily="2" charset="0"/>
                <a:cs typeface="NikoshBAN" pitchFamily="2" charset="0"/>
              </a:rPr>
              <a:t>বেত </a:t>
            </a:r>
            <a:r>
              <a:rPr lang="en-US" sz="2800" b="1" dirty="0" err="1" smtClean="0">
                <a:solidFill>
                  <a:srgbClr val="7030A0"/>
                </a:solidFill>
                <a:latin typeface="NikoshBAN" pitchFamily="2" charset="0"/>
                <a:cs typeface="NikoshBAN" pitchFamily="2" charset="0"/>
              </a:rPr>
              <a:t>শিল্প</a:t>
            </a:r>
            <a:endParaRPr lang="en-US" sz="2800" b="1" dirty="0">
              <a:solidFill>
                <a:srgbClr val="7030A0"/>
              </a:solidFill>
            </a:endParaRPr>
          </a:p>
        </p:txBody>
      </p:sp>
      <p:sp>
        <p:nvSpPr>
          <p:cNvPr id="9" name="Rectangle 8"/>
          <p:cNvSpPr/>
          <p:nvPr/>
        </p:nvSpPr>
        <p:spPr>
          <a:xfrm>
            <a:off x="6096000" y="1905000"/>
            <a:ext cx="1676400" cy="523220"/>
          </a:xfrm>
          <a:prstGeom prst="rect">
            <a:avLst/>
          </a:prstGeom>
        </p:spPr>
        <p:txBody>
          <a:bodyPr wrap="square">
            <a:spAutoFit/>
          </a:bodyPr>
          <a:lstStyle/>
          <a:p>
            <a:pPr algn="ctr"/>
            <a:r>
              <a:rPr lang="bn-BD" sz="2800" b="1" dirty="0" smtClean="0">
                <a:solidFill>
                  <a:srgbClr val="7030A0"/>
                </a:solidFill>
                <a:latin typeface="NikoshBAN" pitchFamily="2" charset="0"/>
                <a:cs typeface="NikoshBAN" pitchFamily="2" charset="0"/>
              </a:rPr>
              <a:t>পাট </a:t>
            </a:r>
            <a:r>
              <a:rPr lang="en-US" sz="2800" b="1" dirty="0" err="1" smtClean="0">
                <a:solidFill>
                  <a:srgbClr val="7030A0"/>
                </a:solidFill>
                <a:latin typeface="NikoshBAN" pitchFamily="2" charset="0"/>
                <a:cs typeface="NikoshBAN" pitchFamily="2" charset="0"/>
              </a:rPr>
              <a:t>শিল্প</a:t>
            </a:r>
            <a:endParaRPr lang="en-US" sz="2800" b="1" dirty="0">
              <a:solidFill>
                <a:srgbClr val="7030A0"/>
              </a:solidFill>
            </a:endParaRPr>
          </a:p>
        </p:txBody>
      </p:sp>
      <p:sp>
        <p:nvSpPr>
          <p:cNvPr id="13" name="Rectangle 12"/>
          <p:cNvSpPr/>
          <p:nvPr/>
        </p:nvSpPr>
        <p:spPr>
          <a:xfrm>
            <a:off x="1295400" y="4038600"/>
            <a:ext cx="1676400" cy="523220"/>
          </a:xfrm>
          <a:prstGeom prst="rect">
            <a:avLst/>
          </a:prstGeom>
        </p:spPr>
        <p:txBody>
          <a:bodyPr wrap="square">
            <a:spAutoFit/>
          </a:bodyPr>
          <a:lstStyle/>
          <a:p>
            <a:pPr algn="ctr"/>
            <a:r>
              <a:rPr lang="bn-BD" sz="2800" b="1" dirty="0" smtClean="0">
                <a:solidFill>
                  <a:srgbClr val="7030A0"/>
                </a:solidFill>
                <a:latin typeface="NikoshBAN" pitchFamily="2" charset="0"/>
                <a:cs typeface="NikoshBAN" pitchFamily="2" charset="0"/>
              </a:rPr>
              <a:t>মৃৎ </a:t>
            </a:r>
            <a:r>
              <a:rPr lang="en-US" sz="2800" b="1" dirty="0" err="1" smtClean="0">
                <a:solidFill>
                  <a:srgbClr val="7030A0"/>
                </a:solidFill>
                <a:latin typeface="NikoshBAN" pitchFamily="2" charset="0"/>
                <a:cs typeface="NikoshBAN" pitchFamily="2" charset="0"/>
              </a:rPr>
              <a:t>শিল্প</a:t>
            </a:r>
            <a:endParaRPr lang="en-US" sz="2800" b="1" dirty="0">
              <a:solidFill>
                <a:srgbClr val="7030A0"/>
              </a:solidFill>
            </a:endParaRPr>
          </a:p>
        </p:txBody>
      </p:sp>
      <p:sp>
        <p:nvSpPr>
          <p:cNvPr id="14" name="Rectangle 13"/>
          <p:cNvSpPr/>
          <p:nvPr/>
        </p:nvSpPr>
        <p:spPr>
          <a:xfrm>
            <a:off x="6096000" y="4048780"/>
            <a:ext cx="1676400" cy="523220"/>
          </a:xfrm>
          <a:prstGeom prst="rect">
            <a:avLst/>
          </a:prstGeom>
        </p:spPr>
        <p:txBody>
          <a:bodyPr wrap="square">
            <a:spAutoFit/>
          </a:bodyPr>
          <a:lstStyle/>
          <a:p>
            <a:pPr algn="ctr"/>
            <a:r>
              <a:rPr lang="bn-BD" sz="2800" b="1" dirty="0" smtClean="0">
                <a:solidFill>
                  <a:srgbClr val="7030A0"/>
                </a:solidFill>
                <a:latin typeface="NikoshBAN" pitchFamily="2" charset="0"/>
                <a:cs typeface="NikoshBAN" pitchFamily="2" charset="0"/>
              </a:rPr>
              <a:t>বস্ত্র </a:t>
            </a:r>
            <a:r>
              <a:rPr lang="en-US" sz="2800" b="1" dirty="0" err="1" smtClean="0">
                <a:solidFill>
                  <a:srgbClr val="7030A0"/>
                </a:solidFill>
                <a:latin typeface="NikoshBAN" pitchFamily="2" charset="0"/>
                <a:cs typeface="NikoshBAN" pitchFamily="2" charset="0"/>
              </a:rPr>
              <a:t>শিল্প</a:t>
            </a:r>
            <a:endParaRPr lang="en-US" sz="2800" b="1" dirty="0">
              <a:solidFill>
                <a:srgbClr val="7030A0"/>
              </a:solidFill>
            </a:endParaRPr>
          </a:p>
        </p:txBody>
      </p:sp>
      <p:sp>
        <p:nvSpPr>
          <p:cNvPr id="15" name="Rectangle 14"/>
          <p:cNvSpPr/>
          <p:nvPr/>
        </p:nvSpPr>
        <p:spPr>
          <a:xfrm>
            <a:off x="1295400" y="6270877"/>
            <a:ext cx="1676400" cy="523220"/>
          </a:xfrm>
          <a:prstGeom prst="rect">
            <a:avLst/>
          </a:prstGeom>
        </p:spPr>
        <p:txBody>
          <a:bodyPr wrap="square">
            <a:spAutoFit/>
          </a:bodyPr>
          <a:lstStyle/>
          <a:p>
            <a:pPr algn="ctr"/>
            <a:r>
              <a:rPr lang="bn-BD" sz="2800" b="1" dirty="0" smtClean="0">
                <a:solidFill>
                  <a:srgbClr val="7030A0"/>
                </a:solidFill>
                <a:latin typeface="NikoshBAN" pitchFamily="2" charset="0"/>
                <a:cs typeface="NikoshBAN" pitchFamily="2" charset="0"/>
              </a:rPr>
              <a:t>বাঁশ </a:t>
            </a:r>
            <a:r>
              <a:rPr lang="en-US" sz="2800" b="1" dirty="0" err="1" smtClean="0">
                <a:solidFill>
                  <a:srgbClr val="7030A0"/>
                </a:solidFill>
                <a:latin typeface="NikoshBAN" pitchFamily="2" charset="0"/>
                <a:cs typeface="NikoshBAN" pitchFamily="2" charset="0"/>
              </a:rPr>
              <a:t>শিল্প</a:t>
            </a:r>
            <a:endParaRPr lang="en-US" sz="2800" b="1" dirty="0">
              <a:solidFill>
                <a:srgbClr val="7030A0"/>
              </a:solidFill>
            </a:endParaRPr>
          </a:p>
        </p:txBody>
      </p:sp>
      <p:sp>
        <p:nvSpPr>
          <p:cNvPr id="16" name="Rectangle 15"/>
          <p:cNvSpPr/>
          <p:nvPr/>
        </p:nvSpPr>
        <p:spPr>
          <a:xfrm>
            <a:off x="6096000" y="6281057"/>
            <a:ext cx="1676400" cy="523220"/>
          </a:xfrm>
          <a:prstGeom prst="rect">
            <a:avLst/>
          </a:prstGeom>
        </p:spPr>
        <p:txBody>
          <a:bodyPr wrap="square">
            <a:spAutoFit/>
          </a:bodyPr>
          <a:lstStyle/>
          <a:p>
            <a:pPr algn="ctr"/>
            <a:r>
              <a:rPr lang="bn-BD" sz="2800" b="1" dirty="0" smtClean="0">
                <a:solidFill>
                  <a:srgbClr val="7030A0"/>
                </a:solidFill>
                <a:latin typeface="NikoshBAN" pitchFamily="2" charset="0"/>
                <a:cs typeface="NikoshBAN" pitchFamily="2" charset="0"/>
              </a:rPr>
              <a:t>হস্ত </a:t>
            </a:r>
            <a:r>
              <a:rPr lang="en-US" sz="2800" b="1" dirty="0" err="1" smtClean="0">
                <a:solidFill>
                  <a:srgbClr val="7030A0"/>
                </a:solidFill>
                <a:latin typeface="NikoshBAN" pitchFamily="2" charset="0"/>
                <a:cs typeface="NikoshBAN" pitchFamily="2" charset="0"/>
              </a:rPr>
              <a:t>শিল্প</a:t>
            </a:r>
            <a:endParaRPr lang="en-US" sz="2800" b="1" dirty="0">
              <a:solidFill>
                <a:srgbClr val="7030A0"/>
              </a:solidFill>
            </a:endParaRPr>
          </a:p>
        </p:txBody>
      </p:sp>
      <p:pic>
        <p:nvPicPr>
          <p:cNvPr id="17" name="podder.wmv">
            <a:hlinkClick r:id="" action="ppaction://media"/>
          </p:cNvPr>
          <p:cNvPicPr>
            <a:picLocks noRot="1" noChangeAspect="1"/>
          </p:cNvPicPr>
          <p:nvPr>
            <a:videoFile r:link="rId1"/>
          </p:nvPr>
        </p:nvPicPr>
        <p:blipFill>
          <a:blip r:embed="rId8"/>
          <a:stretch>
            <a:fillRect/>
          </a:stretch>
        </p:blipFill>
        <p:spPr>
          <a:xfrm>
            <a:off x="0" y="0"/>
            <a:ext cx="4343399" cy="1905000"/>
          </a:xfrm>
          <a:prstGeom prst="rect">
            <a:avLst/>
          </a:prstGeom>
        </p:spPr>
      </p:pic>
      <p:sp>
        <p:nvSpPr>
          <p:cNvPr id="8" name="Footer Placeholder 7"/>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20341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500" fill="hold"/>
                                        <p:tgtEl>
                                          <p:spTgt spid="17"/>
                                        </p:tgtEl>
                                        <p:attrNameLst>
                                          <p:attrName>ppt_w</p:attrName>
                                        </p:attrNameLst>
                                      </p:cBhvr>
                                      <p:tavLst>
                                        <p:tav tm="0">
                                          <p:val>
                                            <p:fltVal val="0"/>
                                          </p:val>
                                        </p:tav>
                                        <p:tav tm="100000">
                                          <p:val>
                                            <p:strVal val="#ppt_w"/>
                                          </p:val>
                                        </p:tav>
                                      </p:tavLst>
                                    </p:anim>
                                    <p:anim calcmode="lin" valueType="num">
                                      <p:cBhvr>
                                        <p:cTn id="8" dur="500" fill="hold"/>
                                        <p:tgtEl>
                                          <p:spTgt spid="17"/>
                                        </p:tgtEl>
                                        <p:attrNameLst>
                                          <p:attrName>ppt_h</p:attrName>
                                        </p:attrNameLst>
                                      </p:cBhvr>
                                      <p:tavLst>
                                        <p:tav tm="0">
                                          <p:val>
                                            <p:fltVal val="0"/>
                                          </p:val>
                                        </p:tav>
                                        <p:tav tm="100000">
                                          <p:val>
                                            <p:strVal val="#ppt_h"/>
                                          </p:val>
                                        </p:tav>
                                      </p:tavLst>
                                    </p:anim>
                                    <p:animEffect transition="in" filter="fade">
                                      <p:cBhvr>
                                        <p:cTn id="9" dur="5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transition="in" filter="fade">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p:cTn id="35" dur="500" fill="hold"/>
                                        <p:tgtEl>
                                          <p:spTgt spid="4"/>
                                        </p:tgtEl>
                                        <p:attrNameLst>
                                          <p:attrName>ppt_w</p:attrName>
                                        </p:attrNameLst>
                                      </p:cBhvr>
                                      <p:tavLst>
                                        <p:tav tm="0">
                                          <p:val>
                                            <p:fltVal val="0"/>
                                          </p:val>
                                        </p:tav>
                                        <p:tav tm="100000">
                                          <p:val>
                                            <p:strVal val="#ppt_w"/>
                                          </p:val>
                                        </p:tav>
                                      </p:tavLst>
                                    </p:anim>
                                    <p:anim calcmode="lin" valueType="num">
                                      <p:cBhvr>
                                        <p:cTn id="36" dur="500" fill="hold"/>
                                        <p:tgtEl>
                                          <p:spTgt spid="4"/>
                                        </p:tgtEl>
                                        <p:attrNameLst>
                                          <p:attrName>ppt_h</p:attrName>
                                        </p:attrNameLst>
                                      </p:cBhvr>
                                      <p:tavLst>
                                        <p:tav tm="0">
                                          <p:val>
                                            <p:fltVal val="0"/>
                                          </p:val>
                                        </p:tav>
                                        <p:tav tm="100000">
                                          <p:val>
                                            <p:strVal val="#ppt_h"/>
                                          </p:val>
                                        </p:tav>
                                      </p:tavLst>
                                    </p:anim>
                                    <p:animEffect transition="in" filter="fade">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 calcmode="lin" valueType="num">
                                      <p:cBhvr>
                                        <p:cTn id="49" dur="500" fill="hold"/>
                                        <p:tgtEl>
                                          <p:spTgt spid="2"/>
                                        </p:tgtEl>
                                        <p:attrNameLst>
                                          <p:attrName>ppt_w</p:attrName>
                                        </p:attrNameLst>
                                      </p:cBhvr>
                                      <p:tavLst>
                                        <p:tav tm="0">
                                          <p:val>
                                            <p:fltVal val="0"/>
                                          </p:val>
                                        </p:tav>
                                        <p:tav tm="100000">
                                          <p:val>
                                            <p:strVal val="#ppt_w"/>
                                          </p:val>
                                        </p:tav>
                                      </p:tavLst>
                                    </p:anim>
                                    <p:anim calcmode="lin" valueType="num">
                                      <p:cBhvr>
                                        <p:cTn id="50" dur="500" fill="hold"/>
                                        <p:tgtEl>
                                          <p:spTgt spid="2"/>
                                        </p:tgtEl>
                                        <p:attrNameLst>
                                          <p:attrName>ppt_h</p:attrName>
                                        </p:attrNameLst>
                                      </p:cBhvr>
                                      <p:tavLst>
                                        <p:tav tm="0">
                                          <p:val>
                                            <p:fltVal val="0"/>
                                          </p:val>
                                        </p:tav>
                                        <p:tav tm="100000">
                                          <p:val>
                                            <p:strVal val="#ppt_h"/>
                                          </p:val>
                                        </p:tav>
                                      </p:tavLst>
                                    </p:anim>
                                    <p:animEffect transition="in" filter="fade">
                                      <p:cBhvr>
                                        <p:cTn id="51" dur="500"/>
                                        <p:tgtEl>
                                          <p:spTgt spid="2"/>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 calcmode="lin" valueType="num">
                                      <p:cBhvr>
                                        <p:cTn id="56" dur="500" fill="hold"/>
                                        <p:tgtEl>
                                          <p:spTgt spid="14"/>
                                        </p:tgtEl>
                                        <p:attrNameLst>
                                          <p:attrName>ppt_w</p:attrName>
                                        </p:attrNameLst>
                                      </p:cBhvr>
                                      <p:tavLst>
                                        <p:tav tm="0">
                                          <p:val>
                                            <p:fltVal val="0"/>
                                          </p:val>
                                        </p:tav>
                                        <p:tav tm="100000">
                                          <p:val>
                                            <p:strVal val="#ppt_w"/>
                                          </p:val>
                                        </p:tav>
                                      </p:tavLst>
                                    </p:anim>
                                    <p:anim calcmode="lin" valueType="num">
                                      <p:cBhvr>
                                        <p:cTn id="57" dur="500" fill="hold"/>
                                        <p:tgtEl>
                                          <p:spTgt spid="14"/>
                                        </p:tgtEl>
                                        <p:attrNameLst>
                                          <p:attrName>ppt_h</p:attrName>
                                        </p:attrNameLst>
                                      </p:cBhvr>
                                      <p:tavLst>
                                        <p:tav tm="0">
                                          <p:val>
                                            <p:fltVal val="0"/>
                                          </p:val>
                                        </p:tav>
                                        <p:tav tm="100000">
                                          <p:val>
                                            <p:strVal val="#ppt_h"/>
                                          </p:val>
                                        </p:tav>
                                      </p:tavLst>
                                    </p:anim>
                                    <p:animEffect transition="in" filter="fade">
                                      <p:cBhvr>
                                        <p:cTn id="58" dur="500"/>
                                        <p:tgtEl>
                                          <p:spTgt spid="14"/>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3"/>
                                        </p:tgtEl>
                                        <p:attrNameLst>
                                          <p:attrName>style.visibility</p:attrName>
                                        </p:attrNameLst>
                                      </p:cBhvr>
                                      <p:to>
                                        <p:strVal val="visible"/>
                                      </p:to>
                                    </p:set>
                                    <p:anim calcmode="lin" valueType="num">
                                      <p:cBhvr>
                                        <p:cTn id="63" dur="500" fill="hold"/>
                                        <p:tgtEl>
                                          <p:spTgt spid="3"/>
                                        </p:tgtEl>
                                        <p:attrNameLst>
                                          <p:attrName>ppt_w</p:attrName>
                                        </p:attrNameLst>
                                      </p:cBhvr>
                                      <p:tavLst>
                                        <p:tav tm="0">
                                          <p:val>
                                            <p:fltVal val="0"/>
                                          </p:val>
                                        </p:tav>
                                        <p:tav tm="100000">
                                          <p:val>
                                            <p:strVal val="#ppt_w"/>
                                          </p:val>
                                        </p:tav>
                                      </p:tavLst>
                                    </p:anim>
                                    <p:anim calcmode="lin" valueType="num">
                                      <p:cBhvr>
                                        <p:cTn id="64" dur="500" fill="hold"/>
                                        <p:tgtEl>
                                          <p:spTgt spid="3"/>
                                        </p:tgtEl>
                                        <p:attrNameLst>
                                          <p:attrName>ppt_h</p:attrName>
                                        </p:attrNameLst>
                                      </p:cBhvr>
                                      <p:tavLst>
                                        <p:tav tm="0">
                                          <p:val>
                                            <p:fltVal val="0"/>
                                          </p:val>
                                        </p:tav>
                                        <p:tav tm="100000">
                                          <p:val>
                                            <p:strVal val="#ppt_h"/>
                                          </p:val>
                                        </p:tav>
                                      </p:tavLst>
                                    </p:anim>
                                    <p:animEffect transition="in" filter="fade">
                                      <p:cBhvr>
                                        <p:cTn id="65" dur="500"/>
                                        <p:tgtEl>
                                          <p:spTgt spid="3"/>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grpId="0" nodeType="clickEffect">
                                  <p:stCondLst>
                                    <p:cond delay="0"/>
                                  </p:stCondLst>
                                  <p:childTnLst>
                                    <p:set>
                                      <p:cBhvr>
                                        <p:cTn id="69" dur="1" fill="hold">
                                          <p:stCondLst>
                                            <p:cond delay="0"/>
                                          </p:stCondLst>
                                        </p:cTn>
                                        <p:tgtEl>
                                          <p:spTgt spid="15"/>
                                        </p:tgtEl>
                                        <p:attrNameLst>
                                          <p:attrName>style.visibility</p:attrName>
                                        </p:attrNameLst>
                                      </p:cBhvr>
                                      <p:to>
                                        <p:strVal val="visible"/>
                                      </p:to>
                                    </p:set>
                                    <p:anim calcmode="lin" valueType="num">
                                      <p:cBhvr>
                                        <p:cTn id="70" dur="500" fill="hold"/>
                                        <p:tgtEl>
                                          <p:spTgt spid="15"/>
                                        </p:tgtEl>
                                        <p:attrNameLst>
                                          <p:attrName>ppt_w</p:attrName>
                                        </p:attrNameLst>
                                      </p:cBhvr>
                                      <p:tavLst>
                                        <p:tav tm="0">
                                          <p:val>
                                            <p:fltVal val="0"/>
                                          </p:val>
                                        </p:tav>
                                        <p:tav tm="100000">
                                          <p:val>
                                            <p:strVal val="#ppt_w"/>
                                          </p:val>
                                        </p:tav>
                                      </p:tavLst>
                                    </p:anim>
                                    <p:anim calcmode="lin" valueType="num">
                                      <p:cBhvr>
                                        <p:cTn id="71" dur="500" fill="hold"/>
                                        <p:tgtEl>
                                          <p:spTgt spid="15"/>
                                        </p:tgtEl>
                                        <p:attrNameLst>
                                          <p:attrName>ppt_h</p:attrName>
                                        </p:attrNameLst>
                                      </p:cBhvr>
                                      <p:tavLst>
                                        <p:tav tm="0">
                                          <p:val>
                                            <p:fltVal val="0"/>
                                          </p:val>
                                        </p:tav>
                                        <p:tav tm="100000">
                                          <p:val>
                                            <p:strVal val="#ppt_h"/>
                                          </p:val>
                                        </p:tav>
                                      </p:tavLst>
                                    </p:anim>
                                    <p:animEffect transition="in" filter="fade">
                                      <p:cBhvr>
                                        <p:cTn id="72" dur="500"/>
                                        <p:tgtEl>
                                          <p:spTgt spid="15"/>
                                        </p:tgtEl>
                                      </p:cBhvr>
                                    </p:animEffect>
                                  </p:childTnLst>
                                </p:cTn>
                              </p:par>
                            </p:childTnLst>
                          </p:cTn>
                        </p:par>
                      </p:childTnLst>
                    </p:cTn>
                  </p:par>
                  <p:par>
                    <p:cTn id="73" fill="hold">
                      <p:stCondLst>
                        <p:cond delay="indefinite"/>
                      </p:stCondLst>
                      <p:childTnLst>
                        <p:par>
                          <p:cTn id="74" fill="hold">
                            <p:stCondLst>
                              <p:cond delay="0"/>
                            </p:stCondLst>
                            <p:childTnLst>
                              <p:par>
                                <p:cTn id="75" presetID="53" presetClass="entr" presetSubtype="16" fill="hold" nodeType="clickEffect">
                                  <p:stCondLst>
                                    <p:cond delay="0"/>
                                  </p:stCondLst>
                                  <p:childTnLst>
                                    <p:set>
                                      <p:cBhvr>
                                        <p:cTn id="76" dur="1" fill="hold">
                                          <p:stCondLst>
                                            <p:cond delay="0"/>
                                          </p:stCondLst>
                                        </p:cTn>
                                        <p:tgtEl>
                                          <p:spTgt spid="7"/>
                                        </p:tgtEl>
                                        <p:attrNameLst>
                                          <p:attrName>style.visibility</p:attrName>
                                        </p:attrNameLst>
                                      </p:cBhvr>
                                      <p:to>
                                        <p:strVal val="visible"/>
                                      </p:to>
                                    </p:set>
                                    <p:anim calcmode="lin" valueType="num">
                                      <p:cBhvr>
                                        <p:cTn id="77" dur="500" fill="hold"/>
                                        <p:tgtEl>
                                          <p:spTgt spid="7"/>
                                        </p:tgtEl>
                                        <p:attrNameLst>
                                          <p:attrName>ppt_w</p:attrName>
                                        </p:attrNameLst>
                                      </p:cBhvr>
                                      <p:tavLst>
                                        <p:tav tm="0">
                                          <p:val>
                                            <p:fltVal val="0"/>
                                          </p:val>
                                        </p:tav>
                                        <p:tav tm="100000">
                                          <p:val>
                                            <p:strVal val="#ppt_w"/>
                                          </p:val>
                                        </p:tav>
                                      </p:tavLst>
                                    </p:anim>
                                    <p:anim calcmode="lin" valueType="num">
                                      <p:cBhvr>
                                        <p:cTn id="78" dur="500" fill="hold"/>
                                        <p:tgtEl>
                                          <p:spTgt spid="7"/>
                                        </p:tgtEl>
                                        <p:attrNameLst>
                                          <p:attrName>ppt_h</p:attrName>
                                        </p:attrNameLst>
                                      </p:cBhvr>
                                      <p:tavLst>
                                        <p:tav tm="0">
                                          <p:val>
                                            <p:fltVal val="0"/>
                                          </p:val>
                                        </p:tav>
                                        <p:tav tm="100000">
                                          <p:val>
                                            <p:strVal val="#ppt_h"/>
                                          </p:val>
                                        </p:tav>
                                      </p:tavLst>
                                    </p:anim>
                                    <p:animEffect transition="in" filter="fade">
                                      <p:cBhvr>
                                        <p:cTn id="79" dur="500"/>
                                        <p:tgtEl>
                                          <p:spTgt spid="7"/>
                                        </p:tgtEl>
                                      </p:cBhvr>
                                    </p:animEffect>
                                  </p:childTnLst>
                                </p:cTn>
                              </p:par>
                            </p:childTnLst>
                          </p:cTn>
                        </p:par>
                      </p:childTnLst>
                    </p:cTn>
                  </p:par>
                  <p:par>
                    <p:cTn id="80" fill="hold">
                      <p:stCondLst>
                        <p:cond delay="indefinite"/>
                      </p:stCondLst>
                      <p:childTnLst>
                        <p:par>
                          <p:cTn id="81" fill="hold">
                            <p:stCondLst>
                              <p:cond delay="0"/>
                            </p:stCondLst>
                            <p:childTnLst>
                              <p:par>
                                <p:cTn id="82" presetID="53" presetClass="entr" presetSubtype="16" fill="hold" grpId="0" nodeType="clickEffect">
                                  <p:stCondLst>
                                    <p:cond delay="0"/>
                                  </p:stCondLst>
                                  <p:childTnLst>
                                    <p:set>
                                      <p:cBhvr>
                                        <p:cTn id="83" dur="1" fill="hold">
                                          <p:stCondLst>
                                            <p:cond delay="0"/>
                                          </p:stCondLst>
                                        </p:cTn>
                                        <p:tgtEl>
                                          <p:spTgt spid="16"/>
                                        </p:tgtEl>
                                        <p:attrNameLst>
                                          <p:attrName>style.visibility</p:attrName>
                                        </p:attrNameLst>
                                      </p:cBhvr>
                                      <p:to>
                                        <p:strVal val="visible"/>
                                      </p:to>
                                    </p:set>
                                    <p:anim calcmode="lin" valueType="num">
                                      <p:cBhvr>
                                        <p:cTn id="84" dur="500" fill="hold"/>
                                        <p:tgtEl>
                                          <p:spTgt spid="16"/>
                                        </p:tgtEl>
                                        <p:attrNameLst>
                                          <p:attrName>ppt_w</p:attrName>
                                        </p:attrNameLst>
                                      </p:cBhvr>
                                      <p:tavLst>
                                        <p:tav tm="0">
                                          <p:val>
                                            <p:fltVal val="0"/>
                                          </p:val>
                                        </p:tav>
                                        <p:tav tm="100000">
                                          <p:val>
                                            <p:strVal val="#ppt_w"/>
                                          </p:val>
                                        </p:tav>
                                      </p:tavLst>
                                    </p:anim>
                                    <p:anim calcmode="lin" valueType="num">
                                      <p:cBhvr>
                                        <p:cTn id="85" dur="500" fill="hold"/>
                                        <p:tgtEl>
                                          <p:spTgt spid="16"/>
                                        </p:tgtEl>
                                        <p:attrNameLst>
                                          <p:attrName>ppt_h</p:attrName>
                                        </p:attrNameLst>
                                      </p:cBhvr>
                                      <p:tavLst>
                                        <p:tav tm="0">
                                          <p:val>
                                            <p:fltVal val="0"/>
                                          </p:val>
                                        </p:tav>
                                        <p:tav tm="100000">
                                          <p:val>
                                            <p:strVal val="#ppt_h"/>
                                          </p:val>
                                        </p:tav>
                                      </p:tavLst>
                                    </p:anim>
                                    <p:animEffect transition="in" filter="fade">
                                      <p:cBhvr>
                                        <p:cTn id="8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87" fill="hold" display="0">
                  <p:stCondLst>
                    <p:cond delay="indefinite"/>
                  </p:stCondLst>
                  <p:endCondLst>
                    <p:cond evt="onNext" delay="0">
                      <p:tgtEl>
                        <p:sldTgt/>
                      </p:tgtEl>
                    </p:cond>
                    <p:cond evt="onPrev" delay="0">
                      <p:tgtEl>
                        <p:sldTgt/>
                      </p:tgtEl>
                    </p:cond>
                  </p:endCondLst>
                </p:cTn>
                <p:tgtEl>
                  <p:spTgt spid="17"/>
                </p:tgtEl>
              </p:cMediaNode>
            </p:video>
          </p:childTnLst>
        </p:cTn>
      </p:par>
    </p:tnLst>
    <p:bldLst>
      <p:bldP spid="6" grpId="0"/>
      <p:bldP spid="9" grpId="0"/>
      <p:bldP spid="13" grpId="0"/>
      <p:bldP spid="14" grpId="0"/>
      <p:bldP spid="15" grpId="0"/>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1"/>
          <p:cNvSpPr/>
          <p:nvPr/>
        </p:nvSpPr>
        <p:spPr>
          <a:xfrm>
            <a:off x="152400" y="965200"/>
            <a:ext cx="1905000" cy="863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bn-BD" sz="3200" dirty="0" smtClean="0">
                <a:latin typeface="NikoshBAN" pitchFamily="2" charset="0"/>
                <a:cs typeface="NikoshBAN" pitchFamily="2" charset="0"/>
              </a:rPr>
              <a:t>বেত শিল্প</a:t>
            </a:r>
            <a:endParaRPr lang="en-US" sz="3200" dirty="0">
              <a:latin typeface="NikoshBAN" pitchFamily="2" charset="0"/>
              <a:cs typeface="NikoshBAN" pitchFamily="2" charset="0"/>
            </a:endParaRPr>
          </a:p>
        </p:txBody>
      </p:sp>
      <p:sp>
        <p:nvSpPr>
          <p:cNvPr id="3" name="Rectangle 2"/>
          <p:cNvSpPr/>
          <p:nvPr/>
        </p:nvSpPr>
        <p:spPr>
          <a:xfrm>
            <a:off x="2057400" y="965200"/>
            <a:ext cx="6934200" cy="863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3200" dirty="0" smtClean="0">
                <a:latin typeface="NikoshBAN" pitchFamily="2" charset="0"/>
                <a:cs typeface="NikoshBAN" pitchFamily="2" charset="0"/>
              </a:rPr>
              <a:t>বেতের ঝুড়ি, বাল্বশেড, চায়ের ট্রে, দোলনা ইত্যাদি।</a:t>
            </a:r>
            <a:endParaRPr lang="en-US" sz="3200" dirty="0">
              <a:latin typeface="NikoshBAN" pitchFamily="2" charset="0"/>
              <a:cs typeface="NikoshBAN" pitchFamily="2" charset="0"/>
            </a:endParaRPr>
          </a:p>
        </p:txBody>
      </p:sp>
      <p:sp>
        <p:nvSpPr>
          <p:cNvPr id="4" name="Right Arrow 3"/>
          <p:cNvSpPr/>
          <p:nvPr/>
        </p:nvSpPr>
        <p:spPr>
          <a:xfrm>
            <a:off x="152400" y="1905000"/>
            <a:ext cx="1905000" cy="863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bn-BD" sz="3200" dirty="0" smtClean="0">
                <a:latin typeface="NikoshBAN" pitchFamily="2" charset="0"/>
                <a:cs typeface="NikoshBAN" pitchFamily="2" charset="0"/>
              </a:rPr>
              <a:t>পাট শিল্প</a:t>
            </a:r>
            <a:endParaRPr lang="en-US" sz="3200" dirty="0">
              <a:latin typeface="NikoshBAN" pitchFamily="2" charset="0"/>
              <a:cs typeface="NikoshBAN" pitchFamily="2" charset="0"/>
            </a:endParaRPr>
          </a:p>
        </p:txBody>
      </p:sp>
      <p:sp>
        <p:nvSpPr>
          <p:cNvPr id="5" name="Rectangle 4"/>
          <p:cNvSpPr/>
          <p:nvPr/>
        </p:nvSpPr>
        <p:spPr>
          <a:xfrm>
            <a:off x="2057400" y="1955800"/>
            <a:ext cx="6934200" cy="863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3200" dirty="0" smtClean="0">
                <a:latin typeface="NikoshBAN" pitchFamily="2" charset="0"/>
                <a:cs typeface="NikoshBAN" pitchFamily="2" charset="0"/>
              </a:rPr>
              <a:t>স্কুল ব্যাগ, দেয়াল মাদুর, শিকা, কার্পেট, থলে ইত্যাদি।</a:t>
            </a:r>
            <a:endParaRPr lang="en-US" sz="3200" dirty="0">
              <a:latin typeface="NikoshBAN" pitchFamily="2" charset="0"/>
              <a:cs typeface="NikoshBAN" pitchFamily="2" charset="0"/>
            </a:endParaRPr>
          </a:p>
        </p:txBody>
      </p:sp>
      <p:sp>
        <p:nvSpPr>
          <p:cNvPr id="6" name="Right Arrow 5"/>
          <p:cNvSpPr/>
          <p:nvPr/>
        </p:nvSpPr>
        <p:spPr>
          <a:xfrm>
            <a:off x="152400" y="2946400"/>
            <a:ext cx="1905000" cy="863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bn-BD" sz="3200" dirty="0" smtClean="0">
                <a:latin typeface="NikoshBAN" pitchFamily="2" charset="0"/>
                <a:cs typeface="NikoshBAN" pitchFamily="2" charset="0"/>
              </a:rPr>
              <a:t>মৃৎ শিল্প</a:t>
            </a:r>
            <a:endParaRPr lang="en-US" sz="3200" dirty="0">
              <a:latin typeface="NikoshBAN" pitchFamily="2" charset="0"/>
              <a:cs typeface="NikoshBAN" pitchFamily="2" charset="0"/>
            </a:endParaRPr>
          </a:p>
        </p:txBody>
      </p:sp>
      <p:sp>
        <p:nvSpPr>
          <p:cNvPr id="7" name="Rectangle 6"/>
          <p:cNvSpPr/>
          <p:nvPr/>
        </p:nvSpPr>
        <p:spPr>
          <a:xfrm>
            <a:off x="2057400" y="2946400"/>
            <a:ext cx="6934200" cy="863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3200" dirty="0" smtClean="0">
                <a:latin typeface="NikoshBAN" pitchFamily="2" charset="0"/>
                <a:cs typeface="NikoshBAN" pitchFamily="2" charset="0"/>
              </a:rPr>
              <a:t>ফল, ফুল, পুতুল, শোপিস, ফুলদানী, ফুলেরটব ইত্যাদি।</a:t>
            </a:r>
            <a:endParaRPr lang="en-US" sz="3200" dirty="0">
              <a:latin typeface="NikoshBAN" pitchFamily="2" charset="0"/>
              <a:cs typeface="NikoshBAN" pitchFamily="2" charset="0"/>
            </a:endParaRPr>
          </a:p>
        </p:txBody>
      </p:sp>
      <p:sp>
        <p:nvSpPr>
          <p:cNvPr id="8" name="Right Arrow 7"/>
          <p:cNvSpPr/>
          <p:nvPr/>
        </p:nvSpPr>
        <p:spPr>
          <a:xfrm>
            <a:off x="152400" y="3937000"/>
            <a:ext cx="1905000" cy="863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bn-BD" sz="3200" dirty="0" smtClean="0">
                <a:latin typeface="NikoshBAN" pitchFamily="2" charset="0"/>
                <a:cs typeface="NikoshBAN" pitchFamily="2" charset="0"/>
              </a:rPr>
              <a:t>বস্ত্র শিল্প</a:t>
            </a:r>
            <a:endParaRPr lang="en-US" sz="3200" dirty="0">
              <a:latin typeface="NikoshBAN" pitchFamily="2" charset="0"/>
              <a:cs typeface="NikoshBAN" pitchFamily="2" charset="0"/>
            </a:endParaRPr>
          </a:p>
        </p:txBody>
      </p:sp>
      <p:sp>
        <p:nvSpPr>
          <p:cNvPr id="9" name="Rectangle 8"/>
          <p:cNvSpPr/>
          <p:nvPr/>
        </p:nvSpPr>
        <p:spPr>
          <a:xfrm>
            <a:off x="2057400" y="3937000"/>
            <a:ext cx="6934200" cy="863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3200" dirty="0" smtClean="0">
                <a:latin typeface="NikoshBAN" pitchFamily="2" charset="0"/>
                <a:cs typeface="NikoshBAN" pitchFamily="2" charset="0"/>
              </a:rPr>
              <a:t>শাড়ি, লুঙ্গি, থ্রীপিস, চাদর, শীতবস্ত্র, গামছা, ইত্যাদি।</a:t>
            </a:r>
            <a:endParaRPr lang="en-US" sz="3200" dirty="0">
              <a:latin typeface="NikoshBAN" pitchFamily="2" charset="0"/>
              <a:cs typeface="NikoshBAN" pitchFamily="2" charset="0"/>
            </a:endParaRPr>
          </a:p>
        </p:txBody>
      </p:sp>
      <p:sp>
        <p:nvSpPr>
          <p:cNvPr id="10" name="Right Arrow 9"/>
          <p:cNvSpPr/>
          <p:nvPr/>
        </p:nvSpPr>
        <p:spPr>
          <a:xfrm>
            <a:off x="152400" y="4927600"/>
            <a:ext cx="1905000" cy="863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bn-BD" sz="3200" dirty="0" smtClean="0">
                <a:latin typeface="NikoshBAN" pitchFamily="2" charset="0"/>
                <a:cs typeface="NikoshBAN" pitchFamily="2" charset="0"/>
              </a:rPr>
              <a:t>বাঁশ শিল্প</a:t>
            </a:r>
            <a:endParaRPr lang="en-US" sz="3200" dirty="0">
              <a:latin typeface="NikoshBAN" pitchFamily="2" charset="0"/>
              <a:cs typeface="NikoshBAN" pitchFamily="2" charset="0"/>
            </a:endParaRPr>
          </a:p>
        </p:txBody>
      </p:sp>
      <p:sp>
        <p:nvSpPr>
          <p:cNvPr id="11" name="Rectangle 10"/>
          <p:cNvSpPr/>
          <p:nvPr/>
        </p:nvSpPr>
        <p:spPr>
          <a:xfrm>
            <a:off x="2057400" y="4927600"/>
            <a:ext cx="6934200" cy="863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3200" dirty="0" smtClean="0">
                <a:latin typeface="NikoshBAN" pitchFamily="2" charset="0"/>
                <a:cs typeface="NikoshBAN" pitchFamily="2" charset="0"/>
              </a:rPr>
              <a:t>ঢালা, কুলা, চালুন, ঝুড়ি, ফুলদানী, চাটাই ইত্যাদি।</a:t>
            </a:r>
            <a:endParaRPr lang="en-US" sz="3200" dirty="0">
              <a:latin typeface="NikoshBAN" pitchFamily="2" charset="0"/>
              <a:cs typeface="NikoshBAN" pitchFamily="2" charset="0"/>
            </a:endParaRPr>
          </a:p>
        </p:txBody>
      </p:sp>
      <p:sp>
        <p:nvSpPr>
          <p:cNvPr id="12" name="Right Arrow 11"/>
          <p:cNvSpPr/>
          <p:nvPr/>
        </p:nvSpPr>
        <p:spPr>
          <a:xfrm>
            <a:off x="152400" y="5943600"/>
            <a:ext cx="1905000" cy="86360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lang="bn-BD" sz="3200" dirty="0" smtClean="0">
                <a:latin typeface="NikoshBAN" pitchFamily="2" charset="0"/>
                <a:cs typeface="NikoshBAN" pitchFamily="2" charset="0"/>
              </a:rPr>
              <a:t>হস্ত শিল্প</a:t>
            </a:r>
            <a:endParaRPr lang="en-US" sz="3200" dirty="0">
              <a:latin typeface="NikoshBAN" pitchFamily="2" charset="0"/>
              <a:cs typeface="NikoshBAN" pitchFamily="2" charset="0"/>
            </a:endParaRPr>
          </a:p>
        </p:txBody>
      </p:sp>
      <p:sp>
        <p:nvSpPr>
          <p:cNvPr id="13" name="Rectangle 12"/>
          <p:cNvSpPr/>
          <p:nvPr/>
        </p:nvSpPr>
        <p:spPr>
          <a:xfrm>
            <a:off x="2057400" y="5943600"/>
            <a:ext cx="6934200" cy="863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bn-BD" sz="2800" dirty="0" smtClean="0">
                <a:latin typeface="NikoshBAN" pitchFamily="2" charset="0"/>
                <a:cs typeface="NikoshBAN" pitchFamily="2" charset="0"/>
              </a:rPr>
              <a:t>শীতল পাটি, নকশী কাঁথা, উলের সোয়েটার, সতরঞ্জি ইত্যাদি।</a:t>
            </a:r>
            <a:endParaRPr lang="en-US" sz="2800" dirty="0">
              <a:latin typeface="NikoshBAN" pitchFamily="2" charset="0"/>
              <a:cs typeface="NikoshBAN" pitchFamily="2" charset="0"/>
            </a:endParaRPr>
          </a:p>
        </p:txBody>
      </p:sp>
      <p:sp>
        <p:nvSpPr>
          <p:cNvPr id="14" name="TextBox 13"/>
          <p:cNvSpPr txBox="1"/>
          <p:nvPr/>
        </p:nvSpPr>
        <p:spPr>
          <a:xfrm>
            <a:off x="2895600" y="0"/>
            <a:ext cx="3352800"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n-BD" sz="4000" b="1" dirty="0" smtClean="0">
                <a:latin typeface="NikoshBAN" pitchFamily="2" charset="0"/>
                <a:cs typeface="NikoshBAN" pitchFamily="2" charset="0"/>
              </a:rPr>
              <a:t>কুটির শিল্পের ক্ষেত্র</a:t>
            </a:r>
            <a:endParaRPr lang="en-US" sz="4000" b="1" dirty="0">
              <a:latin typeface="NikoshBAN" pitchFamily="2" charset="0"/>
              <a:cs typeface="NikoshBAN" pitchFamily="2" charset="0"/>
            </a:endParaRPr>
          </a:p>
        </p:txBody>
      </p:sp>
      <p:sp>
        <p:nvSpPr>
          <p:cNvPr id="15" name="Footer Placeholder 14"/>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2270203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500" fill="hold"/>
                                        <p:tgtEl>
                                          <p:spTgt spid="7"/>
                                        </p:tgtEl>
                                        <p:attrNameLst>
                                          <p:attrName>ppt_x</p:attrName>
                                        </p:attrNameLst>
                                      </p:cBhvr>
                                      <p:tavLst>
                                        <p:tav tm="0">
                                          <p:val>
                                            <p:strVal val="#ppt_x"/>
                                          </p:val>
                                        </p:tav>
                                        <p:tav tm="100000">
                                          <p:val>
                                            <p:strVal val="#ppt_x"/>
                                          </p:val>
                                        </p:tav>
                                      </p:tavLst>
                                    </p:anim>
                                    <p:anim calcmode="lin" valueType="num">
                                      <p:cBhvr additive="base">
                                        <p:cTn id="3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500" fill="hold"/>
                                        <p:tgtEl>
                                          <p:spTgt spid="11"/>
                                        </p:tgtEl>
                                        <p:attrNameLst>
                                          <p:attrName>ppt_x</p:attrName>
                                        </p:attrNameLst>
                                      </p:cBhvr>
                                      <p:tavLst>
                                        <p:tav tm="0">
                                          <p:val>
                                            <p:strVal val="#ppt_x"/>
                                          </p:val>
                                        </p:tav>
                                        <p:tav tm="100000">
                                          <p:val>
                                            <p:strVal val="#ppt_x"/>
                                          </p:val>
                                        </p:tav>
                                      </p:tavLst>
                                    </p:anim>
                                    <p:anim calcmode="lin" valueType="num">
                                      <p:cBhvr additive="base">
                                        <p:cTn id="6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3"/>
                                        </p:tgtEl>
                                        <p:attrNameLst>
                                          <p:attrName>style.visibility</p:attrName>
                                        </p:attrNameLst>
                                      </p:cBhvr>
                                      <p:to>
                                        <p:strVal val="visible"/>
                                      </p:to>
                                    </p:set>
                                    <p:anim calcmode="lin" valueType="num">
                                      <p:cBhvr additive="base">
                                        <p:cTn id="73" dur="500" fill="hold"/>
                                        <p:tgtEl>
                                          <p:spTgt spid="13"/>
                                        </p:tgtEl>
                                        <p:attrNameLst>
                                          <p:attrName>ppt_x</p:attrName>
                                        </p:attrNameLst>
                                      </p:cBhvr>
                                      <p:tavLst>
                                        <p:tav tm="0">
                                          <p:val>
                                            <p:strVal val="#ppt_x"/>
                                          </p:val>
                                        </p:tav>
                                        <p:tav tm="100000">
                                          <p:val>
                                            <p:strVal val="#ppt_x"/>
                                          </p:val>
                                        </p:tav>
                                      </p:tavLst>
                                    </p:anim>
                                    <p:anim calcmode="lin" valueType="num">
                                      <p:cBhvr additive="base">
                                        <p:cTn id="7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 calcmode="lin" valueType="num">
                                      <p:cBhvr additive="base">
                                        <p:cTn id="79" dur="500" fill="hold"/>
                                        <p:tgtEl>
                                          <p:spTgt spid="14"/>
                                        </p:tgtEl>
                                        <p:attrNameLst>
                                          <p:attrName>ppt_x</p:attrName>
                                        </p:attrNameLst>
                                      </p:cBhvr>
                                      <p:tavLst>
                                        <p:tav tm="0">
                                          <p:val>
                                            <p:strVal val="#ppt_x"/>
                                          </p:val>
                                        </p:tav>
                                        <p:tav tm="100000">
                                          <p:val>
                                            <p:strVal val="#ppt_x"/>
                                          </p:val>
                                        </p:tav>
                                      </p:tavLst>
                                    </p:anim>
                                    <p:anim calcmode="lin" valueType="num">
                                      <p:cBhvr additive="base">
                                        <p:cTn id="8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6" descr="sunita10.jpg"/>
          <p:cNvPicPr>
            <a:picLocks noChangeAspect="1"/>
          </p:cNvPicPr>
          <p:nvPr/>
        </p:nvPicPr>
        <p:blipFill>
          <a:blip r:embed="rId2"/>
          <a:stretch>
            <a:fillRect/>
          </a:stretch>
        </p:blipFill>
        <p:spPr>
          <a:xfrm>
            <a:off x="0" y="0"/>
            <a:ext cx="4267200" cy="2819399"/>
          </a:xfrm>
          <a:prstGeom prst="rect">
            <a:avLst/>
          </a:prstGeom>
        </p:spPr>
      </p:pic>
      <p:pic>
        <p:nvPicPr>
          <p:cNvPr id="3" name="Picture 2" descr="sunita14.jpg"/>
          <p:cNvPicPr>
            <a:picLocks noChangeAspect="1"/>
          </p:cNvPicPr>
          <p:nvPr/>
        </p:nvPicPr>
        <p:blipFill>
          <a:blip r:embed="rId3"/>
          <a:stretch>
            <a:fillRect/>
          </a:stretch>
        </p:blipFill>
        <p:spPr>
          <a:xfrm>
            <a:off x="2362200" y="3429000"/>
            <a:ext cx="4419599" cy="2590800"/>
          </a:xfrm>
          <a:prstGeom prst="rect">
            <a:avLst/>
          </a:prstGeom>
        </p:spPr>
      </p:pic>
      <p:pic>
        <p:nvPicPr>
          <p:cNvPr id="4" name="Picture 2" descr="http://media5.picsearch.com/is?Gv7Nz51QANtv4Bj6FfW0jRvUn1jJB42SPCBoroEbK4s&amp;height=3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3000" y="1"/>
            <a:ext cx="4191000" cy="281939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028700" y="2819400"/>
            <a:ext cx="2476500" cy="584775"/>
          </a:xfrm>
          <a:prstGeom prst="rect">
            <a:avLst/>
          </a:prstGeom>
        </p:spPr>
        <p:txBody>
          <a:bodyPr wrap="square">
            <a:spAutoFit/>
          </a:bodyPr>
          <a:lstStyle/>
          <a:p>
            <a:r>
              <a:rPr lang="bn-BD" sz="3200" b="1" dirty="0" smtClean="0">
                <a:solidFill>
                  <a:srgbClr val="7030A0"/>
                </a:solidFill>
                <a:latin typeface="NikoshBAN" pitchFamily="2" charset="0"/>
                <a:cs typeface="NikoshBAN" pitchFamily="2" charset="0"/>
              </a:rPr>
              <a:t>বাংলাদেশ ব্যাংক</a:t>
            </a:r>
            <a:endParaRPr lang="en-US" sz="3200" b="1" dirty="0">
              <a:solidFill>
                <a:srgbClr val="7030A0"/>
              </a:solidFill>
            </a:endParaRPr>
          </a:p>
        </p:txBody>
      </p:sp>
      <p:sp>
        <p:nvSpPr>
          <p:cNvPr id="9" name="Rectangle 8"/>
          <p:cNvSpPr/>
          <p:nvPr/>
        </p:nvSpPr>
        <p:spPr>
          <a:xfrm>
            <a:off x="5943600" y="2819400"/>
            <a:ext cx="2209800" cy="584775"/>
          </a:xfrm>
          <a:prstGeom prst="rect">
            <a:avLst/>
          </a:prstGeom>
        </p:spPr>
        <p:txBody>
          <a:bodyPr wrap="square">
            <a:spAutoFit/>
          </a:bodyPr>
          <a:lstStyle/>
          <a:p>
            <a:r>
              <a:rPr lang="bn-BD" sz="3200" b="1" dirty="0" smtClean="0">
                <a:solidFill>
                  <a:srgbClr val="7030A0"/>
                </a:solidFill>
                <a:latin typeface="NikoshBAN" pitchFamily="2" charset="0"/>
                <a:cs typeface="NikoshBAN" pitchFamily="2" charset="0"/>
              </a:rPr>
              <a:t>বৈদেশিক মুদ্রা</a:t>
            </a:r>
            <a:endParaRPr lang="en-US" sz="3200" b="1" dirty="0">
              <a:solidFill>
                <a:srgbClr val="7030A0"/>
              </a:solidFill>
            </a:endParaRPr>
          </a:p>
        </p:txBody>
      </p:sp>
      <p:sp>
        <p:nvSpPr>
          <p:cNvPr id="10" name="Rectangle 9"/>
          <p:cNvSpPr/>
          <p:nvPr/>
        </p:nvSpPr>
        <p:spPr>
          <a:xfrm>
            <a:off x="3512457" y="6120825"/>
            <a:ext cx="2209800" cy="584775"/>
          </a:xfrm>
          <a:prstGeom prst="rect">
            <a:avLst/>
          </a:prstGeom>
        </p:spPr>
        <p:txBody>
          <a:bodyPr wrap="square">
            <a:spAutoFit/>
          </a:bodyPr>
          <a:lstStyle/>
          <a:p>
            <a:r>
              <a:rPr lang="bn-BD" sz="3200" b="1" dirty="0" smtClean="0">
                <a:solidFill>
                  <a:srgbClr val="7030A0"/>
                </a:solidFill>
                <a:latin typeface="NikoshBAN" pitchFamily="2" charset="0"/>
                <a:cs typeface="NikoshBAN" pitchFamily="2" charset="0"/>
              </a:rPr>
              <a:t>বাংলাদেশী মুদ্রা</a:t>
            </a:r>
            <a:endParaRPr lang="en-US" sz="3200" b="1" dirty="0">
              <a:solidFill>
                <a:srgbClr val="7030A0"/>
              </a:solidFill>
            </a:endParaRPr>
          </a:p>
        </p:txBody>
      </p:sp>
      <p:sp>
        <p:nvSpPr>
          <p:cNvPr id="5" name="Footer Placeholder 4"/>
          <p:cNvSpPr>
            <a:spLocks noGrp="1"/>
          </p:cNvSpPr>
          <p:nvPr>
            <p:ph type="ftr" sz="quarter" idx="11"/>
          </p:nvPr>
        </p:nvSpPr>
        <p:spPr/>
        <p:txBody>
          <a:bodyPr/>
          <a:lstStyle/>
          <a:p>
            <a:r>
              <a:rPr lang="en-US" smtClean="0"/>
              <a:t>majiborsir@gmail.com-01914851222</a:t>
            </a:r>
            <a:endParaRPr lang="en-US"/>
          </a:p>
        </p:txBody>
      </p:sp>
    </p:spTree>
    <p:extLst>
      <p:ext uri="{BB962C8B-B14F-4D97-AF65-F5344CB8AC3E}">
        <p14:creationId xmlns:p14="http://schemas.microsoft.com/office/powerpoint/2010/main" val="101111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p:tgtEl>
                                          <p:spTgt spid="8"/>
                                        </p:tgtEl>
                                        <p:attrNameLst>
                                          <p:attrName>ppt_y</p:attrName>
                                        </p:attrNameLst>
                                      </p:cBhvr>
                                      <p:tavLst>
                                        <p:tav tm="0">
                                          <p:val>
                                            <p:strVal val="#ppt_y+#ppt_h*1.125000"/>
                                          </p:val>
                                        </p:tav>
                                        <p:tav tm="100000">
                                          <p:val>
                                            <p:strVal val="#ppt_y"/>
                                          </p:val>
                                        </p:tav>
                                      </p:tavLst>
                                    </p:anim>
                                    <p:animEffect transition="in" filter="wipe(up)">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p:tgtEl>
                                          <p:spTgt spid="4"/>
                                        </p:tgtEl>
                                        <p:attrNameLst>
                                          <p:attrName>ppt_y</p:attrName>
                                        </p:attrNameLst>
                                      </p:cBhvr>
                                      <p:tavLst>
                                        <p:tav tm="0">
                                          <p:val>
                                            <p:strVal val="#ppt_y+#ppt_h*1.125000"/>
                                          </p:val>
                                        </p:tav>
                                        <p:tav tm="100000">
                                          <p:val>
                                            <p:strVal val="#ppt_y"/>
                                          </p:val>
                                        </p:tav>
                                      </p:tavLst>
                                    </p:anim>
                                    <p:animEffect transition="in" filter="wipe(up)">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p:tgtEl>
                                          <p:spTgt spid="9"/>
                                        </p:tgtEl>
                                        <p:attrNameLst>
                                          <p:attrName>ppt_y</p:attrName>
                                        </p:attrNameLst>
                                      </p:cBhvr>
                                      <p:tavLst>
                                        <p:tav tm="0">
                                          <p:val>
                                            <p:strVal val="#ppt_y+#ppt_h*1.125000"/>
                                          </p:val>
                                        </p:tav>
                                        <p:tav tm="100000">
                                          <p:val>
                                            <p:strVal val="#ppt_y"/>
                                          </p:val>
                                        </p:tav>
                                      </p:tavLst>
                                    </p:anim>
                                    <p:animEffect transition="in" filter="wipe(up)">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p:tgtEl>
                                          <p:spTgt spid="3"/>
                                        </p:tgtEl>
                                        <p:attrNameLst>
                                          <p:attrName>ppt_y</p:attrName>
                                        </p:attrNameLst>
                                      </p:cBhvr>
                                      <p:tavLst>
                                        <p:tav tm="0">
                                          <p:val>
                                            <p:strVal val="#ppt_y+#ppt_h*1.125000"/>
                                          </p:val>
                                        </p:tav>
                                        <p:tav tm="100000">
                                          <p:val>
                                            <p:strVal val="#ppt_y"/>
                                          </p:val>
                                        </p:tav>
                                      </p:tavLst>
                                    </p:anim>
                                    <p:animEffect transition="in" filter="wipe(up)">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p:tgtEl>
                                          <p:spTgt spid="10"/>
                                        </p:tgtEl>
                                        <p:attrNameLst>
                                          <p:attrName>ppt_y</p:attrName>
                                        </p:attrNameLst>
                                      </p:cBhvr>
                                      <p:tavLst>
                                        <p:tav tm="0">
                                          <p:val>
                                            <p:strVal val="#ppt_y+#ppt_h*1.125000"/>
                                          </p:val>
                                        </p:tav>
                                        <p:tav tm="100000">
                                          <p:val>
                                            <p:strVal val="#ppt_y"/>
                                          </p:val>
                                        </p:tav>
                                      </p:tavLst>
                                    </p:anim>
                                    <p:animEffect transition="in" filter="wipe(up)">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612</TotalTime>
  <Words>350</Words>
  <Application>Microsoft Office PowerPoint</Application>
  <PresentationFormat>On-screen Show (4:3)</PresentationFormat>
  <Paragraphs>73</Paragraphs>
  <Slides>14</Slides>
  <Notes>0</Notes>
  <HiddenSlides>0</HiddenSlides>
  <MMClips>1</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Raozanami@yahoo.com</dc:creator>
  <cp:lastModifiedBy>MOJIBOR</cp:lastModifiedBy>
  <cp:revision>175</cp:revision>
  <dcterms:created xsi:type="dcterms:W3CDTF">2006-08-16T00:00:00Z</dcterms:created>
  <dcterms:modified xsi:type="dcterms:W3CDTF">2020-10-22T02:21:26Z</dcterms:modified>
</cp:coreProperties>
</file>