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2" r:id="rId1"/>
  </p:sldMasterIdLst>
  <p:notesMasterIdLst>
    <p:notesMasterId r:id="rId20"/>
  </p:notesMasterIdLst>
  <p:sldIdLst>
    <p:sldId id="284" r:id="rId2"/>
    <p:sldId id="285" r:id="rId3"/>
    <p:sldId id="258" r:id="rId4"/>
    <p:sldId id="279" r:id="rId5"/>
    <p:sldId id="259" r:id="rId6"/>
    <p:sldId id="260" r:id="rId7"/>
    <p:sldId id="280" r:id="rId8"/>
    <p:sldId id="282" r:id="rId9"/>
    <p:sldId id="273" r:id="rId10"/>
    <p:sldId id="275" r:id="rId11"/>
    <p:sldId id="274" r:id="rId12"/>
    <p:sldId id="262" r:id="rId13"/>
    <p:sldId id="264" r:id="rId14"/>
    <p:sldId id="281" r:id="rId15"/>
    <p:sldId id="268" r:id="rId16"/>
    <p:sldId id="269" r:id="rId17"/>
    <p:sldId id="270"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0000"/>
    <a:srgbClr val="800080"/>
    <a:srgbClr val="F665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7760" autoAdjust="0"/>
  </p:normalViewPr>
  <p:slideViewPr>
    <p:cSldViewPr snapToObjects="1">
      <p:cViewPr varScale="1">
        <p:scale>
          <a:sx n="69" d="100"/>
          <a:sy n="69" d="100"/>
        </p:scale>
        <p:origin x="1410"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Objects="1">
      <p:cViewPr varScale="1">
        <p:scale>
          <a:sx n="55" d="100"/>
          <a:sy n="55" d="100"/>
        </p:scale>
        <p:origin x="-28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D6796-4D4A-45EB-81C4-A3934C059E37}" type="datetimeFigureOut">
              <a:rPr lang="en-US" smtClean="0"/>
              <a:pPr/>
              <a:t>25-Jun-20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200C55-27DB-4185-B3DA-1985601FA6CF}" type="slidenum">
              <a:rPr lang="en-US" smtClean="0"/>
              <a:pPr/>
              <a:t>‹#›</a:t>
            </a:fld>
            <a:endParaRPr lang="en-US"/>
          </a:p>
        </p:txBody>
      </p:sp>
    </p:spTree>
    <p:extLst>
      <p:ext uri="{BB962C8B-B14F-4D97-AF65-F5344CB8AC3E}">
        <p14:creationId xmlns:p14="http://schemas.microsoft.com/office/powerpoint/2010/main" val="1677178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0200C55-27DB-4185-B3DA-1985601FA6CF}"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200C55-27DB-4185-B3DA-1985601FA6CF}" type="slidenum">
              <a:rPr lang="en-US" smtClean="0"/>
              <a:pPr/>
              <a:t>10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0200C55-27DB-4185-B3DA-1985601FA6CF}"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06EEC29A-4367-4BDE-B1A9-B179A46044F0}" type="datetimeFigureOut">
              <a:rPr lang="en-US" smtClean="0"/>
              <a:pPr/>
              <a:t>25-Jun-20</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338589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2698134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728988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503A3A2D-38A9-4290-A7B1-F337D6D9D15F}" type="slidenum">
              <a:rPr lang="en-US" smtClean="0"/>
              <a:pPr/>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223430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3172476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06EEC29A-4367-4BDE-B1A9-B179A46044F0}" type="datetimeFigureOut">
              <a:rPr lang="en-US" smtClean="0"/>
              <a:pPr/>
              <a:t>25-Jun-20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2301981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06EEC29A-4367-4BDE-B1A9-B179A46044F0}" type="datetimeFigureOut">
              <a:rPr lang="en-US" smtClean="0"/>
              <a:pPr/>
              <a:t>25-Jun-20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2671156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EEC29A-4367-4BDE-B1A9-B179A46044F0}" type="datetimeFigureOut">
              <a:rPr lang="en-US" smtClean="0"/>
              <a:pPr/>
              <a:t>25-Jun-20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1196051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06EEC29A-4367-4BDE-B1A9-B179A46044F0}" type="datetimeFigureOut">
              <a:rPr lang="en-US" smtClean="0"/>
              <a:pPr/>
              <a:t>25-Jun-20</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503A3A2D-38A9-4290-A7B1-F337D6D9D15F}" type="slidenum">
              <a:rPr lang="en-US" smtClean="0"/>
              <a:pPr/>
              <a:t>‹#›</a:t>
            </a:fld>
            <a:endParaRPr lang="en-US"/>
          </a:p>
        </p:txBody>
      </p:sp>
    </p:spTree>
    <p:extLst>
      <p:ext uri="{BB962C8B-B14F-4D97-AF65-F5344CB8AC3E}">
        <p14:creationId xmlns:p14="http://schemas.microsoft.com/office/powerpoint/2010/main" val="173010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EEC29A-4367-4BDE-B1A9-B179A46044F0}" type="datetimeFigureOut">
              <a:rPr lang="en-US" smtClean="0"/>
              <a:pPr/>
              <a:t>25-Jun-20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2724668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65810" y="5936188"/>
            <a:ext cx="2057400" cy="365125"/>
          </a:xfrm>
        </p:spPr>
        <p:txBody>
          <a:bodyPr/>
          <a:lstStyle/>
          <a:p>
            <a:fld id="{06EEC29A-4367-4BDE-B1A9-B179A46044F0}" type="datetimeFigureOut">
              <a:rPr lang="en-US" smtClean="0"/>
              <a:pPr/>
              <a:t>25-Jun-20</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331975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1130380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EEC29A-4367-4BDE-B1A9-B179A46044F0}" type="datetimeFigureOut">
              <a:rPr lang="en-US" smtClean="0"/>
              <a:pPr/>
              <a:t>25-Jun-20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125137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EEC29A-4367-4BDE-B1A9-B179A46044F0}" type="datetimeFigureOut">
              <a:rPr lang="en-US" smtClean="0"/>
              <a:pPr/>
              <a:t>25-Jun-20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187141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6EEC29A-4367-4BDE-B1A9-B179A46044F0}" type="datetimeFigureOut">
              <a:rPr lang="en-US" smtClean="0"/>
              <a:pPr/>
              <a:t>25-Jun-20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3854067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4013614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EEC29A-4367-4BDE-B1A9-B179A46044F0}" type="datetimeFigureOut">
              <a:rPr lang="en-US" smtClean="0"/>
              <a:pPr/>
              <a:t>25-Jun-20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3A3A2D-38A9-4290-A7B1-F337D6D9D15F}" type="slidenum">
              <a:rPr lang="en-US" smtClean="0"/>
              <a:pPr/>
              <a:t>‹#›</a:t>
            </a:fld>
            <a:endParaRPr lang="en-US"/>
          </a:p>
        </p:txBody>
      </p:sp>
    </p:spTree>
    <p:extLst>
      <p:ext uri="{BB962C8B-B14F-4D97-AF65-F5344CB8AC3E}">
        <p14:creationId xmlns:p14="http://schemas.microsoft.com/office/powerpoint/2010/main" val="175682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6EEC29A-4367-4BDE-B1A9-B179A46044F0}" type="datetimeFigureOut">
              <a:rPr lang="en-US" smtClean="0"/>
              <a:pPr/>
              <a:t>25-Jun-20</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503A3A2D-38A9-4290-A7B1-F337D6D9D15F}" type="slidenum">
              <a:rPr lang="en-US" smtClean="0"/>
              <a:pPr/>
              <a:t>‹#›</a:t>
            </a:fld>
            <a:endParaRPr lang="en-US"/>
          </a:p>
        </p:txBody>
      </p:sp>
    </p:spTree>
    <p:extLst>
      <p:ext uri="{BB962C8B-B14F-4D97-AF65-F5344CB8AC3E}">
        <p14:creationId xmlns:p14="http://schemas.microsoft.com/office/powerpoint/2010/main" val="3174390337"/>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 id="2147484404" r:id="rId12"/>
    <p:sldLayoutId id="2147484405" r:id="rId13"/>
    <p:sldLayoutId id="2147484406" r:id="rId14"/>
    <p:sldLayoutId id="2147484407" r:id="rId15"/>
    <p:sldLayoutId id="2147484408" r:id="rId16"/>
    <p:sldLayoutId id="2147484409"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slide" Target="slide5.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19.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3.xml"/><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2" y="3856480"/>
            <a:ext cx="9144000" cy="2380280"/>
          </a:xfrm>
          <a:prstGeom prst="rect">
            <a:avLst/>
          </a:prstGeom>
        </p:spPr>
      </p:pic>
      <p:sp>
        <p:nvSpPr>
          <p:cNvPr id="8" name="6-Point Star 7"/>
          <p:cNvSpPr/>
          <p:nvPr/>
        </p:nvSpPr>
        <p:spPr>
          <a:xfrm>
            <a:off x="371470" y="3591669"/>
            <a:ext cx="2023634" cy="2080846"/>
          </a:xfrm>
          <a:prstGeom prst="star6">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8800" b="1" dirty="0" err="1" smtClean="0">
                <a:ln/>
                <a:solidFill>
                  <a:srgbClr val="FF0000"/>
                </a:solidFill>
                <a:latin typeface="NikoshBAN" panose="02000000000000000000" pitchFamily="2" charset="0"/>
                <a:cs typeface="NikoshBAN" panose="02000000000000000000" pitchFamily="2" charset="0"/>
              </a:rPr>
              <a:t>স্বা</a:t>
            </a:r>
            <a:endParaRPr lang="en-US" sz="8800" b="1" dirty="0">
              <a:ln/>
              <a:solidFill>
                <a:srgbClr val="FF0000"/>
              </a:solidFill>
              <a:latin typeface="NikoshBAN" panose="02000000000000000000" pitchFamily="2" charset="0"/>
              <a:cs typeface="NikoshBAN" panose="02000000000000000000" pitchFamily="2" charset="0"/>
            </a:endParaRPr>
          </a:p>
        </p:txBody>
      </p:sp>
      <p:sp>
        <p:nvSpPr>
          <p:cNvPr id="9" name="6-Point Star 8"/>
          <p:cNvSpPr/>
          <p:nvPr/>
        </p:nvSpPr>
        <p:spPr>
          <a:xfrm>
            <a:off x="2436228" y="3616240"/>
            <a:ext cx="1912787" cy="2080846"/>
          </a:xfrm>
          <a:prstGeom prst="star6">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8800" b="1" dirty="0" smtClean="0">
                <a:ln/>
                <a:solidFill>
                  <a:srgbClr val="FF0000"/>
                </a:solidFill>
                <a:latin typeface="NikoshBAN" panose="02000000000000000000" pitchFamily="2" charset="0"/>
                <a:cs typeface="NikoshBAN" panose="02000000000000000000" pitchFamily="2" charset="0"/>
              </a:rPr>
              <a:t>গ</a:t>
            </a:r>
            <a:endParaRPr lang="en-US" sz="8800" b="1" dirty="0">
              <a:ln/>
              <a:solidFill>
                <a:srgbClr val="FF0000"/>
              </a:solidFill>
              <a:latin typeface="NikoshBAN" panose="02000000000000000000" pitchFamily="2" charset="0"/>
              <a:cs typeface="NikoshBAN" panose="02000000000000000000" pitchFamily="2" charset="0"/>
            </a:endParaRPr>
          </a:p>
        </p:txBody>
      </p:sp>
      <p:sp>
        <p:nvSpPr>
          <p:cNvPr id="10" name="6-Point Star 9"/>
          <p:cNvSpPr/>
          <p:nvPr/>
        </p:nvSpPr>
        <p:spPr>
          <a:xfrm>
            <a:off x="4331690" y="3676909"/>
            <a:ext cx="2176034" cy="1995606"/>
          </a:xfrm>
          <a:prstGeom prst="star6">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8800" b="1" dirty="0" smtClean="0">
                <a:ln/>
                <a:solidFill>
                  <a:srgbClr val="FF0000"/>
                </a:solidFill>
                <a:latin typeface="NikoshBAN" panose="02000000000000000000" pitchFamily="2" charset="0"/>
                <a:cs typeface="NikoshBAN" panose="02000000000000000000" pitchFamily="2" charset="0"/>
              </a:rPr>
              <a:t>ত</a:t>
            </a:r>
            <a:endParaRPr lang="en-US" sz="8800" b="1" dirty="0">
              <a:ln/>
              <a:solidFill>
                <a:srgbClr val="FF0000"/>
              </a:solidFill>
              <a:latin typeface="NikoshBAN" panose="02000000000000000000" pitchFamily="2" charset="0"/>
              <a:cs typeface="NikoshBAN" panose="02000000000000000000" pitchFamily="2" charset="0"/>
            </a:endParaRPr>
          </a:p>
        </p:txBody>
      </p:sp>
      <p:pic>
        <p:nvPicPr>
          <p:cNvPr id="13" name="Picture 12" descr="Mar_2014_desh1395131430.jpg"/>
          <p:cNvPicPr>
            <a:picLocks noChangeAspect="1"/>
          </p:cNvPicPr>
          <p:nvPr/>
        </p:nvPicPr>
        <p:blipFill>
          <a:blip r:embed="rId3"/>
          <a:stretch>
            <a:fillRect/>
          </a:stretch>
        </p:blipFill>
        <p:spPr>
          <a:xfrm>
            <a:off x="0" y="-14288"/>
            <a:ext cx="4419600" cy="6858000"/>
          </a:xfrm>
          <a:prstGeom prst="rect">
            <a:avLst/>
          </a:prstGeom>
        </p:spPr>
      </p:pic>
      <p:pic>
        <p:nvPicPr>
          <p:cNvPr id="14" name="Picture 13" descr="Mar_2014_desh1395131430.jpg"/>
          <p:cNvPicPr>
            <a:picLocks noChangeAspect="1"/>
          </p:cNvPicPr>
          <p:nvPr/>
        </p:nvPicPr>
        <p:blipFill>
          <a:blip r:embed="rId4"/>
          <a:stretch>
            <a:fillRect/>
          </a:stretch>
        </p:blipFill>
        <p:spPr>
          <a:xfrm flipH="1">
            <a:off x="4403029" y="-14288"/>
            <a:ext cx="4724400" cy="6858000"/>
          </a:xfrm>
          <a:prstGeom prst="rect">
            <a:avLst/>
          </a:prstGeom>
        </p:spPr>
      </p:pic>
      <p:sp>
        <p:nvSpPr>
          <p:cNvPr id="3" name="Action Button: Information 2">
            <a:hlinkClick r:id="rId5" action="ppaction://hlinksldjump" highlightClick="1"/>
          </p:cNvPr>
          <p:cNvSpPr/>
          <p:nvPr/>
        </p:nvSpPr>
        <p:spPr>
          <a:xfrm>
            <a:off x="8610600" y="34119"/>
            <a:ext cx="506104" cy="499281"/>
          </a:xfrm>
          <a:prstGeom prst="actionButtonInformati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ction Button: Forward or Next 5">
            <a:hlinkClick r:id="" action="ppaction://hlinkshowjump?jump=nextslide" highlightClick="1"/>
          </p:cNvPr>
          <p:cNvSpPr/>
          <p:nvPr/>
        </p:nvSpPr>
        <p:spPr>
          <a:xfrm>
            <a:off x="8610600" y="6477000"/>
            <a:ext cx="533400" cy="381000"/>
          </a:xfrm>
          <a:prstGeom prst="actionButtonForwardNex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ction Button: Back or Previous 10">
            <a:hlinkClick r:id="" action="ppaction://hlinkshowjump?jump=previousslide" highlightClick="1"/>
          </p:cNvPr>
          <p:cNvSpPr/>
          <p:nvPr/>
        </p:nvSpPr>
        <p:spPr>
          <a:xfrm>
            <a:off x="0" y="6477000"/>
            <a:ext cx="457200" cy="381000"/>
          </a:xfrm>
          <a:prstGeom prst="actionButtonBackPreviou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6-Point Star 14"/>
          <p:cNvSpPr/>
          <p:nvPr/>
        </p:nvSpPr>
        <p:spPr>
          <a:xfrm>
            <a:off x="6507724" y="3701479"/>
            <a:ext cx="2176034" cy="1971035"/>
          </a:xfrm>
          <a:prstGeom prst="star6">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8800" b="1" dirty="0" smtClean="0">
                <a:ln/>
                <a:solidFill>
                  <a:srgbClr val="FF0000"/>
                </a:solidFill>
                <a:latin typeface="NikoshBAN" panose="02000000000000000000" pitchFamily="2" charset="0"/>
                <a:cs typeface="NikoshBAN" panose="02000000000000000000" pitchFamily="2" charset="0"/>
              </a:rPr>
              <a:t>ম</a:t>
            </a:r>
            <a:endParaRPr lang="en-US" sz="8800" b="1" dirty="0">
              <a:ln/>
              <a:solidFill>
                <a:srgbClr val="FF0000"/>
              </a:solidFill>
              <a:latin typeface="NikoshBAN" panose="02000000000000000000" pitchFamily="2" charset="0"/>
              <a:cs typeface="NikoshBAN" panose="02000000000000000000" pitchFamily="2" charset="0"/>
            </a:endParaRPr>
          </a:p>
        </p:txBody>
      </p:sp>
      <p:pic>
        <p:nvPicPr>
          <p:cNvPr id="16" name="Picture 15" descr="net 3.jpg"/>
          <p:cNvPicPr>
            <a:picLocks noChangeAspect="1"/>
          </p:cNvPicPr>
          <p:nvPr/>
        </p:nvPicPr>
        <p:blipFill>
          <a:blip r:embed="rId6"/>
          <a:stretch>
            <a:fillRect/>
          </a:stretch>
        </p:blipFill>
        <p:spPr>
          <a:xfrm>
            <a:off x="1676401" y="118779"/>
            <a:ext cx="5943600" cy="3505200"/>
          </a:xfrm>
          <a:prstGeom prst="rect">
            <a:avLst/>
          </a:prstGeom>
        </p:spPr>
      </p:pic>
    </p:spTree>
    <p:extLst>
      <p:ext uri="{BB962C8B-B14F-4D97-AF65-F5344CB8AC3E}">
        <p14:creationId xmlns:p14="http://schemas.microsoft.com/office/powerpoint/2010/main" val="35358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nodeType="clickEffect">
                                  <p:stCondLst>
                                    <p:cond delay="0"/>
                                  </p:stCondLst>
                                  <p:childTnLst>
                                    <p:anim calcmode="lin" valueType="num">
                                      <p:cBhvr additive="base">
                                        <p:cTn id="6" dur="5000"/>
                                        <p:tgtEl>
                                          <p:spTgt spid="13"/>
                                        </p:tgtEl>
                                        <p:attrNameLst>
                                          <p:attrName>ppt_x</p:attrName>
                                        </p:attrNameLst>
                                      </p:cBhvr>
                                      <p:tavLst>
                                        <p:tav tm="0">
                                          <p:val>
                                            <p:strVal val="ppt_x"/>
                                          </p:val>
                                        </p:tav>
                                        <p:tav tm="100000">
                                          <p:val>
                                            <p:strVal val="0-ppt_w/2"/>
                                          </p:val>
                                        </p:tav>
                                      </p:tavLst>
                                    </p:anim>
                                    <p:anim calcmode="lin" valueType="num">
                                      <p:cBhvr additive="base">
                                        <p:cTn id="7" dur="5000"/>
                                        <p:tgtEl>
                                          <p:spTgt spid="13"/>
                                        </p:tgtEl>
                                        <p:attrNameLst>
                                          <p:attrName>ppt_y</p:attrName>
                                        </p:attrNameLst>
                                      </p:cBhvr>
                                      <p:tavLst>
                                        <p:tav tm="0">
                                          <p:val>
                                            <p:strVal val="ppt_y"/>
                                          </p:val>
                                        </p:tav>
                                        <p:tav tm="100000">
                                          <p:val>
                                            <p:strVal val="ppt_y"/>
                                          </p:val>
                                        </p:tav>
                                      </p:tavLst>
                                    </p:anim>
                                    <p:set>
                                      <p:cBhvr>
                                        <p:cTn id="8" dur="1" fill="hold">
                                          <p:stCondLst>
                                            <p:cond delay="4999"/>
                                          </p:stCondLst>
                                        </p:cTn>
                                        <p:tgtEl>
                                          <p:spTgt spid="13"/>
                                        </p:tgtEl>
                                        <p:attrNameLst>
                                          <p:attrName>style.visibility</p:attrName>
                                        </p:attrNameLst>
                                      </p:cBhvr>
                                      <p:to>
                                        <p:strVal val="hidden"/>
                                      </p:to>
                                    </p:set>
                                  </p:childTnLst>
                                </p:cTn>
                              </p:par>
                              <p:par>
                                <p:cTn id="9" presetID="3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fltVal val="0"/>
                                          </p:val>
                                        </p:tav>
                                        <p:tav tm="100000">
                                          <p:val>
                                            <p:strVal val="#ppt_w"/>
                                          </p:val>
                                        </p:tav>
                                      </p:tavLst>
                                    </p:anim>
                                    <p:anim calcmode="lin" valueType="num">
                                      <p:cBhvr>
                                        <p:cTn id="12" dur="3000" fill="hold"/>
                                        <p:tgtEl>
                                          <p:spTgt spid="10"/>
                                        </p:tgtEl>
                                        <p:attrNameLst>
                                          <p:attrName>ppt_h</p:attrName>
                                        </p:attrNameLst>
                                      </p:cBhvr>
                                      <p:tavLst>
                                        <p:tav tm="0">
                                          <p:val>
                                            <p:fltVal val="0"/>
                                          </p:val>
                                        </p:tav>
                                        <p:tav tm="100000">
                                          <p:val>
                                            <p:strVal val="#ppt_h"/>
                                          </p:val>
                                        </p:tav>
                                      </p:tavLst>
                                    </p:anim>
                                    <p:anim calcmode="lin" valueType="num">
                                      <p:cBhvr>
                                        <p:cTn id="13" dur="3000" fill="hold"/>
                                        <p:tgtEl>
                                          <p:spTgt spid="10"/>
                                        </p:tgtEl>
                                        <p:attrNameLst>
                                          <p:attrName>style.rotation</p:attrName>
                                        </p:attrNameLst>
                                      </p:cBhvr>
                                      <p:tavLst>
                                        <p:tav tm="0">
                                          <p:val>
                                            <p:fltVal val="90"/>
                                          </p:val>
                                        </p:tav>
                                        <p:tav tm="100000">
                                          <p:val>
                                            <p:fltVal val="0"/>
                                          </p:val>
                                        </p:tav>
                                      </p:tavLst>
                                    </p:anim>
                                    <p:animEffect transition="in" filter="fade">
                                      <p:cBhvr>
                                        <p:cTn id="14" dur="3000"/>
                                        <p:tgtEl>
                                          <p:spTgt spid="10"/>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3000" fill="hold"/>
                                        <p:tgtEl>
                                          <p:spTgt spid="9"/>
                                        </p:tgtEl>
                                        <p:attrNameLst>
                                          <p:attrName>ppt_w</p:attrName>
                                        </p:attrNameLst>
                                      </p:cBhvr>
                                      <p:tavLst>
                                        <p:tav tm="0">
                                          <p:val>
                                            <p:fltVal val="0"/>
                                          </p:val>
                                        </p:tav>
                                        <p:tav tm="100000">
                                          <p:val>
                                            <p:strVal val="#ppt_w"/>
                                          </p:val>
                                        </p:tav>
                                      </p:tavLst>
                                    </p:anim>
                                    <p:anim calcmode="lin" valueType="num">
                                      <p:cBhvr>
                                        <p:cTn id="18" dur="3000" fill="hold"/>
                                        <p:tgtEl>
                                          <p:spTgt spid="9"/>
                                        </p:tgtEl>
                                        <p:attrNameLst>
                                          <p:attrName>ppt_h</p:attrName>
                                        </p:attrNameLst>
                                      </p:cBhvr>
                                      <p:tavLst>
                                        <p:tav tm="0">
                                          <p:val>
                                            <p:fltVal val="0"/>
                                          </p:val>
                                        </p:tav>
                                        <p:tav tm="100000">
                                          <p:val>
                                            <p:strVal val="#ppt_h"/>
                                          </p:val>
                                        </p:tav>
                                      </p:tavLst>
                                    </p:anim>
                                    <p:anim calcmode="lin" valueType="num">
                                      <p:cBhvr>
                                        <p:cTn id="19" dur="3000" fill="hold"/>
                                        <p:tgtEl>
                                          <p:spTgt spid="9"/>
                                        </p:tgtEl>
                                        <p:attrNameLst>
                                          <p:attrName>style.rotation</p:attrName>
                                        </p:attrNameLst>
                                      </p:cBhvr>
                                      <p:tavLst>
                                        <p:tav tm="0">
                                          <p:val>
                                            <p:fltVal val="90"/>
                                          </p:val>
                                        </p:tav>
                                        <p:tav tm="100000">
                                          <p:val>
                                            <p:fltVal val="0"/>
                                          </p:val>
                                        </p:tav>
                                      </p:tavLst>
                                    </p:anim>
                                    <p:animEffect transition="in" filter="fade">
                                      <p:cBhvr>
                                        <p:cTn id="20" dur="3000"/>
                                        <p:tgtEl>
                                          <p:spTgt spid="9"/>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3000" fill="hold"/>
                                        <p:tgtEl>
                                          <p:spTgt spid="8"/>
                                        </p:tgtEl>
                                        <p:attrNameLst>
                                          <p:attrName>ppt_w</p:attrName>
                                        </p:attrNameLst>
                                      </p:cBhvr>
                                      <p:tavLst>
                                        <p:tav tm="0">
                                          <p:val>
                                            <p:fltVal val="0"/>
                                          </p:val>
                                        </p:tav>
                                        <p:tav tm="100000">
                                          <p:val>
                                            <p:strVal val="#ppt_w"/>
                                          </p:val>
                                        </p:tav>
                                      </p:tavLst>
                                    </p:anim>
                                    <p:anim calcmode="lin" valueType="num">
                                      <p:cBhvr>
                                        <p:cTn id="24" dur="3000" fill="hold"/>
                                        <p:tgtEl>
                                          <p:spTgt spid="8"/>
                                        </p:tgtEl>
                                        <p:attrNameLst>
                                          <p:attrName>ppt_h</p:attrName>
                                        </p:attrNameLst>
                                      </p:cBhvr>
                                      <p:tavLst>
                                        <p:tav tm="0">
                                          <p:val>
                                            <p:fltVal val="0"/>
                                          </p:val>
                                        </p:tav>
                                        <p:tav tm="100000">
                                          <p:val>
                                            <p:strVal val="#ppt_h"/>
                                          </p:val>
                                        </p:tav>
                                      </p:tavLst>
                                    </p:anim>
                                    <p:anim calcmode="lin" valueType="num">
                                      <p:cBhvr>
                                        <p:cTn id="25" dur="3000" fill="hold"/>
                                        <p:tgtEl>
                                          <p:spTgt spid="8"/>
                                        </p:tgtEl>
                                        <p:attrNameLst>
                                          <p:attrName>style.rotation</p:attrName>
                                        </p:attrNameLst>
                                      </p:cBhvr>
                                      <p:tavLst>
                                        <p:tav tm="0">
                                          <p:val>
                                            <p:fltVal val="90"/>
                                          </p:val>
                                        </p:tav>
                                        <p:tav tm="100000">
                                          <p:val>
                                            <p:fltVal val="0"/>
                                          </p:val>
                                        </p:tav>
                                      </p:tavLst>
                                    </p:anim>
                                    <p:animEffect transition="in" filter="fade">
                                      <p:cBhvr>
                                        <p:cTn id="26" dur="3000"/>
                                        <p:tgtEl>
                                          <p:spTgt spid="8"/>
                                        </p:tgtEl>
                                      </p:cBhvr>
                                    </p:animEffect>
                                  </p:childTnLst>
                                </p:cTn>
                              </p:par>
                              <p:par>
                                <p:cTn id="27" presetID="2" presetClass="exit" presetSubtype="2" fill="hold" nodeType="withEffect">
                                  <p:stCondLst>
                                    <p:cond delay="0"/>
                                  </p:stCondLst>
                                  <p:childTnLst>
                                    <p:anim calcmode="lin" valueType="num">
                                      <p:cBhvr additive="base">
                                        <p:cTn id="28" dur="5000"/>
                                        <p:tgtEl>
                                          <p:spTgt spid="14"/>
                                        </p:tgtEl>
                                        <p:attrNameLst>
                                          <p:attrName>ppt_x</p:attrName>
                                        </p:attrNameLst>
                                      </p:cBhvr>
                                      <p:tavLst>
                                        <p:tav tm="0">
                                          <p:val>
                                            <p:strVal val="ppt_x"/>
                                          </p:val>
                                        </p:tav>
                                        <p:tav tm="100000">
                                          <p:val>
                                            <p:strVal val="1+ppt_w/2"/>
                                          </p:val>
                                        </p:tav>
                                      </p:tavLst>
                                    </p:anim>
                                    <p:anim calcmode="lin" valueType="num">
                                      <p:cBhvr additive="base">
                                        <p:cTn id="29" dur="5000"/>
                                        <p:tgtEl>
                                          <p:spTgt spid="14"/>
                                        </p:tgtEl>
                                        <p:attrNameLst>
                                          <p:attrName>ppt_y</p:attrName>
                                        </p:attrNameLst>
                                      </p:cBhvr>
                                      <p:tavLst>
                                        <p:tav tm="0">
                                          <p:val>
                                            <p:strVal val="ppt_y"/>
                                          </p:val>
                                        </p:tav>
                                        <p:tav tm="100000">
                                          <p:val>
                                            <p:strVal val="ppt_y"/>
                                          </p:val>
                                        </p:tav>
                                      </p:tavLst>
                                    </p:anim>
                                    <p:set>
                                      <p:cBhvr>
                                        <p:cTn id="30" dur="1" fill="hold">
                                          <p:stCondLst>
                                            <p:cond delay="4999"/>
                                          </p:stCondLst>
                                        </p:cTn>
                                        <p:tgtEl>
                                          <p:spTgt spid="14"/>
                                        </p:tgtEl>
                                        <p:attrNameLst>
                                          <p:attrName>style.visibility</p:attrName>
                                        </p:attrNameLst>
                                      </p:cBhvr>
                                      <p:to>
                                        <p:strVal val="hidden"/>
                                      </p:to>
                                    </p:set>
                                  </p:childTnLst>
                                </p:cTn>
                              </p:par>
                              <p:par>
                                <p:cTn id="31" presetID="3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3000" fill="hold"/>
                                        <p:tgtEl>
                                          <p:spTgt spid="15"/>
                                        </p:tgtEl>
                                        <p:attrNameLst>
                                          <p:attrName>ppt_w</p:attrName>
                                        </p:attrNameLst>
                                      </p:cBhvr>
                                      <p:tavLst>
                                        <p:tav tm="0">
                                          <p:val>
                                            <p:fltVal val="0"/>
                                          </p:val>
                                        </p:tav>
                                        <p:tav tm="100000">
                                          <p:val>
                                            <p:strVal val="#ppt_w"/>
                                          </p:val>
                                        </p:tav>
                                      </p:tavLst>
                                    </p:anim>
                                    <p:anim calcmode="lin" valueType="num">
                                      <p:cBhvr>
                                        <p:cTn id="34" dur="3000" fill="hold"/>
                                        <p:tgtEl>
                                          <p:spTgt spid="15"/>
                                        </p:tgtEl>
                                        <p:attrNameLst>
                                          <p:attrName>ppt_h</p:attrName>
                                        </p:attrNameLst>
                                      </p:cBhvr>
                                      <p:tavLst>
                                        <p:tav tm="0">
                                          <p:val>
                                            <p:fltVal val="0"/>
                                          </p:val>
                                        </p:tav>
                                        <p:tav tm="100000">
                                          <p:val>
                                            <p:strVal val="#ppt_h"/>
                                          </p:val>
                                        </p:tav>
                                      </p:tavLst>
                                    </p:anim>
                                    <p:anim calcmode="lin" valueType="num">
                                      <p:cBhvr>
                                        <p:cTn id="35" dur="3000" fill="hold"/>
                                        <p:tgtEl>
                                          <p:spTgt spid="15"/>
                                        </p:tgtEl>
                                        <p:attrNameLst>
                                          <p:attrName>style.rotation</p:attrName>
                                        </p:attrNameLst>
                                      </p:cBhvr>
                                      <p:tavLst>
                                        <p:tav tm="0">
                                          <p:val>
                                            <p:fltVal val="90"/>
                                          </p:val>
                                        </p:tav>
                                        <p:tav tm="100000">
                                          <p:val>
                                            <p:fltVal val="0"/>
                                          </p:val>
                                        </p:tav>
                                      </p:tavLst>
                                    </p:anim>
                                    <p:animEffect transition="in" filter="fade">
                                      <p:cBhvr>
                                        <p:cTn id="36"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3810000" y="2057400"/>
            <a:ext cx="17526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93992" y="228600"/>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NikoshBAN" pitchFamily="2" charset="0"/>
                <a:cs typeface="NikoshBAN" pitchFamily="2" charset="0"/>
              </a:rPr>
              <a:t>রিং</a:t>
            </a:r>
            <a:r>
              <a:rPr lang="en-US" sz="5400" dirty="0" smtClean="0">
                <a:latin typeface="NikoshBAN" pitchFamily="2" charset="0"/>
                <a:cs typeface="NikoshBAN" pitchFamily="2" charset="0"/>
              </a:rPr>
              <a:t> </a:t>
            </a:r>
            <a:r>
              <a:rPr lang="en-US" sz="3600" dirty="0" smtClean="0">
                <a:latin typeface="NikoshBAN" pitchFamily="2" charset="0"/>
                <a:cs typeface="NikoshBAN" pitchFamily="2" charset="0"/>
              </a:rPr>
              <a:t>(Ring)</a:t>
            </a:r>
            <a:r>
              <a:rPr lang="bn-BD" sz="5400" dirty="0" smtClean="0">
                <a:latin typeface="NikoshBAN" pitchFamily="2" charset="0"/>
                <a:cs typeface="NikoshBAN" pitchFamily="2" charset="0"/>
              </a:rPr>
              <a:t> টপোলজি</a:t>
            </a:r>
            <a:endParaRPr lang="en-US" sz="5400" dirty="0">
              <a:latin typeface="NikoshBAN" pitchFamily="2" charset="0"/>
              <a:cs typeface="NikoshBAN" pitchFamily="2" charset="0"/>
            </a:endParaRPr>
          </a:p>
        </p:txBody>
      </p:sp>
      <p:pic>
        <p:nvPicPr>
          <p:cNvPr id="4" name="Picture 3" descr="ring t.jpg"/>
          <p:cNvPicPr>
            <a:picLocks noChangeAspect="1"/>
          </p:cNvPicPr>
          <p:nvPr/>
        </p:nvPicPr>
        <p:blipFill>
          <a:blip r:embed="rId4"/>
          <a:srcRect t="13813"/>
          <a:stretch>
            <a:fillRect/>
          </a:stretch>
        </p:blipFill>
        <p:spPr>
          <a:xfrm>
            <a:off x="5546358" y="1489148"/>
            <a:ext cx="3292842" cy="2925677"/>
          </a:xfrm>
          <a:prstGeom prst="rect">
            <a:avLst/>
          </a:prstGeom>
        </p:spPr>
      </p:pic>
      <p:sp>
        <p:nvSpPr>
          <p:cNvPr id="5" name="TextBox 4"/>
          <p:cNvSpPr txBox="1"/>
          <p:nvPr/>
        </p:nvSpPr>
        <p:spPr>
          <a:xfrm>
            <a:off x="533400" y="4640940"/>
            <a:ext cx="8153400" cy="1569660"/>
          </a:xfrm>
          <a:prstGeom prst="rect">
            <a:avLst/>
          </a:prstGeom>
          <a:noFill/>
        </p:spPr>
        <p:txBody>
          <a:bodyPr wrap="square" rtlCol="0">
            <a:spAutoFit/>
          </a:bodyPr>
          <a:lstStyle/>
          <a:p>
            <a:pPr algn="just"/>
            <a:r>
              <a:rPr lang="bn-BD" sz="3200" dirty="0" smtClean="0">
                <a:latin typeface="NikoshBAN" pitchFamily="2" charset="0"/>
                <a:cs typeface="NikoshBAN" pitchFamily="2" charset="0"/>
              </a:rPr>
              <a:t>রিং টপোলজি হবে বৃত্তের মত। প্রত্যেকটা কম্পিউটার অন্য দুটো কম্পিউটারের সাথে যুক্ত থাকে। এ টপোলজিতে তথ্য একটা নির্দিষ্ট দিকে প্রবাহিত হয়। </a:t>
            </a:r>
            <a:endParaRPr lang="en-US" sz="3200" dirty="0">
              <a:latin typeface="NikoshBAN" pitchFamily="2" charset="0"/>
              <a:cs typeface="NikoshBAN" pitchFamily="2" charset="0"/>
            </a:endParaRPr>
          </a:p>
        </p:txBody>
      </p:sp>
      <p:pic>
        <p:nvPicPr>
          <p:cNvPr id="8" name="Picture 7" descr="net5.JPG"/>
          <p:cNvPicPr>
            <a:picLocks noChangeAspect="1"/>
          </p:cNvPicPr>
          <p:nvPr/>
        </p:nvPicPr>
        <p:blipFill>
          <a:blip r:embed="rId5"/>
          <a:stretch>
            <a:fillRect/>
          </a:stretch>
        </p:blipFill>
        <p:spPr>
          <a:xfrm>
            <a:off x="381000" y="1489148"/>
            <a:ext cx="3430765" cy="2925677"/>
          </a:xfrm>
          <a:prstGeom prst="rect">
            <a:avLst/>
          </a:prstGeom>
        </p:spPr>
      </p:pic>
      <p:graphicFrame>
        <p:nvGraphicFramePr>
          <p:cNvPr id="2051" name="Object 3"/>
          <p:cNvGraphicFramePr>
            <a:graphicFrameLocks noChangeAspect="1"/>
          </p:cNvGraphicFramePr>
          <p:nvPr>
            <p:extLst>
              <p:ext uri="{D42A27DB-BD31-4B8C-83A1-F6EECF244321}">
                <p14:modId xmlns:p14="http://schemas.microsoft.com/office/powerpoint/2010/main" val="3561082890"/>
              </p:ext>
            </p:extLst>
          </p:nvPr>
        </p:nvGraphicFramePr>
        <p:xfrm>
          <a:off x="4144963" y="2568575"/>
          <a:ext cx="1006475" cy="490538"/>
        </p:xfrm>
        <a:graphic>
          <a:graphicData uri="http://schemas.openxmlformats.org/presentationml/2006/ole">
            <mc:AlternateContent xmlns:mc="http://schemas.openxmlformats.org/markup-compatibility/2006">
              <mc:Choice xmlns:v="urn:schemas-microsoft-com:vml" Requires="v">
                <p:oleObj spid="_x0000_s2065" name="Packager Shell Object" showAsIcon="1" r:id="rId6" imgW="1006200" imgH="491040" progId="Package">
                  <p:embed/>
                </p:oleObj>
              </mc:Choice>
              <mc:Fallback>
                <p:oleObj name="Packager Shell Object" showAsIcon="1" r:id="rId6" imgW="1006200" imgH="491040" progId="Package">
                  <p:embed/>
                  <p:pic>
                    <p:nvPicPr>
                      <p:cNvPr id="0" name="Picture 3"/>
                      <p:cNvPicPr>
                        <a:picLocks noChangeAspect="1" noChangeArrowheads="1"/>
                      </p:cNvPicPr>
                      <p:nvPr/>
                    </p:nvPicPr>
                    <p:blipFill>
                      <a:blip r:embed="rId7"/>
                      <a:srcRect/>
                      <a:stretch>
                        <a:fillRect/>
                      </a:stretch>
                    </p:blipFill>
                    <p:spPr bwMode="auto">
                      <a:xfrm>
                        <a:off x="4144963" y="2568575"/>
                        <a:ext cx="1006475" cy="490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2000"/>
                                        <p:tgtEl>
                                          <p:spTgt spid="8"/>
                                        </p:tgtEl>
                                      </p:cBhvr>
                                    </p:animEffect>
                                  </p:childTnLst>
                                </p:cTn>
                              </p:par>
                              <p:par>
                                <p:cTn id="14" presetID="21"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4)">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gtEl>
                                        <p:attrNameLst>
                                          <p:attrName>ppt_y</p:attrName>
                                        </p:attrNameLst>
                                      </p:cBhvr>
                                      <p:tavLst>
                                        <p:tav tm="0">
                                          <p:val>
                                            <p:strVal val="#ppt_y"/>
                                          </p:val>
                                        </p:tav>
                                        <p:tav tm="100000">
                                          <p:val>
                                            <p:strVal val="#ppt_y"/>
                                          </p:val>
                                        </p:tav>
                                      </p:tavLst>
                                    </p:anim>
                                    <p:anim calcmode="lin" valueType="num">
                                      <p:cBhvr>
                                        <p:cTn id="2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2051"/>
                                        </p:tgtEl>
                                        <p:attrNameLst>
                                          <p:attrName>style.visibility</p:attrName>
                                        </p:attrNameLst>
                                      </p:cBhvr>
                                      <p:to>
                                        <p:strVal val="visible"/>
                                      </p:to>
                                    </p:set>
                                    <p:anim calcmode="lin" valueType="num">
                                      <p:cBhvr>
                                        <p:cTn id="30" dur="1000" fill="hold"/>
                                        <p:tgtEl>
                                          <p:spTgt spid="2051"/>
                                        </p:tgtEl>
                                        <p:attrNameLst>
                                          <p:attrName>ppt_w</p:attrName>
                                        </p:attrNameLst>
                                      </p:cBhvr>
                                      <p:tavLst>
                                        <p:tav tm="0">
                                          <p:val>
                                            <p:strVal val="#ppt_w*0.70"/>
                                          </p:val>
                                        </p:tav>
                                        <p:tav tm="100000">
                                          <p:val>
                                            <p:strVal val="#ppt_w"/>
                                          </p:val>
                                        </p:tav>
                                      </p:tavLst>
                                    </p:anim>
                                    <p:anim calcmode="lin" valueType="num">
                                      <p:cBhvr>
                                        <p:cTn id="31" dur="1000" fill="hold"/>
                                        <p:tgtEl>
                                          <p:spTgt spid="2051"/>
                                        </p:tgtEl>
                                        <p:attrNameLst>
                                          <p:attrName>ppt_h</p:attrName>
                                        </p:attrNameLst>
                                      </p:cBhvr>
                                      <p:tavLst>
                                        <p:tav tm="0">
                                          <p:val>
                                            <p:strVal val="#ppt_h"/>
                                          </p:val>
                                        </p:tav>
                                        <p:tav tm="100000">
                                          <p:val>
                                            <p:strVal val="#ppt_h"/>
                                          </p:val>
                                        </p:tav>
                                      </p:tavLst>
                                    </p:anim>
                                    <p:animEffect transition="in" filter="fade">
                                      <p:cBhvr>
                                        <p:cTn id="32"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3581400" y="1828800"/>
            <a:ext cx="17526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93992" y="228600"/>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NikoshBAN" pitchFamily="2" charset="0"/>
                <a:cs typeface="NikoshBAN" pitchFamily="2" charset="0"/>
              </a:rPr>
              <a:t>স্টার</a:t>
            </a:r>
            <a:r>
              <a:rPr lang="en-US" sz="5400" dirty="0" smtClean="0">
                <a:latin typeface="NikoshBAN" pitchFamily="2" charset="0"/>
                <a:cs typeface="NikoshBAN" pitchFamily="2" charset="0"/>
              </a:rPr>
              <a:t> </a:t>
            </a:r>
            <a:r>
              <a:rPr lang="en-US" sz="3600" dirty="0" smtClean="0">
                <a:latin typeface="NikoshBAN" pitchFamily="2" charset="0"/>
                <a:cs typeface="NikoshBAN" pitchFamily="2" charset="0"/>
              </a:rPr>
              <a:t>(Star)</a:t>
            </a:r>
            <a:r>
              <a:rPr lang="bn-BD" sz="5400" dirty="0" smtClean="0">
                <a:latin typeface="NikoshBAN" pitchFamily="2" charset="0"/>
                <a:cs typeface="NikoshBAN" pitchFamily="2" charset="0"/>
              </a:rPr>
              <a:t> টপোলজি</a:t>
            </a:r>
            <a:endParaRPr lang="en-US" sz="5400" dirty="0">
              <a:latin typeface="NikoshBAN" pitchFamily="2" charset="0"/>
              <a:cs typeface="NikoshBAN" pitchFamily="2" charset="0"/>
            </a:endParaRPr>
          </a:p>
        </p:txBody>
      </p:sp>
      <p:sp>
        <p:nvSpPr>
          <p:cNvPr id="5" name="TextBox 4"/>
          <p:cNvSpPr txBox="1"/>
          <p:nvPr/>
        </p:nvSpPr>
        <p:spPr>
          <a:xfrm>
            <a:off x="321129" y="4027026"/>
            <a:ext cx="8273142" cy="1815882"/>
          </a:xfrm>
          <a:prstGeom prst="rect">
            <a:avLst/>
          </a:prstGeom>
          <a:noFill/>
        </p:spPr>
        <p:txBody>
          <a:bodyPr wrap="square" rtlCol="0">
            <a:spAutoFit/>
          </a:bodyPr>
          <a:lstStyle/>
          <a:p>
            <a:pPr algn="just"/>
            <a:r>
              <a:rPr lang="bn-BD" sz="2800" dirty="0" smtClean="0">
                <a:latin typeface="NikoshBAN" pitchFamily="2" charset="0"/>
                <a:cs typeface="NikoshBAN" pitchFamily="2" charset="0"/>
              </a:rPr>
              <a:t>সবগুলো কম্পিউটার যদি একটা কেন্দ্রীয় সাথে যুক্ত থাকে তবে, সেটা স্টার টপোলজি। খুব সহজে এবং তাড়াতাড়ি এ নেটওয়ার্ক তৈরি করা যায়। এ টপোলজিতে একটা কম্পিউটার নষ্ট হলেও বাকি নেটওয়ার্ক সচল থাকে। কিন্তু হাব নষ্ট হলে পুরো নেটওয়ার্ক অচল হয়ে পড়বে।</a:t>
            </a:r>
            <a:endParaRPr lang="en-US" sz="2800" dirty="0">
              <a:latin typeface="NikoshBAN" pitchFamily="2" charset="0"/>
              <a:cs typeface="NikoshBAN" pitchFamily="2" charset="0"/>
            </a:endParaRPr>
          </a:p>
        </p:txBody>
      </p:sp>
      <p:grpSp>
        <p:nvGrpSpPr>
          <p:cNvPr id="8" name="Group 7"/>
          <p:cNvGrpSpPr/>
          <p:nvPr/>
        </p:nvGrpSpPr>
        <p:grpSpPr>
          <a:xfrm>
            <a:off x="5503730" y="1295400"/>
            <a:ext cx="3226612" cy="2571750"/>
            <a:chOff x="4038600" y="1117602"/>
            <a:chExt cx="4064812" cy="3100012"/>
          </a:xfrm>
        </p:grpSpPr>
        <p:pic>
          <p:nvPicPr>
            <p:cNvPr id="11" name="Picture 10" descr="star 22.jpg"/>
            <p:cNvPicPr>
              <a:picLocks noChangeAspect="1"/>
            </p:cNvPicPr>
            <p:nvPr/>
          </p:nvPicPr>
          <p:blipFill>
            <a:blip r:embed="rId4"/>
            <a:stretch>
              <a:fillRect/>
            </a:stretch>
          </p:blipFill>
          <p:spPr>
            <a:xfrm>
              <a:off x="4038600" y="1117602"/>
              <a:ext cx="4064812" cy="3100012"/>
            </a:xfrm>
            <a:prstGeom prst="rect">
              <a:avLst/>
            </a:prstGeom>
          </p:spPr>
        </p:pic>
        <p:pic>
          <p:nvPicPr>
            <p:cNvPr id="7" name="Picture 6" descr="hub.jpg"/>
            <p:cNvPicPr>
              <a:picLocks noChangeAspect="1"/>
            </p:cNvPicPr>
            <p:nvPr/>
          </p:nvPicPr>
          <p:blipFill>
            <a:blip r:embed="rId5"/>
            <a:srcRect t="20588" b="23529"/>
            <a:stretch>
              <a:fillRect/>
            </a:stretch>
          </p:blipFill>
          <p:spPr>
            <a:xfrm>
              <a:off x="5508168" y="2362200"/>
              <a:ext cx="954505" cy="533400"/>
            </a:xfrm>
            <a:prstGeom prst="rect">
              <a:avLst/>
            </a:prstGeom>
            <a:ln>
              <a:solidFill>
                <a:schemeClr val="tx1"/>
              </a:solidFill>
            </a:ln>
          </p:spPr>
        </p:pic>
      </p:grpSp>
      <p:pic>
        <p:nvPicPr>
          <p:cNvPr id="12" name="Picture 11" descr="net 3.jpg"/>
          <p:cNvPicPr>
            <a:picLocks noChangeAspect="1"/>
          </p:cNvPicPr>
          <p:nvPr/>
        </p:nvPicPr>
        <p:blipFill>
          <a:blip r:embed="rId6"/>
          <a:stretch>
            <a:fillRect/>
          </a:stretch>
        </p:blipFill>
        <p:spPr>
          <a:xfrm>
            <a:off x="304800" y="1295400"/>
            <a:ext cx="3276600" cy="2571750"/>
          </a:xfrm>
          <a:prstGeom prst="rect">
            <a:avLst/>
          </a:prstGeom>
        </p:spPr>
      </p:pic>
      <p:graphicFrame>
        <p:nvGraphicFramePr>
          <p:cNvPr id="13" name="Object 12">
            <a:hlinkClick r:id="" action="ppaction://ole?verb=0"/>
          </p:cNvPr>
          <p:cNvGraphicFramePr>
            <a:graphicFrameLocks noChangeAspect="1"/>
          </p:cNvGraphicFramePr>
          <p:nvPr/>
        </p:nvGraphicFramePr>
        <p:xfrm>
          <a:off x="4038600" y="2242041"/>
          <a:ext cx="914400" cy="771525"/>
        </p:xfrm>
        <a:graphic>
          <a:graphicData uri="http://schemas.openxmlformats.org/presentationml/2006/ole">
            <mc:AlternateContent xmlns:mc="http://schemas.openxmlformats.org/markup-compatibility/2006">
              <mc:Choice xmlns:v="urn:schemas-microsoft-com:vml" Requires="v">
                <p:oleObj spid="_x0000_s3090" name="Packager Shell Object" showAsIcon="1" r:id="rId7" imgW="914400" imgH="771480" progId="Package">
                  <p:embed/>
                </p:oleObj>
              </mc:Choice>
              <mc:Fallback>
                <p:oleObj name="Packager Shell Object" showAsIcon="1" r:id="rId7" imgW="914400" imgH="771480" progId="Package">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2242041"/>
                        <a:ext cx="914400"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ppt_x"/>
                                          </p:val>
                                        </p:tav>
                                        <p:tav tm="100000">
                                          <p:val>
                                            <p:strVal val="#ppt_x"/>
                                          </p:val>
                                        </p:tav>
                                      </p:tavLst>
                                    </p:anim>
                                    <p:anim calcmode="lin" valueType="num">
                                      <p:cBhvr additive="base">
                                        <p:cTn id="8" dur="2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4)">
                                      <p:cBhvr>
                                        <p:cTn id="13" dur="2000"/>
                                        <p:tgtEl>
                                          <p:spTgt spid="12"/>
                                        </p:tgtEl>
                                      </p:cBhvr>
                                    </p:animEffect>
                                  </p:childTnLst>
                                </p:cTn>
                              </p:par>
                              <p:par>
                                <p:cTn id="14" presetID="21"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4)">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ppt_w</p:attrName>
                                        </p:attrNameLst>
                                      </p:cBhvr>
                                      <p:tavLst>
                                        <p:tav tm="0">
                                          <p:val>
                                            <p:strVal val="#ppt_w*0.70"/>
                                          </p:val>
                                        </p:tav>
                                        <p:tav tm="100000">
                                          <p:val>
                                            <p:strVal val="#ppt_w"/>
                                          </p:val>
                                        </p:tav>
                                      </p:tavLst>
                                    </p:anim>
                                    <p:anim calcmode="lin" valueType="num">
                                      <p:cBhvr>
                                        <p:cTn id="28" dur="1000" fill="hold"/>
                                        <p:tgtEl>
                                          <p:spTgt spid="13"/>
                                        </p:tgtEl>
                                        <p:attrNameLst>
                                          <p:attrName>ppt_h</p:attrName>
                                        </p:attrNameLst>
                                      </p:cBhvr>
                                      <p:tavLst>
                                        <p:tav tm="0">
                                          <p:val>
                                            <p:strVal val="#ppt_h"/>
                                          </p:val>
                                        </p:tav>
                                        <p:tav tm="100000">
                                          <p:val>
                                            <p:strVal val="#ppt_h"/>
                                          </p:val>
                                        </p:tav>
                                      </p:tavLst>
                                    </p:anim>
                                    <p:animEffect transition="in" filter="fade">
                                      <p:cBhvr>
                                        <p:cTn id="2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3992" y="263218"/>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NikoshBAN" pitchFamily="2" charset="0"/>
                <a:cs typeface="NikoshBAN" pitchFamily="2" charset="0"/>
              </a:rPr>
              <a:t>ট্রি </a:t>
            </a:r>
            <a:r>
              <a:rPr lang="en-US" sz="3600" dirty="0" smtClean="0">
                <a:latin typeface="NikoshBAN" pitchFamily="2" charset="0"/>
                <a:cs typeface="NikoshBAN" pitchFamily="2" charset="0"/>
              </a:rPr>
              <a:t>(Tree)</a:t>
            </a:r>
            <a:r>
              <a:rPr lang="en-US" sz="5400" dirty="0" smtClean="0">
                <a:latin typeface="NikoshBAN" pitchFamily="2" charset="0"/>
                <a:cs typeface="NikoshBAN" pitchFamily="2" charset="0"/>
              </a:rPr>
              <a:t> </a:t>
            </a:r>
            <a:r>
              <a:rPr lang="bn-BD" sz="5400" dirty="0" smtClean="0">
                <a:latin typeface="NikoshBAN" pitchFamily="2" charset="0"/>
                <a:cs typeface="NikoshBAN" pitchFamily="2" charset="0"/>
              </a:rPr>
              <a:t>টপোলজি</a:t>
            </a:r>
            <a:endParaRPr lang="en-US" sz="5400" dirty="0">
              <a:latin typeface="NikoshBAN" pitchFamily="2" charset="0"/>
              <a:cs typeface="NikoshBAN" pitchFamily="2" charset="0"/>
            </a:endParaRPr>
          </a:p>
        </p:txBody>
      </p:sp>
      <p:pic>
        <p:nvPicPr>
          <p:cNvPr id="18" name="Picture 17" descr="tree top.jpg"/>
          <p:cNvPicPr>
            <a:picLocks noChangeAspect="1"/>
          </p:cNvPicPr>
          <p:nvPr/>
        </p:nvPicPr>
        <p:blipFill>
          <a:blip r:embed="rId2"/>
          <a:stretch>
            <a:fillRect/>
          </a:stretch>
        </p:blipFill>
        <p:spPr>
          <a:xfrm>
            <a:off x="5105400" y="990600"/>
            <a:ext cx="3581400" cy="3926112"/>
          </a:xfrm>
          <a:prstGeom prst="rect">
            <a:avLst/>
          </a:prstGeom>
        </p:spPr>
      </p:pic>
      <p:sp>
        <p:nvSpPr>
          <p:cNvPr id="5" name="TextBox 4"/>
          <p:cNvSpPr txBox="1"/>
          <p:nvPr/>
        </p:nvSpPr>
        <p:spPr>
          <a:xfrm>
            <a:off x="348342" y="5032818"/>
            <a:ext cx="8425542" cy="1200329"/>
          </a:xfrm>
          <a:prstGeom prst="rect">
            <a:avLst/>
          </a:prstGeom>
          <a:noFill/>
        </p:spPr>
        <p:txBody>
          <a:bodyPr wrap="square" rtlCol="0">
            <a:spAutoFit/>
          </a:bodyPr>
          <a:lstStyle/>
          <a:p>
            <a:pPr algn="just"/>
            <a:r>
              <a:rPr lang="bn-BD" sz="3600" dirty="0" smtClean="0">
                <a:latin typeface="NikoshBAN" pitchFamily="2" charset="0"/>
                <a:cs typeface="NikoshBAN" pitchFamily="2" charset="0"/>
              </a:rPr>
              <a:t>এই টপোলজিতে নেটওয়ার্কটা গাছের মতো সংযোগ রক্ষা করে, এবং অনেকগুলো স্টার টপোলজি একত্রে যুক্ত থাকে।</a:t>
            </a:r>
            <a:endParaRPr lang="en-US" sz="3600" dirty="0">
              <a:latin typeface="NikoshBAN" pitchFamily="2" charset="0"/>
              <a:cs typeface="NikoshBAN" pitchFamily="2" charset="0"/>
            </a:endParaRPr>
          </a:p>
        </p:txBody>
      </p:sp>
      <p:pic>
        <p:nvPicPr>
          <p:cNvPr id="7" name="Picture 2"/>
          <p:cNvPicPr>
            <a:picLocks noChangeAspect="1" noChangeArrowheads="1"/>
          </p:cNvPicPr>
          <p:nvPr/>
        </p:nvPicPr>
        <p:blipFill>
          <a:blip r:embed="rId3"/>
          <a:srcRect/>
          <a:stretch>
            <a:fillRect/>
          </a:stretch>
        </p:blipFill>
        <p:spPr bwMode="auto">
          <a:xfrm>
            <a:off x="1219200" y="1186548"/>
            <a:ext cx="2895601" cy="3842652"/>
          </a:xfrm>
          <a:prstGeom prst="rect">
            <a:avLst/>
          </a:prstGeom>
          <a:noFill/>
          <a:ln w="9525">
            <a:noFill/>
            <a:miter lim="800000"/>
            <a:headEnd/>
            <a:tailEnd/>
          </a:ln>
          <a:effectLst/>
        </p:spPr>
      </p:pic>
    </p:spTree>
    <p:extLst>
      <p:ext uri="{BB962C8B-B14F-4D97-AF65-F5344CB8AC3E}">
        <p14:creationId xmlns:p14="http://schemas.microsoft.com/office/powerpoint/2010/main" val="106617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strVal val="#ppt_w*0.70"/>
                                          </p:val>
                                        </p:tav>
                                        <p:tav tm="100000">
                                          <p:val>
                                            <p:strVal val="#ppt_w"/>
                                          </p:val>
                                        </p:tav>
                                      </p:tavLst>
                                    </p:anim>
                                    <p:anim calcmode="lin" valueType="num">
                                      <p:cBhvr>
                                        <p:cTn id="8" dur="1000" fill="hold"/>
                                        <p:tgtEl>
                                          <p:spTgt spid="17"/>
                                        </p:tgtEl>
                                        <p:attrNameLst>
                                          <p:attrName>ppt_h</p:attrName>
                                        </p:attrNameLst>
                                      </p:cBhvr>
                                      <p:tavLst>
                                        <p:tav tm="0">
                                          <p:val>
                                            <p:strVal val="#ppt_h"/>
                                          </p:val>
                                        </p:tav>
                                        <p:tav tm="100000">
                                          <p:val>
                                            <p:strVal val="#ppt_h"/>
                                          </p:val>
                                        </p:tav>
                                      </p:tavLst>
                                    </p:anim>
                                    <p:animEffect transition="in" filter="fade">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4)">
                                      <p:cBhvr>
                                        <p:cTn id="14" dur="2000"/>
                                        <p:tgtEl>
                                          <p:spTgt spid="7"/>
                                        </p:tgtEl>
                                      </p:cBhvr>
                                    </p:animEffect>
                                  </p:childTnLst>
                                </p:cTn>
                              </p:par>
                              <p:par>
                                <p:cTn id="15" presetID="21" presetClass="entr" presetSubtype="4"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4)">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5"/>
                                        </p:tgtEl>
                                        <p:attrNameLst>
                                          <p:attrName>ppt_y</p:attrName>
                                        </p:attrNameLst>
                                      </p:cBhvr>
                                      <p:tavLst>
                                        <p:tav tm="0">
                                          <p:val>
                                            <p:strVal val="#ppt_y"/>
                                          </p:val>
                                        </p:tav>
                                        <p:tav tm="100000">
                                          <p:val>
                                            <p:strVal val="#ppt_y"/>
                                          </p:val>
                                        </p:tav>
                                      </p:tavLst>
                                    </p:anim>
                                    <p:anim calcmode="lin" valueType="num">
                                      <p:cBhvr>
                                        <p:cTn id="2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09600" y="228600"/>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NikoshBAN" pitchFamily="2" charset="0"/>
                <a:cs typeface="NikoshBAN" pitchFamily="2" charset="0"/>
              </a:rPr>
              <a:t>মেশ </a:t>
            </a:r>
            <a:r>
              <a:rPr lang="en-US" sz="3600" dirty="0" smtClean="0">
                <a:latin typeface="NikoshBAN" pitchFamily="2" charset="0"/>
                <a:cs typeface="NikoshBAN" pitchFamily="2" charset="0"/>
              </a:rPr>
              <a:t>(Mesh)</a:t>
            </a:r>
            <a:r>
              <a:rPr lang="en-US" sz="5400" dirty="0" smtClean="0">
                <a:latin typeface="NikoshBAN" pitchFamily="2" charset="0"/>
                <a:cs typeface="NikoshBAN" pitchFamily="2" charset="0"/>
              </a:rPr>
              <a:t> </a:t>
            </a:r>
            <a:r>
              <a:rPr lang="bn-BD" sz="5400" dirty="0" smtClean="0">
                <a:latin typeface="NikoshBAN" pitchFamily="2" charset="0"/>
                <a:cs typeface="NikoshBAN" pitchFamily="2" charset="0"/>
              </a:rPr>
              <a:t>টপোলজি</a:t>
            </a:r>
            <a:endParaRPr lang="en-US" sz="5400" dirty="0">
              <a:latin typeface="NikoshBAN" pitchFamily="2" charset="0"/>
              <a:cs typeface="NikoshBAN" pitchFamily="2" charset="0"/>
            </a:endParaRPr>
          </a:p>
        </p:txBody>
      </p:sp>
      <p:sp>
        <p:nvSpPr>
          <p:cNvPr id="4" name="TextBox 3"/>
          <p:cNvSpPr txBox="1"/>
          <p:nvPr/>
        </p:nvSpPr>
        <p:spPr>
          <a:xfrm>
            <a:off x="304800" y="4648200"/>
            <a:ext cx="8458200" cy="1384995"/>
          </a:xfrm>
          <a:prstGeom prst="rect">
            <a:avLst/>
          </a:prstGeom>
          <a:noFill/>
        </p:spPr>
        <p:txBody>
          <a:bodyPr wrap="square" rtlCol="0">
            <a:spAutoFit/>
          </a:bodyPr>
          <a:lstStyle/>
          <a:p>
            <a:pPr algn="just"/>
            <a:r>
              <a:rPr lang="bn-BD" sz="2800" dirty="0" smtClean="0">
                <a:latin typeface="NikoshBAN" pitchFamily="2" charset="0"/>
                <a:cs typeface="NikoshBAN" pitchFamily="2" charset="0"/>
              </a:rPr>
              <a:t>এই টপোলজিতে কম্পিউটারগুলো একটা আরেকটার সাথে যুক্ত থাকে এবং একাধিক পথে যুক্ত থাকে। এখানে সবাই সবার সাথে তথ্য আদান-প্রদান করে থাকে। তথ্য আদান-প্রদানে সবাই সক্রিয় বিধায় একে কমপ্লিট মেশ বলে।</a:t>
            </a:r>
            <a:endParaRPr lang="en-US" sz="2800" dirty="0">
              <a:latin typeface="NikoshBAN" pitchFamily="2" charset="0"/>
              <a:cs typeface="NikoshBAN" pitchFamily="2" charset="0"/>
            </a:endParaRPr>
          </a:p>
        </p:txBody>
      </p:sp>
      <p:pic>
        <p:nvPicPr>
          <p:cNvPr id="5" name="Picture 4" descr="Picture1.jpg"/>
          <p:cNvPicPr>
            <a:picLocks noChangeAspect="1"/>
          </p:cNvPicPr>
          <p:nvPr/>
        </p:nvPicPr>
        <p:blipFill>
          <a:blip r:embed="rId2"/>
          <a:stretch>
            <a:fillRect/>
          </a:stretch>
        </p:blipFill>
        <p:spPr>
          <a:xfrm>
            <a:off x="2438400" y="1151930"/>
            <a:ext cx="4572000" cy="3420070"/>
          </a:xfrm>
          <a:prstGeom prst="rect">
            <a:avLst/>
          </a:prstGeom>
        </p:spPr>
      </p:pic>
    </p:spTree>
    <p:extLst>
      <p:ext uri="{BB962C8B-B14F-4D97-AF65-F5344CB8AC3E}">
        <p14:creationId xmlns:p14="http://schemas.microsoft.com/office/powerpoint/2010/main" val="344192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Documents and Settings\Administrator\Desktop\nt\network-topology.jpg"/>
          <p:cNvPicPr>
            <a:picLocks noChangeAspect="1" noChangeArrowheads="1"/>
          </p:cNvPicPr>
          <p:nvPr/>
        </p:nvPicPr>
        <p:blipFill>
          <a:blip r:embed="rId2"/>
          <a:stretch>
            <a:fillRect/>
          </a:stretch>
        </p:blipFill>
        <p:spPr bwMode="auto">
          <a:xfrm>
            <a:off x="602674" y="914400"/>
            <a:ext cx="7924799" cy="5487795"/>
          </a:xfrm>
          <a:prstGeom prst="rect">
            <a:avLst/>
          </a:prstGeom>
          <a:noFill/>
        </p:spPr>
      </p:pic>
      <p:sp>
        <p:nvSpPr>
          <p:cNvPr id="3" name="Rectangle 2"/>
          <p:cNvSpPr/>
          <p:nvPr/>
        </p:nvSpPr>
        <p:spPr>
          <a:xfrm>
            <a:off x="457200" y="152400"/>
            <a:ext cx="8686800" cy="646331"/>
          </a:xfrm>
          <a:prstGeom prst="rect">
            <a:avLst/>
          </a:prstGeom>
        </p:spPr>
        <p:txBody>
          <a:bodyPr wrap="square">
            <a:spAutoFit/>
          </a:bodyPr>
          <a:lstStyle/>
          <a:p>
            <a:pPr marL="571500" indent="-571500">
              <a:buFont typeface="Wingdings" panose="05000000000000000000" pitchFamily="2" charset="2"/>
              <a:buChar char="q"/>
            </a:pPr>
            <a:r>
              <a:rPr lang="bn-BD" sz="3600" b="1" dirty="0" smtClean="0">
                <a:solidFill>
                  <a:schemeClr val="bg2">
                    <a:lumMod val="25000"/>
                  </a:schemeClr>
                </a:solidFill>
                <a:latin typeface="NikoshBAN" pitchFamily="2" charset="0"/>
                <a:cs typeface="NikoshBAN" pitchFamily="2" charset="0"/>
              </a:rPr>
              <a:t>বিভিন্ন প্রকার নেটওয়ার্ক টপোলজি </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40051"/>
            <a:ext cx="8534400" cy="14465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8800" dirty="0" smtClean="0">
                <a:latin typeface="NikoshBAN" pitchFamily="2" charset="0"/>
                <a:cs typeface="NikoshBAN" pitchFamily="2" charset="0"/>
              </a:rPr>
              <a:t>দলীয় কাজ</a:t>
            </a:r>
          </a:p>
        </p:txBody>
      </p:sp>
      <p:sp>
        <p:nvSpPr>
          <p:cNvPr id="18" name="TextBox 17"/>
          <p:cNvSpPr txBox="1"/>
          <p:nvPr/>
        </p:nvSpPr>
        <p:spPr>
          <a:xfrm>
            <a:off x="246743" y="3447871"/>
            <a:ext cx="8534400" cy="1754326"/>
          </a:xfrm>
          <a:prstGeom prst="rect">
            <a:avLst/>
          </a:prstGeom>
          <a:noFill/>
        </p:spPr>
        <p:txBody>
          <a:bodyPr wrap="square" rtlCol="0">
            <a:spAutoFit/>
          </a:bodyPr>
          <a:lstStyle/>
          <a:p>
            <a:pPr algn="just"/>
            <a:r>
              <a:rPr lang="bn-BD" sz="3600" dirty="0" smtClean="0">
                <a:solidFill>
                  <a:srgbClr val="800080"/>
                </a:solidFill>
                <a:latin typeface="Shonar Bangla" pitchFamily="34" charset="0"/>
                <a:cs typeface="Shonar Bangla" pitchFamily="34" charset="0"/>
              </a:rPr>
              <a:t> </a:t>
            </a:r>
            <a:r>
              <a:rPr lang="bn-BD" sz="3600" dirty="0" smtClean="0">
                <a:solidFill>
                  <a:srgbClr val="FFFF00"/>
                </a:solidFill>
                <a:latin typeface="Shonar Bangla" pitchFamily="34" charset="0"/>
                <a:cs typeface="Shonar Bangla" pitchFamily="34" charset="0"/>
              </a:rPr>
              <a:t>ক</a:t>
            </a:r>
            <a:r>
              <a:rPr lang="en-US" sz="3600" dirty="0" smtClean="0">
                <a:solidFill>
                  <a:srgbClr val="FFFF00"/>
                </a:solidFill>
                <a:latin typeface="Shonar Bangla" pitchFamily="34" charset="0"/>
                <a:cs typeface="Shonar Bangla" pitchFamily="34" charset="0"/>
              </a:rPr>
              <a:t>.</a:t>
            </a:r>
            <a:r>
              <a:rPr lang="bn-BD" sz="3600" dirty="0" smtClean="0">
                <a:solidFill>
                  <a:srgbClr val="FFFF00"/>
                </a:solidFill>
                <a:latin typeface="Shonar Bangla" pitchFamily="34" charset="0"/>
                <a:cs typeface="Shonar Bangla" pitchFamily="34" charset="0"/>
              </a:rPr>
              <a:t> দল----- টপোলজির উপর একটা পোষ্টার তৈরি কর।</a:t>
            </a:r>
          </a:p>
          <a:p>
            <a:pPr algn="just"/>
            <a:r>
              <a:rPr lang="bn-BD" sz="3600" dirty="0" smtClean="0">
                <a:solidFill>
                  <a:srgbClr val="FFFF00"/>
                </a:solidFill>
                <a:latin typeface="Shonar Bangla" pitchFamily="34" charset="0"/>
                <a:cs typeface="Shonar Bangla" pitchFamily="34" charset="0"/>
              </a:rPr>
              <a:t>খ</a:t>
            </a:r>
            <a:r>
              <a:rPr lang="en-US" sz="3600" dirty="0" smtClean="0">
                <a:solidFill>
                  <a:srgbClr val="FFFF00"/>
                </a:solidFill>
                <a:latin typeface="Shonar Bangla" pitchFamily="34" charset="0"/>
                <a:cs typeface="Shonar Bangla" pitchFamily="34" charset="0"/>
              </a:rPr>
              <a:t>.</a:t>
            </a:r>
            <a:r>
              <a:rPr lang="bn-BD" sz="3600" dirty="0" smtClean="0">
                <a:solidFill>
                  <a:srgbClr val="FFFF00"/>
                </a:solidFill>
                <a:latin typeface="Shonar Bangla" pitchFamily="34" charset="0"/>
                <a:cs typeface="Shonar Bangla" pitchFamily="34" charset="0"/>
              </a:rPr>
              <a:t> দল---- একটা কমপ্লিট মেশের চিত্র </a:t>
            </a:r>
            <a:r>
              <a:rPr lang="bn-BD" sz="3600" dirty="0" smtClean="0">
                <a:solidFill>
                  <a:srgbClr val="FFFF00"/>
                </a:solidFill>
                <a:latin typeface="Shonar Bangla" pitchFamily="34" charset="0"/>
                <a:cs typeface="Shonar Bangla" pitchFamily="34" charset="0"/>
              </a:rPr>
              <a:t>আ</a:t>
            </a:r>
            <a:r>
              <a:rPr lang="en-US" sz="3600" dirty="0" smtClean="0">
                <a:solidFill>
                  <a:srgbClr val="FFFF00"/>
                </a:solidFill>
                <a:latin typeface="Shonar Bangla" pitchFamily="34" charset="0"/>
                <a:cs typeface="Shonar Bangla" pitchFamily="34" charset="0"/>
              </a:rPr>
              <a:t>ঁ</a:t>
            </a:r>
            <a:r>
              <a:rPr lang="bn-BD" sz="3600" dirty="0" smtClean="0">
                <a:solidFill>
                  <a:srgbClr val="FFFF00"/>
                </a:solidFill>
                <a:latin typeface="Shonar Bangla" pitchFamily="34" charset="0"/>
                <a:cs typeface="Shonar Bangla" pitchFamily="34" charset="0"/>
              </a:rPr>
              <a:t>ক</a:t>
            </a:r>
            <a:r>
              <a:rPr lang="bn-BD" sz="3600" dirty="0" smtClean="0">
                <a:solidFill>
                  <a:srgbClr val="FFFF00"/>
                </a:solidFill>
                <a:latin typeface="Shonar Bangla" pitchFamily="34" charset="0"/>
                <a:cs typeface="Shonar Bangla" pitchFamily="34" charset="0"/>
              </a:rPr>
              <a:t>।</a:t>
            </a:r>
          </a:p>
        </p:txBody>
      </p:sp>
    </p:spTree>
    <p:extLst>
      <p:ext uri="{BB962C8B-B14F-4D97-AF65-F5344CB8AC3E}">
        <p14:creationId xmlns:p14="http://schemas.microsoft.com/office/powerpoint/2010/main" val="27492488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28600"/>
            <a:ext cx="8229600" cy="1107996"/>
          </a:xfrm>
          <a:prstGeom prst="rect">
            <a:avLst/>
          </a:prstGeom>
          <a:noFill/>
        </p:spPr>
        <p:txBody>
          <a:bodyPr wrap="square" rtlCol="0">
            <a:spAutoFit/>
          </a:bodyPr>
          <a:lstStyle/>
          <a:p>
            <a:pPr algn="ctr"/>
            <a:r>
              <a:rPr lang="bn-BD" sz="6600" b="1" dirty="0" smtClean="0">
                <a:ln w="1905"/>
                <a:solidFill>
                  <a:schemeClr val="bg1">
                    <a:lumMod val="75000"/>
                    <a:lumOff val="25000"/>
                  </a:schemeClr>
                </a:solidFill>
                <a:effectLst>
                  <a:innerShdw blurRad="69850" dist="43180" dir="5400000">
                    <a:srgbClr val="000000">
                      <a:alpha val="65000"/>
                    </a:srgbClr>
                  </a:innerShdw>
                </a:effectLst>
                <a:latin typeface="Shonar Bangla" pitchFamily="34" charset="0"/>
                <a:cs typeface="Shonar Bangla" pitchFamily="34" charset="0"/>
              </a:rPr>
              <a:t>মূল্যায়ন</a:t>
            </a:r>
            <a:endParaRPr lang="en-US" sz="6600" b="1" dirty="0">
              <a:ln w="1905"/>
              <a:solidFill>
                <a:schemeClr val="bg1">
                  <a:lumMod val="75000"/>
                  <a:lumOff val="25000"/>
                </a:schemeClr>
              </a:solidFill>
              <a:effectLst>
                <a:innerShdw blurRad="69850" dist="43180" dir="5400000">
                  <a:srgbClr val="000000">
                    <a:alpha val="65000"/>
                  </a:srgbClr>
                </a:innerShdw>
              </a:effectLst>
              <a:latin typeface="Shonar Bangla" pitchFamily="34" charset="0"/>
              <a:cs typeface="Shonar Bangla" pitchFamily="34" charset="0"/>
            </a:endParaRPr>
          </a:p>
        </p:txBody>
      </p:sp>
      <p:sp>
        <p:nvSpPr>
          <p:cNvPr id="4" name="TextBox 3"/>
          <p:cNvSpPr txBox="1"/>
          <p:nvPr/>
        </p:nvSpPr>
        <p:spPr>
          <a:xfrm>
            <a:off x="304800" y="2133600"/>
            <a:ext cx="8534400" cy="4401205"/>
          </a:xfrm>
          <a:prstGeom prst="rect">
            <a:avLst/>
          </a:prstGeom>
          <a:noFill/>
        </p:spPr>
        <p:txBody>
          <a:bodyPr wrap="square" rtlCol="0">
            <a:spAutoFit/>
          </a:bodyPr>
          <a:lstStyle/>
          <a:p>
            <a:pPr marL="685800" indent="-685800" algn="just">
              <a:buFont typeface="Wingdings" panose="05000000000000000000" pitchFamily="2" charset="2"/>
              <a:buChar char="q"/>
            </a:pPr>
            <a:r>
              <a:rPr lang="bn-BD" sz="4000" dirty="0" smtClean="0">
                <a:latin typeface="NikoshBAN" pitchFamily="2" charset="0"/>
                <a:cs typeface="NikoshBAN" pitchFamily="2" charset="0"/>
              </a:rPr>
              <a:t>বাস টপোলজি </a:t>
            </a:r>
            <a:r>
              <a:rPr lang="en-US" sz="4000" dirty="0" err="1" smtClean="0">
                <a:latin typeface="NikoshBAN" pitchFamily="2" charset="0"/>
                <a:cs typeface="NikoshBAN" pitchFamily="2" charset="0"/>
              </a:rPr>
              <a:t>কিভাবে</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কাজ</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করে</a:t>
            </a:r>
            <a:r>
              <a:rPr lang="en-US" sz="4000" dirty="0" smtClean="0">
                <a:latin typeface="NikoshBAN" pitchFamily="2" charset="0"/>
                <a:cs typeface="NikoshBAN" pitchFamily="2" charset="0"/>
              </a:rPr>
              <a:t>।</a:t>
            </a:r>
          </a:p>
          <a:p>
            <a:pPr algn="just"/>
            <a:endParaRPr lang="bn-BD" sz="4000" dirty="0" smtClean="0">
              <a:latin typeface="NikoshBAN" pitchFamily="2" charset="0"/>
              <a:cs typeface="NikoshBAN" pitchFamily="2" charset="0"/>
            </a:endParaRPr>
          </a:p>
          <a:p>
            <a:pPr marL="685800" indent="-685800" algn="just">
              <a:buFont typeface="Wingdings" panose="05000000000000000000" pitchFamily="2" charset="2"/>
              <a:buChar char="q"/>
            </a:pPr>
            <a:r>
              <a:rPr lang="bn-BD" sz="4000" dirty="0" smtClean="0">
                <a:latin typeface="NikoshBAN" pitchFamily="2" charset="0"/>
                <a:cs typeface="NikoshBAN" pitchFamily="2" charset="0"/>
              </a:rPr>
              <a:t>রিং</a:t>
            </a:r>
            <a:r>
              <a:rPr lang="en-US" sz="4000" dirty="0" smtClean="0">
                <a:latin typeface="NikoshBAN" pitchFamily="2" charset="0"/>
                <a:cs typeface="NikoshBAN" pitchFamily="2" charset="0"/>
              </a:rPr>
              <a:t> </a:t>
            </a:r>
            <a:r>
              <a:rPr lang="bn-BD" sz="4000" dirty="0" smtClean="0">
                <a:latin typeface="NikoshBAN" pitchFamily="2" charset="0"/>
                <a:cs typeface="NikoshBAN" pitchFamily="2" charset="0"/>
              </a:rPr>
              <a:t>টপোলজি</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প্রতিটি</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কম্পিউটার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কয়টি</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কম্পিউটারের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সাথে</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যুক্ত</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থাকে</a:t>
            </a:r>
            <a:r>
              <a:rPr lang="en-US" sz="4000" dirty="0" smtClean="0">
                <a:latin typeface="NikoshBAN" pitchFamily="2" charset="0"/>
                <a:cs typeface="NikoshBAN" pitchFamily="2" charset="0"/>
              </a:rPr>
              <a:t>।</a:t>
            </a:r>
            <a:endParaRPr lang="bn-BD" sz="4000" dirty="0" smtClean="0">
              <a:latin typeface="NikoshBAN" pitchFamily="2" charset="0"/>
              <a:cs typeface="NikoshBAN" pitchFamily="2" charset="0"/>
            </a:endParaRPr>
          </a:p>
          <a:p>
            <a:pPr marL="685800" indent="-685800" algn="just">
              <a:buFont typeface="Wingdings" panose="05000000000000000000" pitchFamily="2" charset="2"/>
              <a:buChar char="q"/>
            </a:pPr>
            <a:r>
              <a:rPr lang="bn-BD" sz="4000" dirty="0" smtClean="0">
                <a:latin typeface="NikoshBAN" pitchFamily="2" charset="0"/>
                <a:cs typeface="NikoshBAN" pitchFamily="2" charset="0"/>
              </a:rPr>
              <a:t>স্টার এবং ট্রি টপোলজির মধ্যে র্পাথক্য বল?</a:t>
            </a:r>
            <a:endParaRPr lang="en-US" sz="4000" dirty="0">
              <a:latin typeface="NikoshBAN" pitchFamily="2" charset="0"/>
              <a:cs typeface="NikoshBAN" pitchFamily="2" charset="0"/>
            </a:endParaRPr>
          </a:p>
        </p:txBody>
      </p:sp>
    </p:spTree>
    <p:extLst>
      <p:ext uri="{BB962C8B-B14F-4D97-AF65-F5344CB8AC3E}">
        <p14:creationId xmlns:p14="http://schemas.microsoft.com/office/powerpoint/2010/main" val="76036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65537"/>
            <a:ext cx="8305800"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6000" b="1" dirty="0" smtClean="0">
                <a:solidFill>
                  <a:schemeClr val="accent3">
                    <a:lumMod val="50000"/>
                  </a:schemeClr>
                </a:solidFill>
                <a:latin typeface="NikoshBAN" pitchFamily="2" charset="0"/>
                <a:cs typeface="NikoshBAN" pitchFamily="2" charset="0"/>
              </a:rPr>
              <a:t>বাড়ির</a:t>
            </a:r>
            <a:r>
              <a:rPr lang="bn-BD" sz="6000" dirty="0" smtClean="0">
                <a:latin typeface="NikoshBAN" pitchFamily="2" charset="0"/>
                <a:cs typeface="NikoshBAN" pitchFamily="2" charset="0"/>
              </a:rPr>
              <a:t> </a:t>
            </a:r>
            <a:r>
              <a:rPr lang="bn-BD" sz="6000" b="1" dirty="0" smtClean="0">
                <a:latin typeface="NikoshBAN" pitchFamily="2" charset="0"/>
                <a:cs typeface="NikoshBAN" pitchFamily="2" charset="0"/>
              </a:rPr>
              <a:t>কাজ</a:t>
            </a:r>
            <a:endParaRPr lang="en-US" sz="6000" b="1" dirty="0">
              <a:latin typeface="NikoshBAN" pitchFamily="2" charset="0"/>
              <a:cs typeface="NikoshBAN" pitchFamily="2" charset="0"/>
            </a:endParaRPr>
          </a:p>
        </p:txBody>
      </p:sp>
      <p:pic>
        <p:nvPicPr>
          <p:cNvPr id="4" name="Picture 3" descr="net 2.png"/>
          <p:cNvPicPr>
            <a:picLocks noChangeAspect="1"/>
          </p:cNvPicPr>
          <p:nvPr/>
        </p:nvPicPr>
        <p:blipFill>
          <a:blip r:embed="rId2"/>
          <a:stretch>
            <a:fillRect/>
          </a:stretch>
        </p:blipFill>
        <p:spPr>
          <a:xfrm>
            <a:off x="304800" y="1981200"/>
            <a:ext cx="7467600" cy="3276600"/>
          </a:xfrm>
          <a:prstGeom prst="rect">
            <a:avLst/>
          </a:prstGeom>
        </p:spPr>
      </p:pic>
      <p:sp>
        <p:nvSpPr>
          <p:cNvPr id="5" name="TextBox 4"/>
          <p:cNvSpPr txBox="1"/>
          <p:nvPr/>
        </p:nvSpPr>
        <p:spPr>
          <a:xfrm>
            <a:off x="0" y="5486400"/>
            <a:ext cx="9144000" cy="1200329"/>
          </a:xfrm>
          <a:prstGeom prst="rect">
            <a:avLst/>
          </a:prstGeom>
          <a:noFill/>
        </p:spPr>
        <p:txBody>
          <a:bodyPr wrap="square" rtlCol="0">
            <a:spAutoFit/>
          </a:bodyPr>
          <a:lstStyle/>
          <a:p>
            <a:pPr marL="571500" indent="-571500">
              <a:buFont typeface="Wingdings" panose="05000000000000000000" pitchFamily="2" charset="2"/>
              <a:buChar char="Ø"/>
            </a:pPr>
            <a:r>
              <a:rPr lang="bn-BD" sz="3600" dirty="0" smtClean="0">
                <a:latin typeface="NikoshBAN" pitchFamily="2" charset="0"/>
                <a:cs typeface="NikoshBAN" pitchFamily="2" charset="0"/>
              </a:rPr>
              <a:t>উপরের টপোলজি গুলো কিভাবে গঠিত </a:t>
            </a:r>
            <a:r>
              <a:rPr lang="bn-BD" sz="3600" dirty="0" smtClean="0">
                <a:latin typeface="NikoshBAN" pitchFamily="2" charset="0"/>
                <a:cs typeface="NikoshBAN" pitchFamily="2" charset="0"/>
              </a:rPr>
              <a:t>হয়</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চিত্রসহ</a:t>
            </a:r>
            <a:r>
              <a:rPr lang="bn-BD" sz="3600" dirty="0" smtClean="0">
                <a:latin typeface="NikoshBAN" pitchFamily="2" charset="0"/>
                <a:cs typeface="NikoshBAN" pitchFamily="2" charset="0"/>
              </a:rPr>
              <a:t> </a:t>
            </a:r>
            <a:r>
              <a:rPr lang="bn-BD" sz="3600" dirty="0" smtClean="0">
                <a:latin typeface="NikoshBAN" pitchFamily="2" charset="0"/>
                <a:cs typeface="NikoshBAN" pitchFamily="2" charset="0"/>
              </a:rPr>
              <a:t>বর্ণনা কর?</a:t>
            </a:r>
            <a:endParaRPr lang="en-US" sz="3600" dirty="0">
              <a:latin typeface="NikoshBAN" pitchFamily="2" charset="0"/>
              <a:cs typeface="NikoshBAN" pitchFamily="2" charset="0"/>
            </a:endParaRPr>
          </a:p>
        </p:txBody>
      </p:sp>
    </p:spTree>
    <p:extLst>
      <p:ext uri="{BB962C8B-B14F-4D97-AF65-F5344CB8AC3E}">
        <p14:creationId xmlns:p14="http://schemas.microsoft.com/office/powerpoint/2010/main" val="39913881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152400" y="76200"/>
            <a:ext cx="5181600" cy="4114800"/>
          </a:xfrm>
          <a:prstGeom prst="cloud">
            <a:avLst/>
          </a:prstGeom>
          <a:blipFill>
            <a:blip r:embed="rId2"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n-BD"/>
          </a:p>
        </p:txBody>
      </p:sp>
      <p:sp>
        <p:nvSpPr>
          <p:cNvPr id="4" name="Rectangle 3"/>
          <p:cNvSpPr/>
          <p:nvPr/>
        </p:nvSpPr>
        <p:spPr>
          <a:xfrm>
            <a:off x="-526472" y="4303455"/>
            <a:ext cx="9448800" cy="2554545"/>
          </a:xfrm>
          <a:prstGeom prst="rect">
            <a:avLst/>
          </a:prstGeom>
        </p:spPr>
        <p:txBody>
          <a:bodyPr wrap="square">
            <a:spAutoFit/>
          </a:bodyPr>
          <a:lstStyle/>
          <a:p>
            <a:pPr algn="ctr"/>
            <a:r>
              <a:rPr lang="bn-BD" sz="8000" b="1" spc="50" dirty="0" smtClean="0">
                <a:ln w="28575"/>
                <a:solidFill>
                  <a:schemeClr val="accent1">
                    <a:lumMod val="50000"/>
                  </a:schemeClr>
                </a:solidFill>
                <a:effectLst>
                  <a:glow rad="101600">
                    <a:schemeClr val="bg1">
                      <a:alpha val="60000"/>
                    </a:schemeClr>
                  </a:glow>
                  <a:outerShdw blurRad="76200" dist="50800" dir="5400000" algn="tl" rotWithShape="0">
                    <a:srgbClr val="000000">
                      <a:alpha val="65000"/>
                    </a:srgbClr>
                  </a:outerShdw>
                </a:effectLst>
                <a:latin typeface="NikoshBAN" pitchFamily="2" charset="0"/>
                <a:cs typeface="NikoshBAN" pitchFamily="2" charset="0"/>
              </a:rPr>
              <a:t>সবাইকে অনেক অনেক ধন্যবাদ</a:t>
            </a:r>
            <a:endParaRPr lang="en-US" sz="8000" b="1" spc="50" dirty="0">
              <a:ln w="28575"/>
              <a:solidFill>
                <a:schemeClr val="accent1">
                  <a:lumMod val="50000"/>
                </a:schemeClr>
              </a:solidFill>
              <a:effectLst>
                <a:glow rad="101600">
                  <a:schemeClr val="bg1">
                    <a:alpha val="60000"/>
                  </a:schemeClr>
                </a:glow>
                <a:outerShdw blurRad="76200" dist="50800" dir="5400000" algn="tl" rotWithShape="0">
                  <a:srgbClr val="000000">
                    <a:alpha val="65000"/>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1056468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a:xfrm>
            <a:off x="3048000" y="106680"/>
            <a:ext cx="3048000" cy="731520"/>
          </a:xfrm>
          <a:prstGeom prst="flowChartDocument">
            <a:avLst/>
          </a:prstGeom>
          <a:scene3d>
            <a:camera prst="orthographicFront"/>
            <a:lightRig rig="threePt" dir="t"/>
          </a:scene3d>
          <a:sp3d>
            <a:bevelT w="114300" prst="artDeco"/>
          </a:sp3d>
        </p:spPr>
        <p:style>
          <a:lnRef idx="1">
            <a:schemeClr val="accent5"/>
          </a:lnRef>
          <a:fillRef idx="2">
            <a:schemeClr val="accent5"/>
          </a:fillRef>
          <a:effectRef idx="1">
            <a:schemeClr val="accent5"/>
          </a:effectRef>
          <a:fontRef idx="minor">
            <a:schemeClr val="dk1"/>
          </a:fontRef>
        </p:style>
        <p:txBody>
          <a:bodyPr rtlCol="0"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NikoshBAN" pitchFamily="2" charset="0"/>
                <a:cs typeface="NikoshBAN" pitchFamily="2" charset="0"/>
              </a:rPr>
              <a:t>পরিচিতি</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NikoshBAN" pitchFamily="2" charset="0"/>
              <a:cs typeface="NikoshBAN" pitchFamily="2" charset="0"/>
            </a:endParaRPr>
          </a:p>
        </p:txBody>
      </p:sp>
      <p:grpSp>
        <p:nvGrpSpPr>
          <p:cNvPr id="3" name="Group 2"/>
          <p:cNvGrpSpPr/>
          <p:nvPr/>
        </p:nvGrpSpPr>
        <p:grpSpPr>
          <a:xfrm>
            <a:off x="533400" y="946666"/>
            <a:ext cx="3956486" cy="5355292"/>
            <a:chOff x="533400" y="1207532"/>
            <a:chExt cx="3810000" cy="4904234"/>
          </a:xfrm>
          <a:scene3d>
            <a:camera prst="orthographicFront"/>
            <a:lightRig rig="threePt" dir="t"/>
          </a:scene3d>
        </p:grpSpPr>
        <p:grpSp>
          <p:nvGrpSpPr>
            <p:cNvPr id="4" name="Group 3"/>
            <p:cNvGrpSpPr/>
            <p:nvPr/>
          </p:nvGrpSpPr>
          <p:grpSpPr>
            <a:xfrm>
              <a:off x="533400" y="1207532"/>
              <a:ext cx="3810000" cy="4904234"/>
              <a:chOff x="533400" y="1344166"/>
              <a:chExt cx="3810000" cy="4904234"/>
            </a:xfrm>
          </p:grpSpPr>
          <p:sp>
            <p:nvSpPr>
              <p:cNvPr id="7" name="Snip Same Side Corner Rectangle 6"/>
              <p:cNvSpPr/>
              <p:nvPr/>
            </p:nvSpPr>
            <p:spPr>
              <a:xfrm>
                <a:off x="533400" y="2057400"/>
                <a:ext cx="3810000" cy="4191000"/>
              </a:xfrm>
              <a:prstGeom prst="snip2SameRect">
                <a:avLst/>
              </a:prstGeom>
              <a:solidFill>
                <a:schemeClr val="accent1">
                  <a:lumMod val="20000"/>
                  <a:lumOff val="80000"/>
                </a:schemeClr>
              </a:solidFill>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Rectangle 7"/>
              <p:cNvSpPr/>
              <p:nvPr/>
            </p:nvSpPr>
            <p:spPr>
              <a:xfrm>
                <a:off x="1143000" y="1344166"/>
                <a:ext cx="2514600" cy="609600"/>
              </a:xfrm>
              <a:prstGeom prst="round2DiagRect">
                <a:avLst>
                  <a:gd name="adj1" fmla="val 16667"/>
                  <a:gd name="adj2" fmla="val 50000"/>
                </a:avLst>
              </a:prstGeom>
              <a:sp3d/>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rPr>
                  <a:t>শিক্ষক</a:t>
                </a:r>
                <a:endParaRPr lang="en-US" sz="4400" dirty="0">
                  <a:latin typeface="NikoshBAN" pitchFamily="2" charset="0"/>
                  <a:cs typeface="NikoshBAN" pitchFamily="2" charset="0"/>
                </a:endParaRPr>
              </a:p>
            </p:txBody>
          </p:sp>
        </p:grpSp>
        <p:sp>
          <p:nvSpPr>
            <p:cNvPr id="5" name="TextBox 4"/>
            <p:cNvSpPr txBox="1"/>
            <p:nvPr/>
          </p:nvSpPr>
          <p:spPr>
            <a:xfrm>
              <a:off x="533400" y="4080808"/>
              <a:ext cx="3810000" cy="176200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400" b="1" dirty="0" err="1" smtClean="0">
                  <a:latin typeface="NikoshBAN" pitchFamily="2" charset="0"/>
                  <a:cs typeface="NikoshBAN" pitchFamily="2" charset="0"/>
                </a:rPr>
                <a:t>মোঃরবিউল</a:t>
              </a:r>
              <a:r>
                <a:rPr lang="en-US" sz="2400" b="1" dirty="0" smtClean="0">
                  <a:latin typeface="NikoshBAN" pitchFamily="2" charset="0"/>
                  <a:cs typeface="NikoshBAN" pitchFamily="2" charset="0"/>
                </a:rPr>
                <a:t> </a:t>
              </a:r>
              <a:r>
                <a:rPr lang="en-US" sz="2400" b="1" dirty="0" err="1" smtClean="0">
                  <a:latin typeface="NikoshBAN" pitchFamily="2" charset="0"/>
                  <a:cs typeface="NikoshBAN" pitchFamily="2" charset="0"/>
                </a:rPr>
                <a:t>ইসলাম</a:t>
              </a:r>
              <a:endParaRPr lang="en-US" sz="2400" b="1" dirty="0" smtClean="0">
                <a:latin typeface="SutonnyMJ" pitchFamily="2" charset="0"/>
                <a:cs typeface="NikoshBAN" pitchFamily="2" charset="0"/>
              </a:endParaRPr>
            </a:p>
            <a:p>
              <a:pPr algn="ctr"/>
              <a:r>
                <a:rPr lang="en-US" sz="2000" b="1" dirty="0" err="1" smtClean="0">
                  <a:latin typeface="SutonnyMJ" pitchFamily="2" charset="0"/>
                  <a:cs typeface="NikoshBAN" pitchFamily="2" charset="0"/>
                </a:rPr>
                <a:t>সহকারী</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শিক্ষক</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কম্পিউটার</a:t>
              </a:r>
              <a:r>
                <a:rPr lang="en-US" sz="2800" b="1" dirty="0" smtClean="0">
                  <a:latin typeface="SutonnyMJ" pitchFamily="2" charset="0"/>
                  <a:cs typeface="NikoshBAN" pitchFamily="2" charset="0"/>
                </a:rPr>
                <a:t>) </a:t>
              </a:r>
              <a:r>
                <a:rPr lang="en-US" sz="2000" b="1" dirty="0" err="1" smtClean="0">
                  <a:latin typeface="SutonnyMJ" pitchFamily="2" charset="0"/>
                  <a:cs typeface="NikoshBAN" pitchFamily="2" charset="0"/>
                </a:rPr>
                <a:t>শহীদ</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পিং</a:t>
              </a:r>
              <a:r>
                <a:rPr lang="en-US" sz="2000" b="1" dirty="0" err="1" smtClean="0">
                  <a:latin typeface="SutonnyMJ" pitchFamily="2" charset="0"/>
                  <a:cs typeface="NikoshBAN" pitchFamily="2" charset="0"/>
                </a:rPr>
                <a:t>কু</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বালিকা</a:t>
              </a:r>
              <a:r>
                <a:rPr lang="en-US" sz="2000" b="1" dirty="0">
                  <a:latin typeface="SutonnyMJ" pitchFamily="2" charset="0"/>
                  <a:cs typeface="NikoshBAN" pitchFamily="2" charset="0"/>
                </a:rPr>
                <a:t> </a:t>
              </a:r>
              <a:r>
                <a:rPr lang="en-US" sz="2000" b="1" dirty="0" err="1" smtClean="0">
                  <a:latin typeface="SutonnyMJ" pitchFamily="2" charset="0"/>
                  <a:cs typeface="NikoshBAN" pitchFamily="2" charset="0"/>
                </a:rPr>
                <a:t>উচ্চ</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বিদ‌্যালয়</a:t>
              </a:r>
              <a:r>
                <a:rPr lang="en-US" sz="2800" b="1" dirty="0" err="1" smtClean="0">
                  <a:latin typeface="SutonnyMJ" pitchFamily="2" charset="0"/>
                  <a:cs typeface="NikoshBAN" pitchFamily="2" charset="0"/>
                </a:rPr>
                <a:t>,</a:t>
              </a:r>
              <a:r>
                <a:rPr lang="en-US" sz="2000" b="1" dirty="0" err="1">
                  <a:latin typeface="SutonnyMJ" pitchFamily="2" charset="0"/>
                  <a:cs typeface="NikoshBAN" pitchFamily="2" charset="0"/>
                </a:rPr>
                <a:t>পোরশা</a:t>
              </a:r>
              <a:r>
                <a:rPr lang="en-US" sz="2000" b="1" dirty="0">
                  <a:latin typeface="SutonnyMJ" pitchFamily="2" charset="0"/>
                  <a:cs typeface="NikoshBAN" pitchFamily="2" charset="0"/>
                </a:rPr>
                <a:t>,</a:t>
              </a:r>
              <a:r>
                <a:rPr lang="en-US" sz="2000" b="1" dirty="0" smtClean="0">
                  <a:latin typeface="SutonnyMJ" pitchFamily="2" charset="0"/>
                  <a:cs typeface="NikoshBAN" pitchFamily="2" charset="0"/>
                </a:rPr>
                <a:t> </a:t>
              </a:r>
              <a:r>
                <a:rPr lang="en-US" sz="2000" b="1" dirty="0" err="1" smtClean="0">
                  <a:latin typeface="SutonnyMJ" pitchFamily="2" charset="0"/>
                  <a:cs typeface="NikoshBAN" pitchFamily="2" charset="0"/>
                </a:rPr>
                <a:t>নওগাঁ</a:t>
              </a:r>
              <a:r>
                <a:rPr lang="en-US" sz="2000" b="1" dirty="0" smtClean="0">
                  <a:latin typeface="SutonnyMJ" pitchFamily="2" charset="0"/>
                  <a:cs typeface="NikoshBAN" pitchFamily="2" charset="0"/>
                </a:rPr>
                <a:t>।</a:t>
              </a:r>
              <a:endParaRPr lang="en-US" sz="2000" b="1" dirty="0" smtClean="0">
                <a:latin typeface="NikoshBAN" pitchFamily="2" charset="0"/>
                <a:cs typeface="NikoshBAN" pitchFamily="2" charset="0"/>
              </a:endParaRPr>
            </a:p>
            <a:p>
              <a:pPr algn="ctr"/>
              <a:r>
                <a:rPr lang="en-US" sz="1600" dirty="0" smtClean="0">
                  <a:solidFill>
                    <a:srgbClr val="0070C0"/>
                  </a:solidFill>
                  <a:latin typeface="NikoshBAN" pitchFamily="2" charset="0"/>
                  <a:cs typeface="NikoshBAN" pitchFamily="2" charset="0"/>
                </a:rPr>
                <a:t>E-mail- islam.rabiul27@gmail.com</a:t>
              </a:r>
              <a:endParaRPr lang="en-US" sz="2000" dirty="0" smtClean="0">
                <a:latin typeface="NikoshBAN" pitchFamily="2" charset="0"/>
                <a:cs typeface="NikoshBAN" pitchFamily="2" charset="0"/>
              </a:endParaRPr>
            </a:p>
          </p:txBody>
        </p:sp>
      </p:grpSp>
      <p:grpSp>
        <p:nvGrpSpPr>
          <p:cNvPr id="9" name="Group 8"/>
          <p:cNvGrpSpPr/>
          <p:nvPr/>
        </p:nvGrpSpPr>
        <p:grpSpPr>
          <a:xfrm>
            <a:off x="4724400" y="1066800"/>
            <a:ext cx="3892114" cy="5235158"/>
            <a:chOff x="4718486" y="1124405"/>
            <a:chExt cx="3815914" cy="5175194"/>
          </a:xfrm>
        </p:grpSpPr>
        <p:grpSp>
          <p:nvGrpSpPr>
            <p:cNvPr id="10" name="Group 9"/>
            <p:cNvGrpSpPr/>
            <p:nvPr/>
          </p:nvGrpSpPr>
          <p:grpSpPr>
            <a:xfrm>
              <a:off x="4724400" y="1124405"/>
              <a:ext cx="3810000" cy="4971595"/>
              <a:chOff x="4800600" y="1276805"/>
              <a:chExt cx="3810000" cy="4971595"/>
            </a:xfrm>
          </p:grpSpPr>
          <p:sp>
            <p:nvSpPr>
              <p:cNvPr id="12" name="Snip Same Side Corner Rectangle 11"/>
              <p:cNvSpPr/>
              <p:nvPr/>
            </p:nvSpPr>
            <p:spPr>
              <a:xfrm>
                <a:off x="4800600" y="2057400"/>
                <a:ext cx="3810000" cy="4191000"/>
              </a:xfrm>
              <a:prstGeom prst="snip2Same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 Diagonal Corner Rectangle 12"/>
              <p:cNvSpPr/>
              <p:nvPr/>
            </p:nvSpPr>
            <p:spPr>
              <a:xfrm>
                <a:off x="5448300" y="1276805"/>
                <a:ext cx="2514600" cy="609600"/>
              </a:xfrm>
              <a:prstGeom prst="round2DiagRect">
                <a:avLst>
                  <a:gd name="adj1" fmla="val 16667"/>
                  <a:gd name="adj2" fmla="val 5000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rPr>
                  <a:t>পাঠ</a:t>
                </a:r>
                <a:endParaRPr lang="en-US" sz="4400" dirty="0">
                  <a:latin typeface="NikoshBAN" pitchFamily="2" charset="0"/>
                  <a:cs typeface="NikoshBAN" pitchFamily="2" charset="0"/>
                </a:endParaRPr>
              </a:p>
            </p:txBody>
          </p:sp>
        </p:grpSp>
        <p:sp>
          <p:nvSpPr>
            <p:cNvPr id="11" name="TextBox 10"/>
            <p:cNvSpPr txBox="1"/>
            <p:nvPr/>
          </p:nvSpPr>
          <p:spPr>
            <a:xfrm>
              <a:off x="4718486" y="4078565"/>
              <a:ext cx="3815914" cy="222103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000" b="1" dirty="0" err="1" smtClean="0">
                  <a:latin typeface="SutonnyMJ" pitchFamily="2" charset="0"/>
                  <a:cs typeface="SutonnyMJ" pitchFamily="2" charset="0"/>
                </a:rPr>
                <a:t>শ্রেণী</a:t>
              </a:r>
              <a:r>
                <a:rPr lang="en-US" sz="2000" b="1" dirty="0" smtClean="0">
                  <a:latin typeface="SutonnyMJ" pitchFamily="2" charset="0"/>
                  <a:cs typeface="SutonnyMJ" pitchFamily="2" charset="0"/>
                </a:rPr>
                <a:t>  </a:t>
              </a:r>
              <a:r>
                <a:rPr lang="en-US" sz="2000" b="1" dirty="0">
                  <a:latin typeface="SutonnyMJ" pitchFamily="2" charset="0"/>
                  <a:cs typeface="SutonnyMJ" pitchFamily="2" charset="0"/>
                </a:rPr>
                <a:t>-</a:t>
              </a:r>
              <a:r>
                <a:rPr lang="en-US" sz="2000" b="1" dirty="0" smtClean="0">
                  <a:latin typeface="SutonnyMJ" pitchFamily="2" charset="0"/>
                  <a:cs typeface="SutonnyMJ" pitchFamily="2" charset="0"/>
                </a:rPr>
                <a:t> ৮ম</a:t>
              </a:r>
              <a:endParaRPr lang="en-US" sz="2000" b="1" dirty="0" smtClean="0">
                <a:latin typeface="SutonnyMJ" pitchFamily="2" charset="0"/>
                <a:cs typeface="SutonnyMJ" pitchFamily="2" charset="0"/>
              </a:endParaRPr>
            </a:p>
            <a:p>
              <a:r>
                <a:rPr lang="en-US" sz="2000" b="1" dirty="0" err="1" smtClean="0">
                  <a:latin typeface="SutonnyMJ" pitchFamily="2" charset="0"/>
                  <a:cs typeface="SutonnyMJ" pitchFamily="2" charset="0"/>
                </a:rPr>
                <a:t>বিষয়</a:t>
              </a:r>
              <a:r>
                <a:rPr lang="en-US" sz="2000" b="1" dirty="0" smtClean="0">
                  <a:latin typeface="SutonnyMJ" pitchFamily="2" charset="0"/>
                  <a:cs typeface="SutonnyMJ" pitchFamily="2" charset="0"/>
                </a:rPr>
                <a:t>:-</a:t>
              </a:r>
              <a:r>
                <a:rPr lang="en-US" sz="2000" b="1" dirty="0" err="1" smtClean="0">
                  <a:latin typeface="SutonnyMJ" pitchFamily="2" charset="0"/>
                  <a:cs typeface="SutonnyMJ" pitchFamily="2" charset="0"/>
                </a:rPr>
                <a:t>তথ‌্য</a:t>
              </a:r>
              <a:r>
                <a:rPr lang="en-US" sz="2000" b="1" dirty="0" smtClean="0">
                  <a:latin typeface="SutonnyMJ" pitchFamily="2" charset="0"/>
                  <a:cs typeface="SutonnyMJ" pitchFamily="2" charset="0"/>
                </a:rPr>
                <a:t> ও </a:t>
              </a:r>
              <a:r>
                <a:rPr lang="en-US" sz="2000" b="1" dirty="0" err="1" smtClean="0">
                  <a:latin typeface="SutonnyMJ" pitchFamily="2" charset="0"/>
                  <a:cs typeface="SutonnyMJ" pitchFamily="2" charset="0"/>
                </a:rPr>
                <a:t>যোগাযোগ</a:t>
              </a:r>
              <a:r>
                <a:rPr lang="en-US" sz="2000" b="1" dirty="0" smtClean="0">
                  <a:latin typeface="SutonnyMJ" pitchFamily="2" charset="0"/>
                  <a:cs typeface="SutonnyMJ" pitchFamily="2" charset="0"/>
                </a:rPr>
                <a:t> </a:t>
              </a:r>
              <a:r>
                <a:rPr lang="en-US" sz="2000" b="1" dirty="0" err="1" smtClean="0">
                  <a:latin typeface="SutonnyMJ" pitchFamily="2" charset="0"/>
                  <a:cs typeface="SutonnyMJ" pitchFamily="2" charset="0"/>
                </a:rPr>
                <a:t>প্রযুক্তি</a:t>
              </a:r>
              <a:r>
                <a:rPr lang="en-US" sz="2000" b="1" dirty="0" smtClean="0">
                  <a:latin typeface="SutonnyMJ" pitchFamily="2" charset="0"/>
                  <a:cs typeface="SutonnyMJ" pitchFamily="2" charset="0"/>
                </a:rPr>
                <a:t>।</a:t>
              </a:r>
              <a:endParaRPr lang="en-US" sz="2000" b="1" dirty="0" smtClean="0">
                <a:latin typeface="SutonnyMJ" pitchFamily="2" charset="0"/>
                <a:cs typeface="SutonnyMJ" pitchFamily="2" charset="0"/>
              </a:endParaRPr>
            </a:p>
            <a:p>
              <a:r>
                <a:rPr lang="en-US" sz="2000" b="1" dirty="0" err="1" smtClean="0">
                  <a:latin typeface="SutonnyMJ" pitchFamily="2" charset="0"/>
                  <a:cs typeface="SutonnyMJ" pitchFamily="2" charset="0"/>
                </a:rPr>
                <a:t>অধ‌্যায়</a:t>
              </a:r>
              <a:r>
                <a:rPr lang="en-US" sz="2000" b="1" dirty="0" smtClean="0">
                  <a:latin typeface="SutonnyMJ" pitchFamily="2" charset="0"/>
                  <a:cs typeface="SutonnyMJ" pitchFamily="2" charset="0"/>
                </a:rPr>
                <a:t> :-</a:t>
              </a:r>
              <a:r>
                <a:rPr lang="en-US" sz="2000" b="1" dirty="0" err="1" smtClean="0">
                  <a:latin typeface="SutonnyMJ" pitchFamily="2" charset="0"/>
                  <a:cs typeface="SutonnyMJ" pitchFamily="2" charset="0"/>
                </a:rPr>
                <a:t>দ্বিতীয়</a:t>
              </a:r>
              <a:r>
                <a:rPr lang="en-US" sz="2000" b="1" dirty="0" smtClean="0">
                  <a:latin typeface="SutonnyMJ" pitchFamily="2" charset="0"/>
                  <a:cs typeface="SutonnyMJ" pitchFamily="2" charset="0"/>
                </a:rPr>
                <a:t> </a:t>
              </a:r>
              <a:r>
                <a:rPr lang="en-US" sz="2000" b="1" dirty="0" err="1" smtClean="0">
                  <a:latin typeface="SutonnyMJ" pitchFamily="2" charset="0"/>
                  <a:cs typeface="SutonnyMJ" pitchFamily="2" charset="0"/>
                </a:rPr>
                <a:t>অধ‌্যায়</a:t>
              </a:r>
              <a:endParaRPr lang="en-US" sz="2000" b="1" dirty="0" smtClean="0">
                <a:latin typeface="SutonnyMJ" pitchFamily="2" charset="0"/>
                <a:cs typeface="SutonnyMJ" pitchFamily="2" charset="0"/>
              </a:endParaRPr>
            </a:p>
            <a:p>
              <a:r>
                <a:rPr lang="en-US" sz="2000" b="1" dirty="0" err="1" smtClean="0">
                  <a:latin typeface="SutonnyMJ" pitchFamily="2" charset="0"/>
                  <a:cs typeface="SutonnyMJ" pitchFamily="2" charset="0"/>
                </a:rPr>
                <a:t>পাঠঃ</a:t>
              </a:r>
              <a:r>
                <a:rPr lang="en-US" sz="2000" b="1" dirty="0" smtClean="0">
                  <a:latin typeface="SutonnyMJ" pitchFamily="2" charset="0"/>
                  <a:cs typeface="SutonnyMJ" pitchFamily="2" charset="0"/>
                </a:rPr>
                <a:t> </a:t>
              </a:r>
              <a:r>
                <a:rPr lang="en-US" sz="2000" b="1" dirty="0" err="1" smtClean="0">
                  <a:latin typeface="SutonnyMJ" pitchFamily="2" charset="0"/>
                  <a:cs typeface="SutonnyMJ" pitchFamily="2" charset="0"/>
                </a:rPr>
                <a:t>টপোলজি</a:t>
              </a:r>
              <a:endParaRPr lang="en-US" sz="2000" b="1" dirty="0" smtClean="0">
                <a:latin typeface="SutonnyMJ" pitchFamily="2" charset="0"/>
                <a:cs typeface="SutonnyMJ" pitchFamily="2" charset="0"/>
              </a:endParaRPr>
            </a:p>
            <a:p>
              <a:r>
                <a:rPr lang="en-US" sz="2000" b="1" dirty="0" err="1" smtClean="0">
                  <a:latin typeface="SutonnyMJ" pitchFamily="2" charset="0"/>
                  <a:cs typeface="SutonnyMJ" pitchFamily="2" charset="0"/>
                </a:rPr>
                <a:t>তারিখ</a:t>
              </a:r>
              <a:r>
                <a:rPr lang="en-US" sz="2000" b="1" dirty="0" smtClean="0">
                  <a:latin typeface="SutonnyMJ" pitchFamily="2" charset="0"/>
                  <a:cs typeface="SutonnyMJ" pitchFamily="2" charset="0"/>
                </a:rPr>
                <a:t> :-২৫-০৬-২০২০</a:t>
              </a:r>
              <a:endParaRPr lang="en-US" sz="2000" b="1" dirty="0" smtClean="0">
                <a:latin typeface="SutonnyMJ" pitchFamily="2" charset="0"/>
                <a:cs typeface="SutonnyMJ" pitchFamily="2" charset="0"/>
              </a:endParaRPr>
            </a:p>
            <a:p>
              <a:r>
                <a:rPr lang="en-US" sz="2000" b="1" dirty="0" err="1" smtClean="0">
                  <a:latin typeface="SutonnyMJ" pitchFamily="2" charset="0"/>
                  <a:cs typeface="SutonnyMJ" pitchFamily="2" charset="0"/>
                </a:rPr>
                <a:t>সময়</a:t>
              </a:r>
              <a:r>
                <a:rPr lang="en-US" sz="2000" b="1" dirty="0" smtClean="0">
                  <a:latin typeface="SutonnyMJ" pitchFamily="2" charset="0"/>
                  <a:cs typeface="SutonnyMJ" pitchFamily="2" charset="0"/>
                </a:rPr>
                <a:t>:-১০.০০</a:t>
              </a:r>
              <a:endParaRPr lang="en-US" sz="2000" b="1" dirty="0" smtClean="0">
                <a:latin typeface="SutonnyMJ" pitchFamily="2" charset="0"/>
                <a:cs typeface="SutonnyMJ" pitchFamily="2" charset="0"/>
              </a:endParaRPr>
            </a:p>
          </p:txBody>
        </p:sp>
      </p:gr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2079467"/>
            <a:ext cx="1524000" cy="1889234"/>
          </a:xfrm>
          <a:prstGeom prst="rect">
            <a:avLst/>
          </a:prstGeom>
          <a:ln>
            <a:noFill/>
          </a:ln>
          <a:effectLst>
            <a:outerShdw blurRad="292100" dist="139700" dir="2700000" algn="tl" rotWithShape="0">
              <a:srgbClr val="333333">
                <a:alpha val="65000"/>
              </a:srgbClr>
            </a:outerShdw>
          </a:effectLst>
        </p:spPr>
      </p:pic>
      <p:sp>
        <p:nvSpPr>
          <p:cNvPr id="16" name="Action Button: Forward or Next 15">
            <a:hlinkClick r:id="" action="ppaction://hlinkshowjump?jump=nextslide" highlightClick="1"/>
          </p:cNvPr>
          <p:cNvSpPr/>
          <p:nvPr/>
        </p:nvSpPr>
        <p:spPr>
          <a:xfrm>
            <a:off x="8610600" y="6477000"/>
            <a:ext cx="533400" cy="381000"/>
          </a:xfrm>
          <a:prstGeom prst="actionButtonForwardNex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Home 16">
            <a:hlinkClick r:id="" action="ppaction://hlinkshowjump?jump=firstslide" highlightClick="1"/>
          </p:cNvPr>
          <p:cNvSpPr/>
          <p:nvPr/>
        </p:nvSpPr>
        <p:spPr>
          <a:xfrm>
            <a:off x="0" y="0"/>
            <a:ext cx="457200" cy="533400"/>
          </a:xfrm>
          <a:prstGeom prst="actionButtonHom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Back or Previous 17">
            <a:hlinkClick r:id="" action="ppaction://hlinkshowjump?jump=previousslide" highlightClick="1"/>
          </p:cNvPr>
          <p:cNvSpPr/>
          <p:nvPr/>
        </p:nvSpPr>
        <p:spPr>
          <a:xfrm>
            <a:off x="0" y="6477000"/>
            <a:ext cx="457200" cy="381000"/>
          </a:xfrm>
          <a:prstGeom prst="actionButtonBackPreviou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ction Button: Information 18">
            <a:hlinkClick r:id="rId3" action="ppaction://hlinksldjump" highlightClick="1"/>
          </p:cNvPr>
          <p:cNvSpPr/>
          <p:nvPr/>
        </p:nvSpPr>
        <p:spPr>
          <a:xfrm>
            <a:off x="8610600" y="34119"/>
            <a:ext cx="506104" cy="499281"/>
          </a:xfrm>
          <a:prstGeom prst="actionButtonInformati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7344" y="1758920"/>
            <a:ext cx="1887855" cy="1957388"/>
          </a:xfrm>
          <a:prstGeom prst="rect">
            <a:avLst/>
          </a:prstGeom>
        </p:spPr>
      </p:pic>
    </p:spTree>
    <p:extLst>
      <p:ext uri="{BB962C8B-B14F-4D97-AF65-F5344CB8AC3E}">
        <p14:creationId xmlns:p14="http://schemas.microsoft.com/office/powerpoint/2010/main" val="38954382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ing t.jpg"/>
          <p:cNvPicPr>
            <a:picLocks noChangeAspect="1"/>
          </p:cNvPicPr>
          <p:nvPr/>
        </p:nvPicPr>
        <p:blipFill>
          <a:blip r:embed="rId2"/>
          <a:srcRect t="13303"/>
          <a:stretch>
            <a:fillRect/>
          </a:stretch>
        </p:blipFill>
        <p:spPr>
          <a:xfrm>
            <a:off x="537030" y="902022"/>
            <a:ext cx="3196770" cy="2447666"/>
          </a:xfrm>
          <a:prstGeom prst="rect">
            <a:avLst/>
          </a:prstGeom>
        </p:spPr>
      </p:pic>
      <p:sp>
        <p:nvSpPr>
          <p:cNvPr id="11" name="TextBox 10"/>
          <p:cNvSpPr txBox="1"/>
          <p:nvPr/>
        </p:nvSpPr>
        <p:spPr>
          <a:xfrm>
            <a:off x="2743200" y="111799"/>
            <a:ext cx="3657600" cy="769441"/>
          </a:xfrm>
          <a:prstGeom prst="rect">
            <a:avLst/>
          </a:prstGeom>
          <a:noFill/>
        </p:spPr>
        <p:txBody>
          <a:bodyPr wrap="square" rtlCol="0">
            <a:spAutoFit/>
          </a:bodyPr>
          <a:lstStyle/>
          <a:p>
            <a:r>
              <a:rPr lang="bn-BD" sz="4400" dirty="0" smtClean="0">
                <a:latin typeface="NikoshBAN" pitchFamily="2" charset="0"/>
                <a:cs typeface="NikoshBAN" pitchFamily="2" charset="0"/>
              </a:rPr>
              <a:t>ছবিগুলো লক্ষ্য কর</a:t>
            </a:r>
            <a:endParaRPr lang="en-US" sz="2000" dirty="0">
              <a:latin typeface="NikoshBAN" pitchFamily="2" charset="0"/>
              <a:cs typeface="NikoshBAN" pitchFamily="2" charset="0"/>
            </a:endParaRPr>
          </a:p>
        </p:txBody>
      </p:sp>
      <p:pic>
        <p:nvPicPr>
          <p:cNvPr id="7" name="Picture 3" descr="C:\Documents and Settings\Administrator\Desktop\nt\human_network1.jpg"/>
          <p:cNvPicPr>
            <a:picLocks noChangeAspect="1" noChangeArrowheads="1"/>
          </p:cNvPicPr>
          <p:nvPr/>
        </p:nvPicPr>
        <p:blipFill>
          <a:blip r:embed="rId3"/>
          <a:srcRect/>
          <a:stretch>
            <a:fillRect/>
          </a:stretch>
        </p:blipFill>
        <p:spPr bwMode="auto">
          <a:xfrm>
            <a:off x="5562600" y="902022"/>
            <a:ext cx="3124200" cy="2298377"/>
          </a:xfrm>
          <a:prstGeom prst="rect">
            <a:avLst/>
          </a:prstGeom>
          <a:noFill/>
          <a:effectLst>
            <a:outerShdw blurRad="50800" dist="38100" algn="l" rotWithShape="0">
              <a:prstClr val="black">
                <a:alpha val="40000"/>
              </a:prstClr>
            </a:outerShdw>
          </a:effectLst>
        </p:spPr>
      </p:pic>
      <p:pic>
        <p:nvPicPr>
          <p:cNvPr id="14" name="Picture 6" descr="C:\Documents and Settings\Administrator\Desktop\nt\computer_network2.jpg"/>
          <p:cNvPicPr>
            <a:picLocks noChangeAspect="1" noChangeArrowheads="1"/>
          </p:cNvPicPr>
          <p:nvPr/>
        </p:nvPicPr>
        <p:blipFill>
          <a:blip r:embed="rId4"/>
          <a:srcRect/>
          <a:stretch>
            <a:fillRect/>
          </a:stretch>
        </p:blipFill>
        <p:spPr bwMode="auto">
          <a:xfrm>
            <a:off x="5425474" y="3495137"/>
            <a:ext cx="3337526" cy="3096162"/>
          </a:xfrm>
          <a:prstGeom prst="rect">
            <a:avLst/>
          </a:prstGeom>
          <a:noFill/>
        </p:spPr>
      </p:pic>
      <p:pic>
        <p:nvPicPr>
          <p:cNvPr id="15" name="Picture 2"/>
          <p:cNvPicPr>
            <a:picLocks noChangeAspect="1" noChangeArrowheads="1"/>
          </p:cNvPicPr>
          <p:nvPr/>
        </p:nvPicPr>
        <p:blipFill>
          <a:blip r:embed="rId5"/>
          <a:srcRect/>
          <a:stretch>
            <a:fillRect/>
          </a:stretch>
        </p:blipFill>
        <p:spPr bwMode="auto">
          <a:xfrm>
            <a:off x="457200" y="3495136"/>
            <a:ext cx="3454401" cy="3134264"/>
          </a:xfrm>
          <a:prstGeom prst="rect">
            <a:avLst/>
          </a:prstGeom>
          <a:noFill/>
          <a:ln w="9525">
            <a:noFill/>
            <a:miter lim="800000"/>
            <a:headEnd/>
            <a:tailEnd/>
          </a:ln>
        </p:spPr>
      </p:pic>
    </p:spTree>
    <p:extLst>
      <p:ext uri="{BB962C8B-B14F-4D97-AF65-F5344CB8AC3E}">
        <p14:creationId xmlns:p14="http://schemas.microsoft.com/office/powerpoint/2010/main" val="382013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edg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amond(in)">
                                      <p:cBhvr>
                                        <p:cTn id="12" dur="2000"/>
                                        <p:tgtEl>
                                          <p:spTgt spid="10"/>
                                        </p:tgtEl>
                                      </p:cBhvr>
                                    </p:animEffect>
                                  </p:childTnLst>
                                </p:cTn>
                              </p:par>
                              <p:par>
                                <p:cTn id="13" presetID="8"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amond(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80">
                                          <p:stCondLst>
                                            <p:cond delay="0"/>
                                          </p:stCondLst>
                                        </p:cTn>
                                        <p:tgtEl>
                                          <p:spTgt spid="15"/>
                                        </p:tgtEl>
                                      </p:cBhvr>
                                    </p:animEffect>
                                    <p:anim calcmode="lin" valueType="num">
                                      <p:cBhvr>
                                        <p:cTn id="2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6" dur="26">
                                          <p:stCondLst>
                                            <p:cond delay="650"/>
                                          </p:stCondLst>
                                        </p:cTn>
                                        <p:tgtEl>
                                          <p:spTgt spid="15"/>
                                        </p:tgtEl>
                                      </p:cBhvr>
                                      <p:to x="100000" y="60000"/>
                                    </p:animScale>
                                    <p:animScale>
                                      <p:cBhvr>
                                        <p:cTn id="27" dur="166" decel="50000">
                                          <p:stCondLst>
                                            <p:cond delay="676"/>
                                          </p:stCondLst>
                                        </p:cTn>
                                        <p:tgtEl>
                                          <p:spTgt spid="15"/>
                                        </p:tgtEl>
                                      </p:cBhvr>
                                      <p:to x="100000" y="100000"/>
                                    </p:animScale>
                                    <p:animScale>
                                      <p:cBhvr>
                                        <p:cTn id="28" dur="26">
                                          <p:stCondLst>
                                            <p:cond delay="1312"/>
                                          </p:stCondLst>
                                        </p:cTn>
                                        <p:tgtEl>
                                          <p:spTgt spid="15"/>
                                        </p:tgtEl>
                                      </p:cBhvr>
                                      <p:to x="100000" y="80000"/>
                                    </p:animScale>
                                    <p:animScale>
                                      <p:cBhvr>
                                        <p:cTn id="29" dur="166" decel="50000">
                                          <p:stCondLst>
                                            <p:cond delay="1338"/>
                                          </p:stCondLst>
                                        </p:cTn>
                                        <p:tgtEl>
                                          <p:spTgt spid="15"/>
                                        </p:tgtEl>
                                      </p:cBhvr>
                                      <p:to x="100000" y="100000"/>
                                    </p:animScale>
                                    <p:animScale>
                                      <p:cBhvr>
                                        <p:cTn id="30" dur="26">
                                          <p:stCondLst>
                                            <p:cond delay="1642"/>
                                          </p:stCondLst>
                                        </p:cTn>
                                        <p:tgtEl>
                                          <p:spTgt spid="15"/>
                                        </p:tgtEl>
                                      </p:cBhvr>
                                      <p:to x="100000" y="90000"/>
                                    </p:animScale>
                                    <p:animScale>
                                      <p:cBhvr>
                                        <p:cTn id="31" dur="166" decel="50000">
                                          <p:stCondLst>
                                            <p:cond delay="1668"/>
                                          </p:stCondLst>
                                        </p:cTn>
                                        <p:tgtEl>
                                          <p:spTgt spid="15"/>
                                        </p:tgtEl>
                                      </p:cBhvr>
                                      <p:to x="100000" y="100000"/>
                                    </p:animScale>
                                    <p:animScale>
                                      <p:cBhvr>
                                        <p:cTn id="32" dur="26">
                                          <p:stCondLst>
                                            <p:cond delay="1808"/>
                                          </p:stCondLst>
                                        </p:cTn>
                                        <p:tgtEl>
                                          <p:spTgt spid="15"/>
                                        </p:tgtEl>
                                      </p:cBhvr>
                                      <p:to x="100000" y="95000"/>
                                    </p:animScale>
                                    <p:animScale>
                                      <p:cBhvr>
                                        <p:cTn id="33" dur="166" decel="50000">
                                          <p:stCondLst>
                                            <p:cond delay="1834"/>
                                          </p:stCondLst>
                                        </p:cTn>
                                        <p:tgtEl>
                                          <p:spTgt spid="15"/>
                                        </p:tgtEl>
                                      </p:cBhvr>
                                      <p:to x="100000" y="100000"/>
                                    </p:animScale>
                                  </p:childTnLst>
                                </p:cTn>
                              </p:par>
                              <p:par>
                                <p:cTn id="34" presetID="26"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80">
                                          <p:stCondLst>
                                            <p:cond delay="0"/>
                                          </p:stCondLst>
                                        </p:cTn>
                                        <p:tgtEl>
                                          <p:spTgt spid="14"/>
                                        </p:tgtEl>
                                      </p:cBhvr>
                                    </p:animEffect>
                                    <p:anim calcmode="lin" valueType="num">
                                      <p:cBhvr>
                                        <p:cTn id="3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2" dur="26">
                                          <p:stCondLst>
                                            <p:cond delay="650"/>
                                          </p:stCondLst>
                                        </p:cTn>
                                        <p:tgtEl>
                                          <p:spTgt spid="14"/>
                                        </p:tgtEl>
                                      </p:cBhvr>
                                      <p:to x="100000" y="60000"/>
                                    </p:animScale>
                                    <p:animScale>
                                      <p:cBhvr>
                                        <p:cTn id="43" dur="166" decel="50000">
                                          <p:stCondLst>
                                            <p:cond delay="676"/>
                                          </p:stCondLst>
                                        </p:cTn>
                                        <p:tgtEl>
                                          <p:spTgt spid="14"/>
                                        </p:tgtEl>
                                      </p:cBhvr>
                                      <p:to x="100000" y="100000"/>
                                    </p:animScale>
                                    <p:animScale>
                                      <p:cBhvr>
                                        <p:cTn id="44" dur="26">
                                          <p:stCondLst>
                                            <p:cond delay="1312"/>
                                          </p:stCondLst>
                                        </p:cTn>
                                        <p:tgtEl>
                                          <p:spTgt spid="14"/>
                                        </p:tgtEl>
                                      </p:cBhvr>
                                      <p:to x="100000" y="80000"/>
                                    </p:animScale>
                                    <p:animScale>
                                      <p:cBhvr>
                                        <p:cTn id="45" dur="166" decel="50000">
                                          <p:stCondLst>
                                            <p:cond delay="1338"/>
                                          </p:stCondLst>
                                        </p:cTn>
                                        <p:tgtEl>
                                          <p:spTgt spid="14"/>
                                        </p:tgtEl>
                                      </p:cBhvr>
                                      <p:to x="100000" y="100000"/>
                                    </p:animScale>
                                    <p:animScale>
                                      <p:cBhvr>
                                        <p:cTn id="46" dur="26">
                                          <p:stCondLst>
                                            <p:cond delay="1642"/>
                                          </p:stCondLst>
                                        </p:cTn>
                                        <p:tgtEl>
                                          <p:spTgt spid="14"/>
                                        </p:tgtEl>
                                      </p:cBhvr>
                                      <p:to x="100000" y="90000"/>
                                    </p:animScale>
                                    <p:animScale>
                                      <p:cBhvr>
                                        <p:cTn id="47" dur="166" decel="50000">
                                          <p:stCondLst>
                                            <p:cond delay="1668"/>
                                          </p:stCondLst>
                                        </p:cTn>
                                        <p:tgtEl>
                                          <p:spTgt spid="14"/>
                                        </p:tgtEl>
                                      </p:cBhvr>
                                      <p:to x="100000" y="100000"/>
                                    </p:animScale>
                                    <p:animScale>
                                      <p:cBhvr>
                                        <p:cTn id="48" dur="26">
                                          <p:stCondLst>
                                            <p:cond delay="1808"/>
                                          </p:stCondLst>
                                        </p:cTn>
                                        <p:tgtEl>
                                          <p:spTgt spid="14"/>
                                        </p:tgtEl>
                                      </p:cBhvr>
                                      <p:to x="100000" y="95000"/>
                                    </p:animScale>
                                    <p:animScale>
                                      <p:cBhvr>
                                        <p:cTn id="49"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0800000" flipV="1">
            <a:off x="76200" y="390079"/>
            <a:ext cx="8839200" cy="6001643"/>
          </a:xfrm>
          <a:prstGeom prst="rect">
            <a:avLst/>
          </a:prstGeom>
          <a:noFill/>
        </p:spPr>
        <p:txBody>
          <a:bodyPr wrap="square" rtlCol="0">
            <a:spAutoFit/>
          </a:bodyPr>
          <a:lstStyle/>
          <a:p>
            <a:pPr algn="ctr"/>
            <a:r>
              <a:rPr lang="bn-BD" sz="4800" dirty="0" smtClean="0">
                <a:latin typeface="NikoshBAN" pitchFamily="2" charset="0"/>
                <a:cs typeface="NikoshBAN" pitchFamily="2" charset="0"/>
              </a:rPr>
              <a:t>উপরের ছবিগুলো লক্ষ করে তোমরা নিশ্চয় বুঝতে পারছ একটি কম্পিউটার অন্য কম্পিউটারের সাথে জুড়ে দিলেই নেট ওয়ার্ক গড়ে উঠে । এই কম্পিউটার গুলো কিভাবে  একটি আরেকটির সাথে জুড়ে দেওয়া যায় আজকে আমরা তাই পড়ব।</a:t>
            </a:r>
            <a:endParaRPr lang="en-US"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276600"/>
            <a:ext cx="7606333" cy="2369880"/>
          </a:xfrm>
          <a:prstGeom prst="rect">
            <a:avLst/>
          </a:prstGeom>
          <a:noFill/>
          <a:ln>
            <a:solidFill>
              <a:schemeClr val="bg2">
                <a:lumMod val="10000"/>
              </a:schemeClr>
            </a:solidFill>
          </a:ln>
        </p:spPr>
        <p:txBody>
          <a:bodyPr wrap="square" rtlCol="0">
            <a:spAutoFit/>
          </a:bodyPr>
          <a:lstStyle/>
          <a:p>
            <a:pPr algn="ctr"/>
            <a:r>
              <a:rPr lang="bn-BD" sz="7200" b="1" dirty="0" smtClean="0">
                <a:ln w="10541" cmpd="sng">
                  <a:solidFill>
                    <a:schemeClr val="accent1">
                      <a:shade val="88000"/>
                      <a:satMod val="110000"/>
                    </a:schemeClr>
                  </a:solidFill>
                  <a:prstDash val="solid"/>
                </a:ln>
                <a:solidFill>
                  <a:srgbClr val="800080"/>
                </a:solidFill>
                <a:latin typeface="NikoshBAN" pitchFamily="2" charset="0"/>
                <a:cs typeface="NikoshBAN" pitchFamily="2" charset="0"/>
              </a:rPr>
              <a:t>টপোলজি</a:t>
            </a:r>
          </a:p>
          <a:p>
            <a:pPr algn="ctr"/>
            <a:r>
              <a:rPr lang="en-US" sz="2800" dirty="0" smtClean="0">
                <a:ln w="10541" cmpd="sng">
                  <a:solidFill>
                    <a:schemeClr val="accent1">
                      <a:shade val="88000"/>
                      <a:satMod val="110000"/>
                    </a:schemeClr>
                  </a:solidFill>
                  <a:prstDash val="solid"/>
                </a:ln>
                <a:solidFill>
                  <a:schemeClr val="bg2">
                    <a:lumMod val="10000"/>
                  </a:schemeClr>
                </a:solidFill>
                <a:latin typeface="NikoshBAN" pitchFamily="2" charset="0"/>
                <a:cs typeface="NikoshBAN" pitchFamily="2" charset="0"/>
              </a:rPr>
              <a:t>(Computer’s Network Topology)</a:t>
            </a:r>
            <a:endParaRPr lang="bn-BD" sz="7200" dirty="0" smtClean="0">
              <a:ln w="10541" cmpd="sng">
                <a:solidFill>
                  <a:schemeClr val="accent1">
                    <a:shade val="88000"/>
                    <a:satMod val="110000"/>
                  </a:schemeClr>
                </a:solidFill>
                <a:prstDash val="solid"/>
              </a:ln>
              <a:solidFill>
                <a:schemeClr val="bg2">
                  <a:lumMod val="10000"/>
                </a:schemeClr>
              </a:solidFill>
              <a:latin typeface="NikoshBAN" pitchFamily="2" charset="0"/>
              <a:cs typeface="NikoshBAN" pitchFamily="2" charset="0"/>
            </a:endParaRPr>
          </a:p>
          <a:p>
            <a:pPr algn="ctr"/>
            <a:r>
              <a:rPr lang="bn-BD" sz="4800" b="1" dirty="0" smtClean="0">
                <a:ln w="1905"/>
                <a:solidFill>
                  <a:srgbClr val="002060"/>
                </a:solidFill>
                <a:effectLst>
                  <a:innerShdw blurRad="69850" dist="43180" dir="5400000">
                    <a:srgbClr val="000000">
                      <a:alpha val="65000"/>
                    </a:srgbClr>
                  </a:innerShdw>
                </a:effectLst>
                <a:latin typeface="NikoshBAN" pitchFamily="2" charset="0"/>
                <a:cs typeface="NikoshBAN" pitchFamily="2" charset="0"/>
              </a:rPr>
              <a:t>দ্বিতীয় অধ্যায়ঃ পাঠ – ৯ </a:t>
            </a:r>
          </a:p>
        </p:txBody>
      </p:sp>
      <p:sp>
        <p:nvSpPr>
          <p:cNvPr id="5" name="Rectangle 4"/>
          <p:cNvSpPr/>
          <p:nvPr/>
        </p:nvSpPr>
        <p:spPr>
          <a:xfrm>
            <a:off x="685800" y="685800"/>
            <a:ext cx="7543800" cy="137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000" b="1" dirty="0" smtClean="0">
                <a:solidFill>
                  <a:schemeClr val="tx1">
                    <a:lumMod val="85000"/>
                    <a:lumOff val="15000"/>
                  </a:schemeClr>
                </a:solidFill>
                <a:latin typeface="NikoshBAN" pitchFamily="2" charset="0"/>
                <a:cs typeface="NikoshBAN" pitchFamily="2" charset="0"/>
              </a:rPr>
              <a:t>আজকের পাঠ</a:t>
            </a:r>
            <a:endParaRPr lang="en-US" sz="6000" b="1" dirty="0">
              <a:solidFill>
                <a:schemeClr val="tx1">
                  <a:lumMod val="85000"/>
                  <a:lumOff val="15000"/>
                </a:schemeClr>
              </a:solidFill>
              <a:latin typeface="NikoshBAN" pitchFamily="2" charset="0"/>
              <a:cs typeface="NikoshBAN" pitchFamily="2" charset="0"/>
            </a:endParaRPr>
          </a:p>
        </p:txBody>
      </p:sp>
    </p:spTree>
    <p:extLst>
      <p:ext uri="{BB962C8B-B14F-4D97-AF65-F5344CB8AC3E}">
        <p14:creationId xmlns:p14="http://schemas.microsoft.com/office/powerpoint/2010/main" val="88934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amond(in)">
                                      <p:cBhvr>
                                        <p:cTn id="2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5918" y="1654314"/>
            <a:ext cx="5469082"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bn-BD" sz="4000" dirty="0" smtClean="0">
                <a:latin typeface="Shonar Bangla" pitchFamily="34" charset="0"/>
                <a:cs typeface="Shonar Bangla" pitchFamily="34" charset="0"/>
              </a:rPr>
              <a:t>এ পাঠ শেষে শিক্ষার্থীরা-</a:t>
            </a:r>
            <a:endParaRPr lang="en-US" sz="4000" dirty="0">
              <a:latin typeface="Shonar Bangla" pitchFamily="34" charset="0"/>
              <a:cs typeface="Shonar Bangla" pitchFamily="34" charset="0"/>
            </a:endParaRPr>
          </a:p>
        </p:txBody>
      </p:sp>
      <p:sp>
        <p:nvSpPr>
          <p:cNvPr id="3" name="TextBox 2"/>
          <p:cNvSpPr txBox="1"/>
          <p:nvPr/>
        </p:nvSpPr>
        <p:spPr>
          <a:xfrm>
            <a:off x="204944" y="2854643"/>
            <a:ext cx="8558056" cy="2308324"/>
          </a:xfrm>
          <a:prstGeom prst="rect">
            <a:avLst/>
          </a:prstGeom>
          <a:noFill/>
        </p:spPr>
        <p:txBody>
          <a:bodyPr wrap="square" rtlCol="0">
            <a:spAutoFit/>
          </a:bodyPr>
          <a:lstStyle/>
          <a:p>
            <a:pPr marL="571500" indent="-571500" algn="just">
              <a:buFont typeface="Wingdings" pitchFamily="2" charset="2"/>
              <a:buChar char="v"/>
            </a:pPr>
            <a:r>
              <a:rPr lang="bn-BD" sz="3600" b="1" dirty="0" smtClean="0">
                <a:solidFill>
                  <a:srgbClr val="002060"/>
                </a:solidFill>
                <a:latin typeface="Shonar Bangla" pitchFamily="34" charset="0"/>
                <a:cs typeface="Shonar Bangla" pitchFamily="34" charset="0"/>
              </a:rPr>
              <a:t>টপোলজি গুলো চিহ্নিত করতে পারবে।</a:t>
            </a:r>
          </a:p>
          <a:p>
            <a:pPr marL="571500" indent="-571500" algn="just">
              <a:buFont typeface="Wingdings" pitchFamily="2" charset="2"/>
              <a:buChar char="v"/>
            </a:pPr>
            <a:r>
              <a:rPr lang="bn-BD" sz="3600" b="1" dirty="0" smtClean="0">
                <a:solidFill>
                  <a:srgbClr val="002060"/>
                </a:solidFill>
                <a:latin typeface="Shonar Bangla" pitchFamily="34" charset="0"/>
                <a:cs typeface="Shonar Bangla" pitchFamily="34" charset="0"/>
              </a:rPr>
              <a:t>বিভিন্ন টপোলজির বর্ণনা দিতে পারবে।</a:t>
            </a:r>
          </a:p>
          <a:p>
            <a:pPr marL="571500" indent="-571500" algn="just">
              <a:buFont typeface="Wingdings" pitchFamily="2" charset="2"/>
              <a:buChar char="v"/>
            </a:pPr>
            <a:r>
              <a:rPr lang="bn-BD" sz="3600" b="1" dirty="0" smtClean="0">
                <a:solidFill>
                  <a:srgbClr val="002060"/>
                </a:solidFill>
                <a:latin typeface="Shonar Bangla" pitchFamily="34" charset="0"/>
                <a:cs typeface="Shonar Bangla" pitchFamily="34" charset="0"/>
              </a:rPr>
              <a:t>কোনটি কোন টপোলজি চিত্র দেখে উল্লেখ করতে পারবে।</a:t>
            </a:r>
            <a:endParaRPr lang="en-US" sz="3600" b="1" dirty="0">
              <a:solidFill>
                <a:srgbClr val="002060"/>
              </a:solidFill>
              <a:latin typeface="Shonar Bangla" pitchFamily="34" charset="0"/>
              <a:cs typeface="Shonar Bangla" pitchFamily="34" charset="0"/>
            </a:endParaRPr>
          </a:p>
        </p:txBody>
      </p:sp>
      <p:sp>
        <p:nvSpPr>
          <p:cNvPr id="6" name="TextBox 5"/>
          <p:cNvSpPr txBox="1"/>
          <p:nvPr/>
        </p:nvSpPr>
        <p:spPr>
          <a:xfrm>
            <a:off x="990600" y="533400"/>
            <a:ext cx="6934200"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7200" dirty="0" smtClean="0">
                <a:latin typeface="NikoshBAN" pitchFamily="2" charset="0"/>
                <a:cs typeface="NikoshBAN" pitchFamily="2" charset="0"/>
              </a:rPr>
              <a:t>শিখনফল</a:t>
            </a:r>
            <a:endParaRPr lang="en-US" sz="7200" dirty="0">
              <a:latin typeface="NikoshBAN" pitchFamily="2" charset="0"/>
              <a:cs typeface="NikoshBAN" pitchFamily="2" charset="0"/>
            </a:endParaRPr>
          </a:p>
        </p:txBody>
      </p:sp>
    </p:spTree>
    <p:extLst>
      <p:ext uri="{BB962C8B-B14F-4D97-AF65-F5344CB8AC3E}">
        <p14:creationId xmlns:p14="http://schemas.microsoft.com/office/powerpoint/2010/main" val="126255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1"/>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et4.JPG"/>
          <p:cNvPicPr>
            <a:picLocks noChangeAspect="1"/>
          </p:cNvPicPr>
          <p:nvPr/>
        </p:nvPicPr>
        <p:blipFill>
          <a:blip r:embed="rId2"/>
          <a:stretch>
            <a:fillRect/>
          </a:stretch>
        </p:blipFill>
        <p:spPr>
          <a:xfrm>
            <a:off x="107705" y="166255"/>
            <a:ext cx="8825790" cy="6248400"/>
          </a:xfrm>
          <a:prstGeom prst="rect">
            <a:avLst/>
          </a:prstGeom>
        </p:spPr>
      </p:pic>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3992" y="448270"/>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Shonar Bangla" pitchFamily="34" charset="0"/>
                <a:cs typeface="Shonar Bangla" pitchFamily="34" charset="0"/>
              </a:rPr>
              <a:t>টপোলজির প্রকারভেদ</a:t>
            </a:r>
            <a:endParaRPr lang="en-US" sz="5400" dirty="0">
              <a:latin typeface="Shonar Bangla" pitchFamily="34" charset="0"/>
              <a:cs typeface="Shonar Bangla" pitchFamily="34" charset="0"/>
            </a:endParaRPr>
          </a:p>
        </p:txBody>
      </p:sp>
      <p:cxnSp>
        <p:nvCxnSpPr>
          <p:cNvPr id="23" name="Straight Connector 22"/>
          <p:cNvCxnSpPr/>
          <p:nvPr/>
        </p:nvCxnSpPr>
        <p:spPr>
          <a:xfrm>
            <a:off x="990600" y="2819400"/>
            <a:ext cx="7239000"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608806" y="3200400"/>
            <a:ext cx="762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7849394" y="3199606"/>
            <a:ext cx="762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4418806" y="3199606"/>
            <a:ext cx="762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5400000">
            <a:off x="5362010" y="3771106"/>
            <a:ext cx="1905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5400000">
            <a:off x="2172494" y="3771106"/>
            <a:ext cx="1905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3" name="Group 36"/>
          <p:cNvGrpSpPr/>
          <p:nvPr/>
        </p:nvGrpSpPr>
        <p:grpSpPr>
          <a:xfrm>
            <a:off x="3124200" y="1715869"/>
            <a:ext cx="2743200" cy="1052729"/>
            <a:chOff x="3124200" y="1715869"/>
            <a:chExt cx="2743200" cy="1052729"/>
          </a:xfrm>
        </p:grpSpPr>
        <p:sp>
          <p:nvSpPr>
            <p:cNvPr id="11" name="TextBox 10"/>
            <p:cNvSpPr txBox="1"/>
            <p:nvPr/>
          </p:nvSpPr>
          <p:spPr>
            <a:xfrm>
              <a:off x="3124200" y="1715869"/>
              <a:ext cx="2743200" cy="646331"/>
            </a:xfrm>
            <a:prstGeom prst="rect">
              <a:avLst/>
            </a:prstGeom>
            <a:blipFill>
              <a:blip r:embed="rId3"/>
              <a:tile tx="0" ty="0" sx="100000" sy="100000" flip="none" algn="tl"/>
            </a:blipFill>
            <a:ln>
              <a:solidFill>
                <a:schemeClr val="accent1">
                  <a:lumMod val="75000"/>
                </a:schemeClr>
              </a:solidFill>
            </a:ln>
          </p:spPr>
          <p:txBody>
            <a:bodyPr wrap="square" rtlCol="0">
              <a:spAutoFit/>
            </a:bodyPr>
            <a:lstStyle/>
            <a:p>
              <a:pPr algn="ctr"/>
              <a:r>
                <a:rPr lang="bn-BD" sz="3600" dirty="0" smtClean="0">
                  <a:latin typeface="NikoshBAN" pitchFamily="2" charset="0"/>
                  <a:cs typeface="NikoshBAN" pitchFamily="2" charset="0"/>
                </a:rPr>
                <a:t>টপোলজি</a:t>
              </a:r>
              <a:endParaRPr lang="en-US" sz="3600" dirty="0">
                <a:latin typeface="NikoshBAN" pitchFamily="2" charset="0"/>
                <a:cs typeface="NikoshBAN" pitchFamily="2" charset="0"/>
              </a:endParaRPr>
            </a:p>
          </p:txBody>
        </p:sp>
        <p:sp>
          <p:nvSpPr>
            <p:cNvPr id="36" name="Down Arrow 35"/>
            <p:cNvSpPr/>
            <p:nvPr/>
          </p:nvSpPr>
          <p:spPr>
            <a:xfrm>
              <a:off x="4285344" y="2387598"/>
              <a:ext cx="457200" cy="381000"/>
            </a:xfrm>
            <a:prstGeom prst="downArrow">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sp>
        <p:nvSpPr>
          <p:cNvPr id="29" name="Rectangle 28"/>
          <p:cNvSpPr/>
          <p:nvPr/>
        </p:nvSpPr>
        <p:spPr>
          <a:xfrm>
            <a:off x="493992" y="3810000"/>
            <a:ext cx="178271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dirty="0" smtClean="0">
                <a:solidFill>
                  <a:schemeClr val="tx1"/>
                </a:solidFill>
                <a:latin typeface="NikoshBAN" pitchFamily="2" charset="0"/>
                <a:cs typeface="NikoshBAN" pitchFamily="2" charset="0"/>
              </a:rPr>
              <a:t>বাস টপোলজি</a:t>
            </a:r>
            <a:endParaRPr lang="en-US" sz="2800" dirty="0">
              <a:solidFill>
                <a:schemeClr val="tx1"/>
              </a:solidFill>
              <a:latin typeface="NikoshBAN" pitchFamily="2" charset="0"/>
              <a:cs typeface="NikoshBAN" pitchFamily="2" charset="0"/>
            </a:endParaRPr>
          </a:p>
        </p:txBody>
      </p:sp>
      <p:sp>
        <p:nvSpPr>
          <p:cNvPr id="30" name="Rectangle 29"/>
          <p:cNvSpPr/>
          <p:nvPr/>
        </p:nvSpPr>
        <p:spPr>
          <a:xfrm>
            <a:off x="2516188" y="4953000"/>
            <a:ext cx="2132012" cy="895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113284" y="3820180"/>
            <a:ext cx="1957179" cy="8381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705704" y="4800600"/>
            <a:ext cx="1990496" cy="9128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162800" y="3733800"/>
            <a:ext cx="16779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939073" y="4038600"/>
            <a:ext cx="3264261" cy="523220"/>
          </a:xfrm>
          <a:prstGeom prst="rect">
            <a:avLst/>
          </a:prstGeom>
        </p:spPr>
        <p:txBody>
          <a:bodyPr wrap="square">
            <a:spAutoFit/>
          </a:bodyPr>
          <a:lstStyle/>
          <a:p>
            <a:r>
              <a:rPr lang="bn-BD" sz="2800" dirty="0" smtClean="0">
                <a:latin typeface="NikoshBAN" pitchFamily="2" charset="0"/>
                <a:cs typeface="NikoshBAN" pitchFamily="2" charset="0"/>
              </a:rPr>
              <a:t>স্টার টপোলজি</a:t>
            </a:r>
            <a:endParaRPr lang="en-US" sz="2800" dirty="0"/>
          </a:p>
        </p:txBody>
      </p:sp>
      <p:sp>
        <p:nvSpPr>
          <p:cNvPr id="40" name="Rectangle 39"/>
          <p:cNvSpPr/>
          <p:nvPr/>
        </p:nvSpPr>
        <p:spPr>
          <a:xfrm>
            <a:off x="2514600" y="5162352"/>
            <a:ext cx="2178810" cy="523220"/>
          </a:xfrm>
          <a:prstGeom prst="rect">
            <a:avLst/>
          </a:prstGeom>
        </p:spPr>
        <p:txBody>
          <a:bodyPr wrap="square">
            <a:spAutoFit/>
          </a:bodyPr>
          <a:lstStyle/>
          <a:p>
            <a:r>
              <a:rPr lang="bn-BD" sz="2800" dirty="0" smtClean="0">
                <a:latin typeface="NikoshBAN" pitchFamily="2" charset="0"/>
                <a:cs typeface="NikoshBAN" pitchFamily="2" charset="0"/>
              </a:rPr>
              <a:t>রিং টপোলজি</a:t>
            </a:r>
            <a:endParaRPr lang="en-US" sz="2800" dirty="0"/>
          </a:p>
        </p:txBody>
      </p:sp>
      <p:sp>
        <p:nvSpPr>
          <p:cNvPr id="43" name="Rectangle 42"/>
          <p:cNvSpPr/>
          <p:nvPr/>
        </p:nvSpPr>
        <p:spPr>
          <a:xfrm>
            <a:off x="5700310" y="4985598"/>
            <a:ext cx="2774190" cy="523220"/>
          </a:xfrm>
          <a:prstGeom prst="rect">
            <a:avLst/>
          </a:prstGeom>
        </p:spPr>
        <p:txBody>
          <a:bodyPr wrap="square">
            <a:spAutoFit/>
          </a:bodyPr>
          <a:lstStyle/>
          <a:p>
            <a:r>
              <a:rPr lang="bn-BD" sz="2800" dirty="0" smtClean="0">
                <a:latin typeface="NikoshBAN" pitchFamily="2" charset="0"/>
                <a:cs typeface="NikoshBAN" pitchFamily="2" charset="0"/>
              </a:rPr>
              <a:t>ট্রি  টপোলজি</a:t>
            </a:r>
            <a:endParaRPr lang="en-US" sz="2800" dirty="0"/>
          </a:p>
        </p:txBody>
      </p:sp>
      <p:sp>
        <p:nvSpPr>
          <p:cNvPr id="44" name="Rectangle 43"/>
          <p:cNvSpPr/>
          <p:nvPr/>
        </p:nvSpPr>
        <p:spPr>
          <a:xfrm>
            <a:off x="7248496" y="3895500"/>
            <a:ext cx="1637454" cy="461665"/>
          </a:xfrm>
          <a:prstGeom prst="rect">
            <a:avLst/>
          </a:prstGeom>
        </p:spPr>
        <p:txBody>
          <a:bodyPr wrap="square">
            <a:spAutoFit/>
          </a:bodyPr>
          <a:lstStyle/>
          <a:p>
            <a:r>
              <a:rPr lang="bn-BD" sz="2400" dirty="0" smtClean="0">
                <a:latin typeface="NikoshBAN" pitchFamily="2" charset="0"/>
                <a:cs typeface="NikoshBAN" pitchFamily="2" charset="0"/>
              </a:rPr>
              <a:t>মেশ টপোলজি</a:t>
            </a:r>
            <a:endParaRPr lang="en-US" sz="2400" dirty="0"/>
          </a:p>
        </p:txBody>
      </p:sp>
    </p:spTree>
    <p:extLst>
      <p:ext uri="{BB962C8B-B14F-4D97-AF65-F5344CB8AC3E}">
        <p14:creationId xmlns:p14="http://schemas.microsoft.com/office/powerpoint/2010/main" val="114394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strVal val="#ppt_w*0.70"/>
                                          </p:val>
                                        </p:tav>
                                        <p:tav tm="100000">
                                          <p:val>
                                            <p:strVal val="#ppt_w"/>
                                          </p:val>
                                        </p:tav>
                                      </p:tavLst>
                                    </p:anim>
                                    <p:anim calcmode="lin" valueType="num">
                                      <p:cBhvr>
                                        <p:cTn id="16" dur="1000" fill="hold"/>
                                        <p:tgtEl>
                                          <p:spTgt spid="3"/>
                                        </p:tgtEl>
                                        <p:attrNameLst>
                                          <p:attrName>ppt_h</p:attrName>
                                        </p:attrNameLst>
                                      </p:cBhvr>
                                      <p:tavLst>
                                        <p:tav tm="0">
                                          <p:val>
                                            <p:strVal val="#ppt_h"/>
                                          </p:val>
                                        </p:tav>
                                        <p:tav tm="100000">
                                          <p:val>
                                            <p:strVal val="#ppt_h"/>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heel(4)">
                                      <p:cBhvr>
                                        <p:cTn id="22" dur="2000"/>
                                        <p:tgtEl>
                                          <p:spTgt spid="23"/>
                                        </p:tgtEl>
                                      </p:cBhvr>
                                    </p:animEffect>
                                  </p:childTnLst>
                                </p:cTn>
                              </p:par>
                              <p:par>
                                <p:cTn id="23" presetID="21" presetClass="entr" presetSubtype="4"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wheel(4)">
                                      <p:cBhvr>
                                        <p:cTn id="25" dur="2000"/>
                                        <p:tgtEl>
                                          <p:spTgt spid="35"/>
                                        </p:tgtEl>
                                      </p:cBhvr>
                                    </p:animEffect>
                                  </p:childTnLst>
                                </p:cTn>
                              </p:par>
                              <p:par>
                                <p:cTn id="26" presetID="21" presetClass="entr" presetSubtype="4"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heel(4)">
                                      <p:cBhvr>
                                        <p:cTn id="28" dur="2000"/>
                                        <p:tgtEl>
                                          <p:spTgt spid="27"/>
                                        </p:tgtEl>
                                      </p:cBhvr>
                                    </p:animEffect>
                                  </p:childTnLst>
                                </p:cTn>
                              </p:par>
                              <p:par>
                                <p:cTn id="29" presetID="21"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heel(4)">
                                      <p:cBhvr>
                                        <p:cTn id="31" dur="2000"/>
                                        <p:tgtEl>
                                          <p:spTgt spid="34"/>
                                        </p:tgtEl>
                                      </p:cBhvr>
                                    </p:animEffect>
                                  </p:childTnLst>
                                </p:cTn>
                              </p:par>
                              <p:par>
                                <p:cTn id="32" presetID="21" presetClass="entr" presetSubtype="4"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heel(4)">
                                      <p:cBhvr>
                                        <p:cTn id="34" dur="2000"/>
                                        <p:tgtEl>
                                          <p:spTgt spid="26"/>
                                        </p:tgtEl>
                                      </p:cBhvr>
                                    </p:animEffect>
                                  </p:childTnLst>
                                </p:cTn>
                              </p:par>
                              <p:par>
                                <p:cTn id="35" presetID="21"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heel(4)">
                                      <p:cBhvr>
                                        <p:cTn id="37" dur="2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heel(4)">
                                      <p:cBhvr>
                                        <p:cTn id="42" dur="20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heel(4)">
                                      <p:cBhvr>
                                        <p:cTn id="47" dur="2000"/>
                                        <p:tgtEl>
                                          <p:spTgt spid="40"/>
                                        </p:tgtEl>
                                      </p:cBhvr>
                                    </p:animEffect>
                                  </p:childTnLst>
                                </p:cTn>
                              </p:par>
                              <p:par>
                                <p:cTn id="48" presetID="21" presetClass="entr" presetSubtype="4"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heel(4)">
                                      <p:cBhvr>
                                        <p:cTn id="50" dur="20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heel(4)">
                                      <p:cBhvr>
                                        <p:cTn id="55" dur="2000"/>
                                        <p:tgtEl>
                                          <p:spTgt spid="39"/>
                                        </p:tgtEl>
                                      </p:cBhvr>
                                    </p:animEffect>
                                  </p:childTnLst>
                                </p:cTn>
                              </p:par>
                              <p:par>
                                <p:cTn id="56" presetID="21" presetClass="entr" presetSubtype="4"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heel(4)">
                                      <p:cBhvr>
                                        <p:cTn id="58" dur="20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4"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heel(4)">
                                      <p:cBhvr>
                                        <p:cTn id="63" dur="2000"/>
                                        <p:tgtEl>
                                          <p:spTgt spid="43"/>
                                        </p:tgtEl>
                                      </p:cBhvr>
                                    </p:animEffect>
                                  </p:childTnLst>
                                </p:cTn>
                              </p:par>
                              <p:par>
                                <p:cTn id="64" presetID="21" presetClass="entr" presetSubtype="4"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wheel(4)">
                                      <p:cBhvr>
                                        <p:cTn id="66" dur="2000"/>
                                        <p:tgtEl>
                                          <p:spTgt spid="32"/>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4" fill="hold" grpId="0" nodeType="click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heel(4)">
                                      <p:cBhvr>
                                        <p:cTn id="71" dur="2000"/>
                                        <p:tgtEl>
                                          <p:spTgt spid="44"/>
                                        </p:tgtEl>
                                      </p:cBhvr>
                                    </p:animEffect>
                                  </p:childTnLst>
                                </p:cTn>
                              </p:par>
                              <p:par>
                                <p:cTn id="72" presetID="21" presetClass="entr" presetSubtype="4" fill="hold" grpId="0" nodeType="with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wheel(4)">
                                      <p:cBhvr>
                                        <p:cTn id="74"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animBg="1"/>
      <p:bldP spid="30" grpId="0" animBg="1"/>
      <p:bldP spid="31" grpId="0" animBg="1"/>
      <p:bldP spid="32" grpId="0" animBg="1"/>
      <p:bldP spid="33" grpId="0" animBg="1"/>
      <p:bldP spid="39" grpId="0"/>
      <p:bldP spid="40" grpId="0"/>
      <p:bldP spid="43"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3992" y="228600"/>
            <a:ext cx="809296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bn-BD" sz="5400" dirty="0" smtClean="0">
                <a:latin typeface="NikoshBAN" pitchFamily="2" charset="0"/>
                <a:cs typeface="NikoshBAN" pitchFamily="2" charset="0"/>
              </a:rPr>
              <a:t>বাস</a:t>
            </a:r>
            <a:r>
              <a:rPr lang="en-US" sz="5400" dirty="0" smtClean="0">
                <a:latin typeface="NikoshBAN" pitchFamily="2" charset="0"/>
                <a:cs typeface="NikoshBAN" pitchFamily="2" charset="0"/>
              </a:rPr>
              <a:t> </a:t>
            </a:r>
            <a:r>
              <a:rPr lang="en-US" sz="3600" dirty="0" smtClean="0">
                <a:latin typeface="NikoshBAN" pitchFamily="2" charset="0"/>
                <a:cs typeface="NikoshBAN" pitchFamily="2" charset="0"/>
              </a:rPr>
              <a:t>(Bus)</a:t>
            </a:r>
            <a:r>
              <a:rPr lang="bn-BD" sz="5400" dirty="0" smtClean="0">
                <a:latin typeface="NikoshBAN" pitchFamily="2" charset="0"/>
                <a:cs typeface="NikoshBAN" pitchFamily="2" charset="0"/>
              </a:rPr>
              <a:t> টপোলজি</a:t>
            </a:r>
            <a:endParaRPr lang="en-US" sz="5400" dirty="0">
              <a:latin typeface="NikoshBAN" pitchFamily="2" charset="0"/>
              <a:cs typeface="NikoshBAN" pitchFamily="2" charset="0"/>
            </a:endParaRPr>
          </a:p>
        </p:txBody>
      </p:sp>
      <p:sp>
        <p:nvSpPr>
          <p:cNvPr id="4" name="TextBox 3"/>
          <p:cNvSpPr txBox="1"/>
          <p:nvPr/>
        </p:nvSpPr>
        <p:spPr>
          <a:xfrm>
            <a:off x="82775" y="3512443"/>
            <a:ext cx="8756425" cy="3046988"/>
          </a:xfrm>
          <a:prstGeom prst="rect">
            <a:avLst/>
          </a:prstGeom>
          <a:noFill/>
        </p:spPr>
        <p:txBody>
          <a:bodyPr wrap="square" rtlCol="0">
            <a:spAutoFit/>
          </a:bodyPr>
          <a:lstStyle/>
          <a:p>
            <a:pPr algn="just"/>
            <a:r>
              <a:rPr lang="bn-BD" sz="3200" dirty="0" smtClean="0">
                <a:latin typeface="NikoshBAN" pitchFamily="2" charset="0"/>
                <a:cs typeface="NikoshBAN" pitchFamily="2" charset="0"/>
              </a:rPr>
              <a:t>এই টপোলজিতে একটা মূল লাইনের সাথে সবগুলো কম্পিউটার যুক্ত থাকে। কোনো একটা কম্পিউটার অন্য একটি কম্পিউটারের সাথে যোগাযোগ করতে চাইলে সব কম্পিউটারের কাছে সে তথ্য পৌঁছে যায়, শুধু যার সাথে যোগাযোগ করার কথা সেই তথ্য গ্রহণ করে। অন্যরা উপেক্ষা করে।</a:t>
            </a:r>
            <a:endParaRPr lang="en-US" sz="3200" dirty="0">
              <a:latin typeface="NikoshBAN" pitchFamily="2" charset="0"/>
              <a:cs typeface="NikoshBAN" pitchFamily="2" charset="0"/>
            </a:endParaRPr>
          </a:p>
        </p:txBody>
      </p:sp>
      <p:pic>
        <p:nvPicPr>
          <p:cNvPr id="8" name="Picture 7" descr="net 1.jpg"/>
          <p:cNvPicPr>
            <a:picLocks noChangeAspect="1"/>
          </p:cNvPicPr>
          <p:nvPr/>
        </p:nvPicPr>
        <p:blipFill>
          <a:blip r:embed="rId3"/>
          <a:stretch>
            <a:fillRect/>
          </a:stretch>
        </p:blipFill>
        <p:spPr>
          <a:xfrm>
            <a:off x="3581400" y="1151931"/>
            <a:ext cx="5257800" cy="2353270"/>
          </a:xfrm>
          <a:prstGeom prst="rect">
            <a:avLst/>
          </a:prstGeom>
        </p:spPr>
      </p:pic>
      <p:sp>
        <p:nvSpPr>
          <p:cNvPr id="7" name="Oval 6"/>
          <p:cNvSpPr/>
          <p:nvPr/>
        </p:nvSpPr>
        <p:spPr>
          <a:xfrm>
            <a:off x="1333500" y="1524000"/>
            <a:ext cx="17526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p:cNvGraphicFramePr>
            <a:graphicFrameLocks noChangeAspect="1"/>
          </p:cNvGraphicFramePr>
          <p:nvPr/>
        </p:nvGraphicFramePr>
        <p:xfrm>
          <a:off x="1752600" y="1885950"/>
          <a:ext cx="914400" cy="771525"/>
        </p:xfrm>
        <a:graphic>
          <a:graphicData uri="http://schemas.openxmlformats.org/presentationml/2006/ole">
            <mc:AlternateContent xmlns:mc="http://schemas.openxmlformats.org/markup-compatibility/2006">
              <mc:Choice xmlns:v="urn:schemas-microsoft-com:vml" Requires="v">
                <p:oleObj spid="_x0000_s1042" name="Packager Shell Object" showAsIcon="1" r:id="rId4" imgW="914400" imgH="771480" progId="Package">
                  <p:embed/>
                </p:oleObj>
              </mc:Choice>
              <mc:Fallback>
                <p:oleObj name="Packager Shell Object" showAsIcon="1" r:id="rId4" imgW="914400" imgH="771480" progId="Package">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885950"/>
                        <a:ext cx="914400"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4"/>
                                        </p:tgtEl>
                                        <p:attrNameLst>
                                          <p:attrName>style.visibility</p:attrName>
                                        </p:attrNameLst>
                                      </p:cBhvr>
                                      <p:to>
                                        <p:strVal val="visible"/>
                                      </p:to>
                                    </p:set>
                                    <p:anim by="(-#ppt_w*2)" calcmode="lin" valueType="num">
                                      <p:cBhvr rctx="PPT">
                                        <p:cTn id="17" dur="500" autoRev="1" fill="hold">
                                          <p:stCondLst>
                                            <p:cond delay="0"/>
                                          </p:stCondLst>
                                        </p:cTn>
                                        <p:tgtEl>
                                          <p:spTgt spid="4"/>
                                        </p:tgtEl>
                                        <p:attrNameLst>
                                          <p:attrName>ppt_w</p:attrName>
                                        </p:attrNameLst>
                                      </p:cBhvr>
                                    </p:anim>
                                    <p:anim by="(#ppt_w*0.50)" calcmode="lin" valueType="num">
                                      <p:cBhvr>
                                        <p:cTn id="18" dur="500" decel="50000" autoRev="1" fill="hold">
                                          <p:stCondLst>
                                            <p:cond delay="0"/>
                                          </p:stCondLst>
                                        </p:cTn>
                                        <p:tgtEl>
                                          <p:spTgt spid="4"/>
                                        </p:tgtEl>
                                        <p:attrNameLst>
                                          <p:attrName>ppt_x</p:attrName>
                                        </p:attrNameLst>
                                      </p:cBhvr>
                                    </p:anim>
                                    <p:anim from="(-#ppt_h/2)" to="(#ppt_y)" calcmode="lin" valueType="num">
                                      <p:cBhvr>
                                        <p:cTn id="19" dur="1000" fill="hold">
                                          <p:stCondLst>
                                            <p:cond delay="0"/>
                                          </p:stCondLst>
                                        </p:cTn>
                                        <p:tgtEl>
                                          <p:spTgt spid="4"/>
                                        </p:tgtEl>
                                        <p:attrNameLst>
                                          <p:attrName>ppt_y</p:attrName>
                                        </p:attrNameLst>
                                      </p:cBhvr>
                                    </p:anim>
                                    <p:animRot by="21600000">
                                      <p:cBhvr>
                                        <p:cTn id="20" dur="1000" fill="hold">
                                          <p:stCondLst>
                                            <p:cond delay="0"/>
                                          </p:stCondLst>
                                        </p:cTn>
                                        <p:tgtEl>
                                          <p:spTgt spid="4"/>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1784</TotalTime>
  <Words>398</Words>
  <Application>Microsoft Office PowerPoint</Application>
  <PresentationFormat>On-screen Show (4:3)</PresentationFormat>
  <Paragraphs>59</Paragraphs>
  <Slides>18</Slides>
  <Notes>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8" baseType="lpstr">
      <vt:lpstr>Arial</vt:lpstr>
      <vt:lpstr>Calibri</vt:lpstr>
      <vt:lpstr>NikoshBAN</vt:lpstr>
      <vt:lpstr>Shonar Bangla</vt:lpstr>
      <vt:lpstr>SutonnyMJ</vt:lpstr>
      <vt:lpstr>Trebuchet MS</vt:lpstr>
      <vt:lpstr>Vrinda</vt:lpstr>
      <vt:lpstr>Wingdings</vt:lpstr>
      <vt:lpstr>Berlin</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Doel-1612i3</dc:creator>
  <cp:lastModifiedBy>User</cp:lastModifiedBy>
  <cp:revision>339</cp:revision>
  <dcterms:created xsi:type="dcterms:W3CDTF">2012-12-03T03:53:20Z</dcterms:created>
  <dcterms:modified xsi:type="dcterms:W3CDTF">2020-06-25T00:18:35Z</dcterms:modified>
</cp:coreProperties>
</file>