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FAA82-AE92-4B8B-A49F-3F90A13CE278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ECCCAD-DBB5-4F78-83A3-8A3C6AAD5284}">
      <dgm:prSet phldrT="[Text]" custT="1"/>
      <dgm:spPr/>
      <dgm:t>
        <a:bodyPr/>
        <a:lstStyle/>
        <a:p>
          <a:r>
            <a:rPr lang="ar-SA" sz="5400" dirty="0" smtClean="0"/>
            <a:t>البدل</a:t>
          </a:r>
          <a:endParaRPr lang="en-US" sz="5400" dirty="0"/>
        </a:p>
      </dgm:t>
    </dgm:pt>
    <dgm:pt modelId="{EBC7277A-D438-4DB1-9140-6D9CAE532233}" type="parTrans" cxnId="{1E364366-1317-44DB-8411-B1D1EE635CE4}">
      <dgm:prSet/>
      <dgm:spPr/>
      <dgm:t>
        <a:bodyPr/>
        <a:lstStyle/>
        <a:p>
          <a:endParaRPr lang="en-US"/>
        </a:p>
      </dgm:t>
    </dgm:pt>
    <dgm:pt modelId="{7864EB8B-A727-45DB-869A-2D36861316A9}" type="sibTrans" cxnId="{1E364366-1317-44DB-8411-B1D1EE635CE4}">
      <dgm:prSet/>
      <dgm:spPr/>
      <dgm:t>
        <a:bodyPr/>
        <a:lstStyle/>
        <a:p>
          <a:endParaRPr lang="en-US"/>
        </a:p>
      </dgm:t>
    </dgm:pt>
    <dgm:pt modelId="{8E9BAFEC-6A04-4F5D-BA2E-598AF6E5160A}">
      <dgm:prSet phldrT="[Text]"/>
      <dgm:spPr/>
      <dgm:t>
        <a:bodyPr/>
        <a:lstStyle/>
        <a:p>
          <a:r>
            <a:rPr lang="ar-SA" dirty="0" smtClean="0"/>
            <a:t>الكل</a:t>
          </a:r>
          <a:endParaRPr lang="en-US" dirty="0"/>
        </a:p>
      </dgm:t>
    </dgm:pt>
    <dgm:pt modelId="{2F7BF2FB-499C-4B76-BD7D-C7FB5AF293FE}" type="parTrans" cxnId="{9F9D067C-DA88-49F0-B136-120512E2B347}">
      <dgm:prSet/>
      <dgm:spPr/>
      <dgm:t>
        <a:bodyPr/>
        <a:lstStyle/>
        <a:p>
          <a:endParaRPr lang="en-US"/>
        </a:p>
      </dgm:t>
    </dgm:pt>
    <dgm:pt modelId="{EC5BEA13-85B8-4D1D-9E0E-C10F00F37271}" type="sibTrans" cxnId="{9F9D067C-DA88-49F0-B136-120512E2B347}">
      <dgm:prSet/>
      <dgm:spPr/>
      <dgm:t>
        <a:bodyPr/>
        <a:lstStyle/>
        <a:p>
          <a:endParaRPr lang="en-US"/>
        </a:p>
      </dgm:t>
    </dgm:pt>
    <dgm:pt modelId="{028704E9-1789-4DB4-8D83-92039A9810B3}">
      <dgm:prSet phldrT="[Text]"/>
      <dgm:spPr/>
      <dgm:t>
        <a:bodyPr/>
        <a:lstStyle/>
        <a:p>
          <a:r>
            <a:rPr lang="ar-SA" dirty="0" smtClean="0"/>
            <a:t>البعض</a:t>
          </a:r>
          <a:endParaRPr lang="en-US" dirty="0"/>
        </a:p>
      </dgm:t>
    </dgm:pt>
    <dgm:pt modelId="{14A99856-9C9F-49EA-8857-41782083F5FB}" type="parTrans" cxnId="{4B245C49-449B-4489-B305-8D2DC18BD66F}">
      <dgm:prSet/>
      <dgm:spPr/>
      <dgm:t>
        <a:bodyPr/>
        <a:lstStyle/>
        <a:p>
          <a:endParaRPr lang="en-US"/>
        </a:p>
      </dgm:t>
    </dgm:pt>
    <dgm:pt modelId="{13238C42-A4A7-41B6-88FA-837376431913}" type="sibTrans" cxnId="{4B245C49-449B-4489-B305-8D2DC18BD66F}">
      <dgm:prSet/>
      <dgm:spPr/>
      <dgm:t>
        <a:bodyPr/>
        <a:lstStyle/>
        <a:p>
          <a:endParaRPr lang="en-US"/>
        </a:p>
      </dgm:t>
    </dgm:pt>
    <dgm:pt modelId="{5395230B-B253-4844-B831-673B198C3F69}">
      <dgm:prSet phldrT="[Text]"/>
      <dgm:spPr/>
      <dgm:t>
        <a:bodyPr/>
        <a:lstStyle/>
        <a:p>
          <a:r>
            <a:rPr lang="ar-SA" dirty="0" smtClean="0"/>
            <a:t>الغلط</a:t>
          </a:r>
          <a:endParaRPr lang="en-US" dirty="0"/>
        </a:p>
      </dgm:t>
    </dgm:pt>
    <dgm:pt modelId="{1F1550C4-807A-4EC8-9FE5-1BFA56BC9951}" type="parTrans" cxnId="{29FE25F2-A50B-41A1-99F2-07C598F9E962}">
      <dgm:prSet/>
      <dgm:spPr/>
      <dgm:t>
        <a:bodyPr/>
        <a:lstStyle/>
        <a:p>
          <a:endParaRPr lang="en-US"/>
        </a:p>
      </dgm:t>
    </dgm:pt>
    <dgm:pt modelId="{5B37A5A3-8DB2-4D2D-9C9D-28F53A1B5802}" type="sibTrans" cxnId="{29FE25F2-A50B-41A1-99F2-07C598F9E962}">
      <dgm:prSet/>
      <dgm:spPr/>
      <dgm:t>
        <a:bodyPr/>
        <a:lstStyle/>
        <a:p>
          <a:endParaRPr lang="en-US"/>
        </a:p>
      </dgm:t>
    </dgm:pt>
    <dgm:pt modelId="{B4A30DB4-BE66-4079-8D9A-C13031A714F6}">
      <dgm:prSet/>
      <dgm:spPr/>
      <dgm:t>
        <a:bodyPr/>
        <a:lstStyle/>
        <a:p>
          <a:r>
            <a:rPr lang="ar-SA" dirty="0" smtClean="0"/>
            <a:t>الاشتمال</a:t>
          </a:r>
          <a:endParaRPr lang="en-US" dirty="0"/>
        </a:p>
      </dgm:t>
    </dgm:pt>
    <dgm:pt modelId="{72681AF1-43B8-4D1F-9382-8D297FB8BD10}" type="parTrans" cxnId="{DF491345-3215-4670-A692-D948C2F26914}">
      <dgm:prSet/>
      <dgm:spPr/>
      <dgm:t>
        <a:bodyPr/>
        <a:lstStyle/>
        <a:p>
          <a:endParaRPr lang="en-US"/>
        </a:p>
      </dgm:t>
    </dgm:pt>
    <dgm:pt modelId="{778C73DB-7A57-43CD-92F1-89F008FFFDA1}" type="sibTrans" cxnId="{DF491345-3215-4670-A692-D948C2F26914}">
      <dgm:prSet/>
      <dgm:spPr/>
      <dgm:t>
        <a:bodyPr/>
        <a:lstStyle/>
        <a:p>
          <a:endParaRPr lang="en-US"/>
        </a:p>
      </dgm:t>
    </dgm:pt>
    <dgm:pt modelId="{07D54195-0054-4357-A364-6E4BBB9880CB}" type="pres">
      <dgm:prSet presAssocID="{4C6FAA82-AE92-4B8B-A49F-3F90A13CE2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E2CB59-5662-4D23-87C9-15F200B90C01}" type="pres">
      <dgm:prSet presAssocID="{41ECCCAD-DBB5-4F78-83A3-8A3C6AAD5284}" presName="singleCycle" presStyleCnt="0"/>
      <dgm:spPr/>
    </dgm:pt>
    <dgm:pt modelId="{8951B6F5-0654-4774-BD86-24FC872ECE4F}" type="pres">
      <dgm:prSet presAssocID="{41ECCCAD-DBB5-4F78-83A3-8A3C6AAD528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CEEF579-B318-4AEC-9A70-AE7DA66B6CBA}" type="pres">
      <dgm:prSet presAssocID="{2F7BF2FB-499C-4B76-BD7D-C7FB5AF293FE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694C2D6-803A-432B-ABD1-6CAF1CBB9DC9}" type="pres">
      <dgm:prSet presAssocID="{8E9BAFEC-6A04-4F5D-BA2E-598AF6E5160A}" presName="text0" presStyleLbl="node1" presStyleIdx="1" presStyleCnt="5" custScaleX="147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24771-2673-47D0-BE03-B3EB8EA20B87}" type="pres">
      <dgm:prSet presAssocID="{14A99856-9C9F-49EA-8857-41782083F5FB}" presName="Name56" presStyleLbl="parChTrans1D2" presStyleIdx="1" presStyleCnt="4"/>
      <dgm:spPr/>
      <dgm:t>
        <a:bodyPr/>
        <a:lstStyle/>
        <a:p>
          <a:endParaRPr lang="en-US"/>
        </a:p>
      </dgm:t>
    </dgm:pt>
    <dgm:pt modelId="{B3C7CC59-2172-400E-8268-CE648CBA0DA8}" type="pres">
      <dgm:prSet presAssocID="{028704E9-1789-4DB4-8D83-92039A9810B3}" presName="text0" presStyleLbl="node1" presStyleIdx="2" presStyleCnt="5" custScaleX="14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F13F1-0655-411C-AA6E-5352389DC2C3}" type="pres">
      <dgm:prSet presAssocID="{72681AF1-43B8-4D1F-9382-8D297FB8BD10}" presName="Name56" presStyleLbl="parChTrans1D2" presStyleIdx="2" presStyleCnt="4"/>
      <dgm:spPr/>
      <dgm:t>
        <a:bodyPr/>
        <a:lstStyle/>
        <a:p>
          <a:endParaRPr lang="en-US"/>
        </a:p>
      </dgm:t>
    </dgm:pt>
    <dgm:pt modelId="{DEF64E2F-DCFA-4A0D-A6AA-A2580480F5FC}" type="pres">
      <dgm:prSet presAssocID="{B4A30DB4-BE66-4079-8D9A-C13031A714F6}" presName="text0" presStyleLbl="node1" presStyleIdx="3" presStyleCnt="5" custScaleX="153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8AE9B-6ED5-4D46-BDE0-A6A17B6511C5}" type="pres">
      <dgm:prSet presAssocID="{1F1550C4-807A-4EC8-9FE5-1BFA56BC9951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6C9EFCC-49EC-457B-8321-55168A8D9407}" type="pres">
      <dgm:prSet presAssocID="{5395230B-B253-4844-B831-673B198C3F69}" presName="text0" presStyleLbl="node1" presStyleIdx="4" presStyleCnt="5" custScaleX="136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B4B09-8C90-406C-99E9-974A0E1F618C}" type="presOf" srcId="{1F1550C4-807A-4EC8-9FE5-1BFA56BC9951}" destId="{1588AE9B-6ED5-4D46-BDE0-A6A17B6511C5}" srcOrd="0" destOrd="0" presId="urn:microsoft.com/office/officeart/2008/layout/RadialCluster"/>
    <dgm:cxn modelId="{0909C041-D0B7-4B1A-93EE-25A88D2C3995}" type="presOf" srcId="{8E9BAFEC-6A04-4F5D-BA2E-598AF6E5160A}" destId="{D694C2D6-803A-432B-ABD1-6CAF1CBB9DC9}" srcOrd="0" destOrd="0" presId="urn:microsoft.com/office/officeart/2008/layout/RadialCluster"/>
    <dgm:cxn modelId="{C47E2B6E-9875-4660-8028-E4E96AD14177}" type="presOf" srcId="{028704E9-1789-4DB4-8D83-92039A9810B3}" destId="{B3C7CC59-2172-400E-8268-CE648CBA0DA8}" srcOrd="0" destOrd="0" presId="urn:microsoft.com/office/officeart/2008/layout/RadialCluster"/>
    <dgm:cxn modelId="{29FE25F2-A50B-41A1-99F2-07C598F9E962}" srcId="{41ECCCAD-DBB5-4F78-83A3-8A3C6AAD5284}" destId="{5395230B-B253-4844-B831-673B198C3F69}" srcOrd="3" destOrd="0" parTransId="{1F1550C4-807A-4EC8-9FE5-1BFA56BC9951}" sibTransId="{5B37A5A3-8DB2-4D2D-9C9D-28F53A1B5802}"/>
    <dgm:cxn modelId="{1E364366-1317-44DB-8411-B1D1EE635CE4}" srcId="{4C6FAA82-AE92-4B8B-A49F-3F90A13CE278}" destId="{41ECCCAD-DBB5-4F78-83A3-8A3C6AAD5284}" srcOrd="0" destOrd="0" parTransId="{EBC7277A-D438-4DB1-9140-6D9CAE532233}" sibTransId="{7864EB8B-A727-45DB-869A-2D36861316A9}"/>
    <dgm:cxn modelId="{9F9D067C-DA88-49F0-B136-120512E2B347}" srcId="{41ECCCAD-DBB5-4F78-83A3-8A3C6AAD5284}" destId="{8E9BAFEC-6A04-4F5D-BA2E-598AF6E5160A}" srcOrd="0" destOrd="0" parTransId="{2F7BF2FB-499C-4B76-BD7D-C7FB5AF293FE}" sibTransId="{EC5BEA13-85B8-4D1D-9E0E-C10F00F37271}"/>
    <dgm:cxn modelId="{4B245C49-449B-4489-B305-8D2DC18BD66F}" srcId="{41ECCCAD-DBB5-4F78-83A3-8A3C6AAD5284}" destId="{028704E9-1789-4DB4-8D83-92039A9810B3}" srcOrd="1" destOrd="0" parTransId="{14A99856-9C9F-49EA-8857-41782083F5FB}" sibTransId="{13238C42-A4A7-41B6-88FA-837376431913}"/>
    <dgm:cxn modelId="{58A5D251-B751-4E5F-A2F6-25A2DE0EC008}" type="presOf" srcId="{4C6FAA82-AE92-4B8B-A49F-3F90A13CE278}" destId="{07D54195-0054-4357-A364-6E4BBB9880CB}" srcOrd="0" destOrd="0" presId="urn:microsoft.com/office/officeart/2008/layout/RadialCluster"/>
    <dgm:cxn modelId="{7A7A25C4-0933-4542-A46D-E6D934ECA535}" type="presOf" srcId="{14A99856-9C9F-49EA-8857-41782083F5FB}" destId="{3B024771-2673-47D0-BE03-B3EB8EA20B87}" srcOrd="0" destOrd="0" presId="urn:microsoft.com/office/officeart/2008/layout/RadialCluster"/>
    <dgm:cxn modelId="{41AD76B2-A242-45BE-94F6-C2908E1F0FF4}" type="presOf" srcId="{41ECCCAD-DBB5-4F78-83A3-8A3C6AAD5284}" destId="{8951B6F5-0654-4774-BD86-24FC872ECE4F}" srcOrd="0" destOrd="0" presId="urn:microsoft.com/office/officeart/2008/layout/RadialCluster"/>
    <dgm:cxn modelId="{DF491345-3215-4670-A692-D948C2F26914}" srcId="{41ECCCAD-DBB5-4F78-83A3-8A3C6AAD5284}" destId="{B4A30DB4-BE66-4079-8D9A-C13031A714F6}" srcOrd="2" destOrd="0" parTransId="{72681AF1-43B8-4D1F-9382-8D297FB8BD10}" sibTransId="{778C73DB-7A57-43CD-92F1-89F008FFFDA1}"/>
    <dgm:cxn modelId="{F47A445A-8F08-4DC5-8967-F89D91ACA90C}" type="presOf" srcId="{5395230B-B253-4844-B831-673B198C3F69}" destId="{46C9EFCC-49EC-457B-8321-55168A8D9407}" srcOrd="0" destOrd="0" presId="urn:microsoft.com/office/officeart/2008/layout/RadialCluster"/>
    <dgm:cxn modelId="{035C663B-270A-4CF1-BA3F-0604D77F79F8}" type="presOf" srcId="{72681AF1-43B8-4D1F-9382-8D297FB8BD10}" destId="{78BF13F1-0655-411C-AA6E-5352389DC2C3}" srcOrd="0" destOrd="0" presId="urn:microsoft.com/office/officeart/2008/layout/RadialCluster"/>
    <dgm:cxn modelId="{1BC2709B-3C97-4C33-8D33-D0E771EDD353}" type="presOf" srcId="{B4A30DB4-BE66-4079-8D9A-C13031A714F6}" destId="{DEF64E2F-DCFA-4A0D-A6AA-A2580480F5FC}" srcOrd="0" destOrd="0" presId="urn:microsoft.com/office/officeart/2008/layout/RadialCluster"/>
    <dgm:cxn modelId="{074E9FD4-F399-4CB4-B7CE-DE41603BEC46}" type="presOf" srcId="{2F7BF2FB-499C-4B76-BD7D-C7FB5AF293FE}" destId="{9CEEF579-B318-4AEC-9A70-AE7DA66B6CBA}" srcOrd="0" destOrd="0" presId="urn:microsoft.com/office/officeart/2008/layout/RadialCluster"/>
    <dgm:cxn modelId="{CB1F748A-D33A-4A36-A69B-BEF69FA2C358}" type="presParOf" srcId="{07D54195-0054-4357-A364-6E4BBB9880CB}" destId="{1CE2CB59-5662-4D23-87C9-15F200B90C01}" srcOrd="0" destOrd="0" presId="urn:microsoft.com/office/officeart/2008/layout/RadialCluster"/>
    <dgm:cxn modelId="{853C391D-836B-4B79-99FE-3D8626D1DD4E}" type="presParOf" srcId="{1CE2CB59-5662-4D23-87C9-15F200B90C01}" destId="{8951B6F5-0654-4774-BD86-24FC872ECE4F}" srcOrd="0" destOrd="0" presId="urn:microsoft.com/office/officeart/2008/layout/RadialCluster"/>
    <dgm:cxn modelId="{E36F7276-4508-4918-ADCA-7E1AE555364A}" type="presParOf" srcId="{1CE2CB59-5662-4D23-87C9-15F200B90C01}" destId="{9CEEF579-B318-4AEC-9A70-AE7DA66B6CBA}" srcOrd="1" destOrd="0" presId="urn:microsoft.com/office/officeart/2008/layout/RadialCluster"/>
    <dgm:cxn modelId="{A3E1E319-1E25-4525-83B7-0B103D9C41E3}" type="presParOf" srcId="{1CE2CB59-5662-4D23-87C9-15F200B90C01}" destId="{D694C2D6-803A-432B-ABD1-6CAF1CBB9DC9}" srcOrd="2" destOrd="0" presId="urn:microsoft.com/office/officeart/2008/layout/RadialCluster"/>
    <dgm:cxn modelId="{5945D8C0-DB26-4253-B3DE-6A8449044A76}" type="presParOf" srcId="{1CE2CB59-5662-4D23-87C9-15F200B90C01}" destId="{3B024771-2673-47D0-BE03-B3EB8EA20B87}" srcOrd="3" destOrd="0" presId="urn:microsoft.com/office/officeart/2008/layout/RadialCluster"/>
    <dgm:cxn modelId="{A65626D6-DF9F-4146-900F-B8C8C3B7A58F}" type="presParOf" srcId="{1CE2CB59-5662-4D23-87C9-15F200B90C01}" destId="{B3C7CC59-2172-400E-8268-CE648CBA0DA8}" srcOrd="4" destOrd="0" presId="urn:microsoft.com/office/officeart/2008/layout/RadialCluster"/>
    <dgm:cxn modelId="{642B49B6-32EF-41E5-9521-37B564EEC040}" type="presParOf" srcId="{1CE2CB59-5662-4D23-87C9-15F200B90C01}" destId="{78BF13F1-0655-411C-AA6E-5352389DC2C3}" srcOrd="5" destOrd="0" presId="urn:microsoft.com/office/officeart/2008/layout/RadialCluster"/>
    <dgm:cxn modelId="{CFE3B551-26F2-42A3-8E3B-0CEBD5E9A027}" type="presParOf" srcId="{1CE2CB59-5662-4D23-87C9-15F200B90C01}" destId="{DEF64E2F-DCFA-4A0D-A6AA-A2580480F5FC}" srcOrd="6" destOrd="0" presId="urn:microsoft.com/office/officeart/2008/layout/RadialCluster"/>
    <dgm:cxn modelId="{DFDEF7AD-2BFE-4830-BAD9-43EA54F550A2}" type="presParOf" srcId="{1CE2CB59-5662-4D23-87C9-15F200B90C01}" destId="{1588AE9B-6ED5-4D46-BDE0-A6A17B6511C5}" srcOrd="7" destOrd="0" presId="urn:microsoft.com/office/officeart/2008/layout/RadialCluster"/>
    <dgm:cxn modelId="{307A5BCA-6848-4868-8A32-DC3C4CFDB1E9}" type="presParOf" srcId="{1CE2CB59-5662-4D23-87C9-15F200B90C01}" destId="{46C9EFCC-49EC-457B-8321-55168A8D9407}" srcOrd="8" destOrd="0" presId="urn:microsoft.com/office/officeart/2008/layout/RadialCluster"/>
  </dgm:cxnLst>
  <dgm:bg>
    <a:gradFill flip="none" rotWithShape="1"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path path="shap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1B6F5-0654-4774-BD86-24FC872ECE4F}">
      <dsp:nvSpPr>
        <dsp:cNvPr id="0" name=""/>
        <dsp:cNvSpPr/>
      </dsp:nvSpPr>
      <dsp:spPr>
        <a:xfrm>
          <a:off x="3188834" y="2160269"/>
          <a:ext cx="1851660" cy="1851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/>
            <a:t>البدل</a:t>
          </a:r>
          <a:endParaRPr lang="en-US" sz="5400" kern="1200" dirty="0"/>
        </a:p>
      </dsp:txBody>
      <dsp:txXfrm>
        <a:off x="3279225" y="2250660"/>
        <a:ext cx="1670878" cy="1670878"/>
      </dsp:txXfrm>
    </dsp:sp>
    <dsp:sp modelId="{9CEEF579-B318-4AEC-9A70-AE7DA66B6CBA}">
      <dsp:nvSpPr>
        <dsp:cNvPr id="0" name=""/>
        <dsp:cNvSpPr/>
      </dsp:nvSpPr>
      <dsp:spPr>
        <a:xfrm rot="16200000">
          <a:off x="3655100" y="1700706"/>
          <a:ext cx="9191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12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4C2D6-803A-432B-ABD1-6CAF1CBB9DC9}">
      <dsp:nvSpPr>
        <dsp:cNvPr id="0" name=""/>
        <dsp:cNvSpPr/>
      </dsp:nvSpPr>
      <dsp:spPr>
        <a:xfrm>
          <a:off x="3200128" y="530"/>
          <a:ext cx="1829071" cy="12406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الكل</a:t>
          </a:r>
          <a:endParaRPr lang="en-US" sz="3600" kern="1200" dirty="0"/>
        </a:p>
      </dsp:txBody>
      <dsp:txXfrm>
        <a:off x="3260690" y="61092"/>
        <a:ext cx="1707947" cy="1119488"/>
      </dsp:txXfrm>
    </dsp:sp>
    <dsp:sp modelId="{3B024771-2673-47D0-BE03-B3EB8EA20B87}">
      <dsp:nvSpPr>
        <dsp:cNvPr id="0" name=""/>
        <dsp:cNvSpPr/>
      </dsp:nvSpPr>
      <dsp:spPr>
        <a:xfrm>
          <a:off x="5040494" y="3086099"/>
          <a:ext cx="6137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79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7CC59-2172-400E-8268-CE648CBA0DA8}">
      <dsp:nvSpPr>
        <dsp:cNvPr id="0" name=""/>
        <dsp:cNvSpPr/>
      </dsp:nvSpPr>
      <dsp:spPr>
        <a:xfrm>
          <a:off x="5654288" y="2465793"/>
          <a:ext cx="1851278" cy="12406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البعض</a:t>
          </a:r>
          <a:endParaRPr lang="en-US" sz="3500" kern="1200" dirty="0"/>
        </a:p>
      </dsp:txBody>
      <dsp:txXfrm>
        <a:off x="5714850" y="2526355"/>
        <a:ext cx="1730154" cy="1119488"/>
      </dsp:txXfrm>
    </dsp:sp>
    <dsp:sp modelId="{78BF13F1-0655-411C-AA6E-5352389DC2C3}">
      <dsp:nvSpPr>
        <dsp:cNvPr id="0" name=""/>
        <dsp:cNvSpPr/>
      </dsp:nvSpPr>
      <dsp:spPr>
        <a:xfrm rot="5400000">
          <a:off x="3655100" y="4471493"/>
          <a:ext cx="9191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12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64E2F-DCFA-4A0D-A6AA-A2580480F5FC}">
      <dsp:nvSpPr>
        <dsp:cNvPr id="0" name=""/>
        <dsp:cNvSpPr/>
      </dsp:nvSpPr>
      <dsp:spPr>
        <a:xfrm>
          <a:off x="3162165" y="4931057"/>
          <a:ext cx="1904997" cy="12406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الاشتمال</a:t>
          </a:r>
          <a:endParaRPr lang="en-US" sz="3500" kern="1200" dirty="0"/>
        </a:p>
      </dsp:txBody>
      <dsp:txXfrm>
        <a:off x="3222727" y="4991619"/>
        <a:ext cx="1783873" cy="1119488"/>
      </dsp:txXfrm>
    </dsp:sp>
    <dsp:sp modelId="{1588AE9B-6ED5-4D46-BDE0-A6A17B6511C5}">
      <dsp:nvSpPr>
        <dsp:cNvPr id="0" name=""/>
        <dsp:cNvSpPr/>
      </dsp:nvSpPr>
      <dsp:spPr>
        <a:xfrm rot="10800000">
          <a:off x="2498568" y="3086100"/>
          <a:ext cx="690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02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9EFCC-49EC-457B-8321-55168A8D9407}">
      <dsp:nvSpPr>
        <dsp:cNvPr id="0" name=""/>
        <dsp:cNvSpPr/>
      </dsp:nvSpPr>
      <dsp:spPr>
        <a:xfrm>
          <a:off x="800232" y="2465793"/>
          <a:ext cx="1698336" cy="12406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الغلط</a:t>
          </a:r>
          <a:endParaRPr lang="en-US" sz="3600" kern="1200" dirty="0"/>
        </a:p>
      </dsp:txBody>
      <dsp:txXfrm>
        <a:off x="860794" y="2526355"/>
        <a:ext cx="1577212" cy="111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2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4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4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D379-B81E-4C55-BC44-6ECF5F36674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6596-2B1B-4547-9B2B-5C6EB64E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5867400" cy="762000"/>
          </a:xfrm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سهلا و مرحبا لكم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162800" cy="41341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427038"/>
            <a:ext cx="762088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latin typeface="NikoshBAN" panose="02000000000000000000" pitchFamily="2" charset="0"/>
                <a:cs typeface="NikoshBAN" panose="02000000000000000000" pitchFamily="2" charset="0"/>
              </a:rPr>
              <a:t>بسم الله الرحمن الرحيم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0482785"/>
              </p:ext>
            </p:extLst>
          </p:nvPr>
        </p:nvGraphicFramePr>
        <p:xfrm>
          <a:off x="457200" y="3048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1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51B6F5-0654-4774-BD86-24FC872EC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951B6F5-0654-4774-BD86-24FC872EC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951B6F5-0654-4774-BD86-24FC872EC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951B6F5-0654-4774-BD86-24FC872EC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EEF579-B318-4AEC-9A70-AE7DA66B6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CEEF579-B318-4AEC-9A70-AE7DA66B6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CEEF579-B318-4AEC-9A70-AE7DA66B6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CEEF579-B318-4AEC-9A70-AE7DA66B6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4C2D6-803A-432B-ABD1-6CAF1CBB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694C2D6-803A-432B-ABD1-6CAF1CBB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694C2D6-803A-432B-ABD1-6CAF1CBB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694C2D6-803A-432B-ABD1-6CAF1CBB9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024771-2673-47D0-BE03-B3EB8EA20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B024771-2673-47D0-BE03-B3EB8EA20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B024771-2673-47D0-BE03-B3EB8EA20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B024771-2673-47D0-BE03-B3EB8EA20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C7CC59-2172-400E-8268-CE648CBA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3C7CC59-2172-400E-8268-CE648CBA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3C7CC59-2172-400E-8268-CE648CBA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3C7CC59-2172-400E-8268-CE648CBA0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BF13F1-0655-411C-AA6E-5352389DC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8BF13F1-0655-411C-AA6E-5352389DC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8BF13F1-0655-411C-AA6E-5352389DC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8BF13F1-0655-411C-AA6E-5352389DC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64E2F-DCFA-4A0D-A6AA-A2580480F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EF64E2F-DCFA-4A0D-A6AA-A2580480F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EF64E2F-DCFA-4A0D-A6AA-A2580480F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EF64E2F-DCFA-4A0D-A6AA-A2580480F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8AE9B-6ED5-4D46-BDE0-A6A17B65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588AE9B-6ED5-4D46-BDE0-A6A17B65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588AE9B-6ED5-4D46-BDE0-A6A17B65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588AE9B-6ED5-4D46-BDE0-A6A17B651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9EFCC-49EC-457B-8321-55168A8D9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46C9EFCC-49EC-457B-8321-55168A8D9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46C9EFCC-49EC-457B-8321-55168A8D9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6C9EFCC-49EC-457B-8321-55168A8D9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457200"/>
            <a:ext cx="31242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التقييم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057400"/>
            <a:ext cx="74676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dirty="0" smtClean="0"/>
              <a:t>السوال :- ما معنى البدل لغة؟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895600"/>
            <a:ext cx="74676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dirty="0" smtClean="0"/>
              <a:t> الجواب:- معنى البدل التبديل و التغير-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3830781"/>
            <a:ext cx="7467600" cy="66501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dirty="0" smtClean="0"/>
              <a:t>السول:- كم قسما للبدل و ما هى؟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800100" y="4599709"/>
            <a:ext cx="7467600" cy="15724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dirty="0" smtClean="0">
                <a:solidFill>
                  <a:schemeClr val="tx1"/>
                </a:solidFill>
              </a:rPr>
              <a:t>الجواب:- اقسام البدل اربعة- هى</a:t>
            </a:r>
          </a:p>
          <a:p>
            <a:pPr algn="r"/>
            <a:r>
              <a:rPr lang="ar-SA" sz="3600" dirty="0" smtClean="0">
                <a:solidFill>
                  <a:schemeClr val="tx1"/>
                </a:solidFill>
              </a:rPr>
              <a:t> (1) بدل الكل              (2) بدل البعض</a:t>
            </a:r>
          </a:p>
          <a:p>
            <a:pPr algn="r"/>
            <a:r>
              <a:rPr lang="ar-SA" sz="3600" dirty="0" smtClean="0">
                <a:solidFill>
                  <a:schemeClr val="tx1"/>
                </a:solidFill>
              </a:rPr>
              <a:t> (3) بدل الاشتمال         (4) بدل الغلط-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457200"/>
            <a:ext cx="5943600" cy="106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البدل الكل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752600"/>
            <a:ext cx="8382000" cy="4495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solidFill>
                  <a:srgbClr val="002060"/>
                </a:solidFill>
              </a:rPr>
              <a:t>هو ما كان مدلوله تمام مدلول المتبوع</a:t>
            </a:r>
            <a:r>
              <a:rPr lang="ar-SA" sz="44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solidFill>
                  <a:srgbClr val="002060"/>
                </a:solidFill>
              </a:rPr>
              <a:t>مثل:- جاءنى الطبيب </a:t>
            </a:r>
            <a:r>
              <a:rPr lang="ar-SA" sz="4400" b="1" u="sng" dirty="0" smtClean="0">
                <a:solidFill>
                  <a:srgbClr val="002060"/>
                </a:solidFill>
              </a:rPr>
              <a:t>خالد</a:t>
            </a:r>
          </a:p>
        </p:txBody>
      </p:sp>
    </p:spTree>
    <p:extLst>
      <p:ext uri="{BB962C8B-B14F-4D97-AF65-F5344CB8AC3E}">
        <p14:creationId xmlns:p14="http://schemas.microsoft.com/office/powerpoint/2010/main" val="36451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البدل البعض</a:t>
            </a:r>
            <a:endParaRPr lang="en-US" sz="66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685800" y="2362200"/>
            <a:ext cx="8001000" cy="28956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هو ماكان مدلوله تمام مدلول جزء مدلوله المتبوع</a:t>
            </a:r>
            <a:r>
              <a:rPr lang="ar-SA" sz="3600" dirty="0" smtClean="0">
                <a:solidFill>
                  <a:srgbClr val="002060"/>
                </a:solidFill>
              </a:rPr>
              <a:t>.  مثل:- قرأت الكتاب </a:t>
            </a:r>
            <a:r>
              <a:rPr lang="ar-SA" sz="3600" b="1" u="sng" dirty="0" smtClean="0">
                <a:solidFill>
                  <a:srgbClr val="002060"/>
                </a:solidFill>
              </a:rPr>
              <a:t>نصفه</a:t>
            </a:r>
          </a:p>
        </p:txBody>
      </p:sp>
    </p:spTree>
    <p:extLst>
      <p:ext uri="{BB962C8B-B14F-4D97-AF65-F5344CB8AC3E}">
        <p14:creationId xmlns:p14="http://schemas.microsoft.com/office/powerpoint/2010/main" val="30499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1135862">
            <a:off x="243491" y="763632"/>
            <a:ext cx="2590800" cy="1691320"/>
          </a:xfrm>
          <a:prstGeom prst="teardrop">
            <a:avLst>
              <a:gd name="adj" fmla="val 1631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العمل المفرد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503089"/>
            <a:ext cx="3313042" cy="20877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457200" y="3352800"/>
            <a:ext cx="8001000" cy="2514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السول:- اكتب خمسة امثال لبدل الكل فى كراستكم-</a:t>
            </a:r>
          </a:p>
          <a:p>
            <a:pPr algn="ctr"/>
            <a:endParaRPr lang="ar-SA" sz="2800" dirty="0" smtClean="0">
              <a:solidFill>
                <a:schemeClr val="bg1"/>
              </a:solidFill>
            </a:endParaRPr>
          </a:p>
          <a:p>
            <a:r>
              <a:rPr lang="ar-SA" sz="3200" dirty="0" smtClean="0">
                <a:solidFill>
                  <a:schemeClr val="bg1"/>
                </a:solidFill>
              </a:rPr>
              <a:t>الوقت: 4 دقائق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609600"/>
            <a:ext cx="50292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latin typeface="Garamond"/>
                <a:cs typeface="Times New Roman"/>
              </a:rPr>
              <a:t>البدل </a:t>
            </a:r>
            <a:r>
              <a:rPr lang="ar-SA" sz="4400" dirty="0">
                <a:solidFill>
                  <a:srgbClr val="FF0000"/>
                </a:solidFill>
                <a:latin typeface="Garamond"/>
                <a:cs typeface="Times New Roman"/>
              </a:rPr>
              <a:t>الأشتمال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905000"/>
            <a:ext cx="7467600" cy="38862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solidFill>
                  <a:srgbClr val="002060"/>
                </a:solidFill>
                <a:latin typeface="Garamond"/>
                <a:cs typeface="Times New Roman"/>
              </a:rPr>
              <a:t>هو </a:t>
            </a:r>
            <a:r>
              <a:rPr lang="ar-SA" sz="4400" b="1" dirty="0">
                <a:solidFill>
                  <a:srgbClr val="002060"/>
                </a:solidFill>
                <a:latin typeface="Garamond"/>
                <a:cs typeface="Times New Roman"/>
              </a:rPr>
              <a:t>ماكان مدلوله متعلقا بالمتبوع </a:t>
            </a:r>
            <a:r>
              <a:rPr lang="ar-SA" sz="3600" dirty="0" smtClean="0">
                <a:solidFill>
                  <a:srgbClr val="002060"/>
                </a:solidFill>
                <a:latin typeface="Garamond"/>
                <a:cs typeface="Times New Roman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ar-SA" sz="3600" dirty="0" smtClean="0">
                <a:solidFill>
                  <a:srgbClr val="002060"/>
                </a:solidFill>
                <a:latin typeface="Garamond"/>
                <a:cs typeface="Times New Roman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Garamond"/>
                <a:cs typeface="Times New Roman"/>
              </a:rPr>
              <a:t>مثل</a:t>
            </a:r>
            <a:r>
              <a:rPr lang="ar-SA" sz="3600" dirty="0" smtClean="0">
                <a:solidFill>
                  <a:srgbClr val="002060"/>
                </a:solidFill>
                <a:latin typeface="Garamond"/>
                <a:cs typeface="Times New Roman"/>
              </a:rPr>
              <a:t>:- </a:t>
            </a:r>
            <a:r>
              <a:rPr lang="ar-SA" sz="3600" dirty="0">
                <a:solidFill>
                  <a:srgbClr val="002060"/>
                </a:solidFill>
                <a:latin typeface="Garamond"/>
                <a:cs typeface="Times New Roman"/>
              </a:rPr>
              <a:t>سلب زيد </a:t>
            </a:r>
            <a:r>
              <a:rPr lang="ar-SA" sz="3600" b="1" u="sng" dirty="0">
                <a:solidFill>
                  <a:srgbClr val="002060"/>
                </a:solidFill>
                <a:latin typeface="Garamond"/>
                <a:cs typeface="Times New Roman"/>
              </a:rPr>
              <a:t>ثوبه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706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838200"/>
            <a:ext cx="4343400" cy="13716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البدل الغلط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438400"/>
            <a:ext cx="7848600" cy="3124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</a:rPr>
              <a:t>هو  ما يذكر بعد الغلط. 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مثل:- جاءني زيد </a:t>
            </a:r>
            <a:r>
              <a:rPr lang="ar-SA" sz="4400" b="1" u="sng" dirty="0" smtClean="0">
                <a:solidFill>
                  <a:schemeClr val="tx1"/>
                </a:solidFill>
              </a:rPr>
              <a:t>راشد</a:t>
            </a:r>
            <a:r>
              <a:rPr lang="ar-SA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9134" r="2902" b="15908"/>
          <a:stretch/>
        </p:blipFill>
        <p:spPr>
          <a:xfrm>
            <a:off x="4613562" y="533400"/>
            <a:ext cx="3920838" cy="184265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609600" y="533400"/>
            <a:ext cx="3581400" cy="1842656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العمل الجماعة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590800"/>
            <a:ext cx="7772400" cy="35814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السوال:- ما هى اقسام البدل ثم اكتب خمسة امثال من بدل الغلط-</a:t>
            </a:r>
          </a:p>
          <a:p>
            <a:pPr algn="ctr"/>
            <a:endParaRPr lang="ar-SA" sz="2800" dirty="0"/>
          </a:p>
          <a:p>
            <a:r>
              <a:rPr lang="ar-SA" sz="3600" dirty="0" smtClean="0"/>
              <a:t>الوقت: 5 دقائق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4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381000"/>
            <a:ext cx="3810000" cy="1447800"/>
          </a:xfrm>
          <a:prstGeom prst="ellipse">
            <a:avLst/>
          </a:pr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واجب المنزلى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56" y="2057400"/>
            <a:ext cx="6766560" cy="31350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1310640" y="5410200"/>
            <a:ext cx="6766560" cy="838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اكتب ثلاثة امثال لكل اقسام من البدل.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40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82154" y="609600"/>
            <a:ext cx="5802319" cy="1143000"/>
          </a:xfrm>
          <a:prstGeom prst="ellipse">
            <a:avLst/>
          </a:prstGeom>
          <a:ln w="57150">
            <a:solidFill>
              <a:srgbClr val="00B0F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جزاكم الله خيرا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54" y="1844497"/>
            <a:ext cx="5802319" cy="3260903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82154" y="5257800"/>
            <a:ext cx="5802319" cy="8382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الى اللقاء ان شاء الله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06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 rot="20475846" flipH="1">
            <a:off x="5290196" y="633118"/>
            <a:ext cx="2703254" cy="1054401"/>
          </a:xfrm>
          <a:prstGeom prst="teardrop">
            <a:avLst>
              <a:gd name="adj" fmla="val 15144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تعاريف المعلم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906066" cy="1981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5"/>
          <p:cNvSpPr/>
          <p:nvPr/>
        </p:nvSpPr>
        <p:spPr>
          <a:xfrm>
            <a:off x="609600" y="2514600"/>
            <a:ext cx="7924800" cy="3886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spcBef>
                <a:spcPct val="20000"/>
              </a:spcBef>
            </a:pPr>
            <a:r>
              <a:rPr lang="ar-SA" sz="3600" b="1" dirty="0">
                <a:solidFill>
                  <a:srgbClr val="002060"/>
                </a:solidFill>
              </a:rPr>
              <a:t>محمد انعام الحق </a:t>
            </a:r>
            <a:r>
              <a:rPr lang="ar-SA" sz="3600" dirty="0">
                <a:solidFill>
                  <a:srgbClr val="002060"/>
                </a:solidFill>
              </a:rPr>
              <a:t>(محاضر للعرب)</a:t>
            </a:r>
          </a:p>
          <a:p>
            <a:pPr lvl="0" algn="r">
              <a:spcBef>
                <a:spcPct val="20000"/>
              </a:spcBef>
            </a:pPr>
            <a:r>
              <a:rPr lang="ar-SA" sz="3600" dirty="0">
                <a:solidFill>
                  <a:srgbClr val="002060"/>
                </a:solidFill>
              </a:rPr>
              <a:t>شاري فانساني حسينية فاضل مدرسة</a:t>
            </a:r>
          </a:p>
          <a:p>
            <a:pPr lvl="0" algn="r">
              <a:spcBef>
                <a:spcPct val="20000"/>
              </a:spcBef>
            </a:pPr>
            <a:r>
              <a:rPr lang="ar-SA" sz="3600" dirty="0">
                <a:solidFill>
                  <a:srgbClr val="002060"/>
                </a:solidFill>
              </a:rPr>
              <a:t>مطلب عطّر- ساندبور-</a:t>
            </a:r>
          </a:p>
          <a:p>
            <a:pPr lvl="0" algn="r">
              <a:spcBef>
                <a:spcPct val="2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01817511165</a:t>
            </a:r>
            <a:r>
              <a:rPr lang="ar-SA" sz="3600" dirty="0" smtClean="0">
                <a:solidFill>
                  <a:srgbClr val="002060"/>
                </a:solidFill>
              </a:rPr>
              <a:t>الجوال:- </a:t>
            </a:r>
            <a:endParaRPr lang="en-US" sz="3600" dirty="0">
              <a:solidFill>
                <a:srgbClr val="00206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en-US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anaam343@gmail.com</a:t>
            </a:r>
            <a:r>
              <a:rPr lang="ar-SA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البريد الالكترونى: </a:t>
            </a:r>
            <a:endParaRPr lang="en-US" sz="32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318" y="4572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تعريف الدرس</a:t>
            </a:r>
            <a:endParaRPr lang="en-US" sz="6000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01463"/>
            <a:ext cx="8001000" cy="4699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buNone/>
            </a:pPr>
            <a:r>
              <a:rPr lang="ar-AE" sz="4800" b="1" dirty="0" smtClean="0">
                <a:solidFill>
                  <a:srgbClr val="0070C0"/>
                </a:solidFill>
              </a:rPr>
              <a:t>الصف </a:t>
            </a:r>
            <a:r>
              <a:rPr lang="ar-SA" sz="4800" b="1" dirty="0" smtClean="0">
                <a:solidFill>
                  <a:srgbClr val="0070C0"/>
                </a:solidFill>
              </a:rPr>
              <a:t>:</a:t>
            </a:r>
            <a:r>
              <a:rPr lang="ar-AE" sz="4800" b="1" dirty="0" smtClean="0">
                <a:solidFill>
                  <a:srgbClr val="0070C0"/>
                </a:solidFill>
              </a:rPr>
              <a:t>-</a:t>
            </a:r>
            <a:r>
              <a:rPr lang="ar-SA" sz="4800" b="1" dirty="0" smtClean="0">
                <a:solidFill>
                  <a:srgbClr val="0070C0"/>
                </a:solidFill>
              </a:rPr>
              <a:t> العاشر للداخل</a:t>
            </a:r>
            <a:r>
              <a:rPr lang="ar-AE" sz="4800" b="1" dirty="0" smtClean="0">
                <a:solidFill>
                  <a:srgbClr val="0070C0"/>
                </a:solidFill>
              </a:rPr>
              <a:t> </a:t>
            </a:r>
          </a:p>
          <a:p>
            <a:pPr lvl="0" algn="r">
              <a:buNone/>
            </a:pPr>
            <a:r>
              <a:rPr lang="ar-AE" sz="4800" b="1" dirty="0" smtClean="0">
                <a:solidFill>
                  <a:srgbClr val="0070C0"/>
                </a:solidFill>
              </a:rPr>
              <a:t>الموضوع </a:t>
            </a:r>
            <a:r>
              <a:rPr lang="ar-SA" sz="4800" b="1" dirty="0" smtClean="0">
                <a:solidFill>
                  <a:srgbClr val="0070C0"/>
                </a:solidFill>
              </a:rPr>
              <a:t>:</a:t>
            </a:r>
            <a:r>
              <a:rPr lang="ar-AE" sz="4800" b="1" dirty="0" smtClean="0">
                <a:solidFill>
                  <a:srgbClr val="0070C0"/>
                </a:solidFill>
              </a:rPr>
              <a:t>– </a:t>
            </a:r>
            <a:r>
              <a:rPr lang="ar-SA" sz="4800" b="1" dirty="0" smtClean="0">
                <a:solidFill>
                  <a:srgbClr val="0070C0"/>
                </a:solidFill>
              </a:rPr>
              <a:t>القواقد اللغة العربية</a:t>
            </a:r>
          </a:p>
          <a:p>
            <a:pPr lvl="0" algn="r">
              <a:buNone/>
            </a:pPr>
            <a:r>
              <a:rPr lang="ar-SA" sz="4800" b="1" dirty="0" smtClean="0">
                <a:solidFill>
                  <a:srgbClr val="0070C0"/>
                </a:solidFill>
              </a:rPr>
              <a:t>الدرس :- </a:t>
            </a:r>
            <a:r>
              <a:rPr lang="ar-SA" sz="2400" b="1" dirty="0" smtClean="0">
                <a:solidFill>
                  <a:srgbClr val="0070C0"/>
                </a:solidFill>
              </a:rPr>
              <a:t> </a:t>
            </a:r>
            <a:r>
              <a:rPr lang="ar-SA" sz="4000" b="1" dirty="0" smtClean="0">
                <a:solidFill>
                  <a:srgbClr val="0070C0"/>
                </a:solidFill>
              </a:rPr>
              <a:t>اربعة العشر</a:t>
            </a:r>
            <a:endParaRPr lang="ar-SA" sz="4800" b="1" dirty="0" smtClean="0">
              <a:solidFill>
                <a:srgbClr val="0070C0"/>
              </a:solidFill>
            </a:endParaRPr>
          </a:p>
          <a:p>
            <a:pPr lvl="0" algn="r">
              <a:buNone/>
            </a:pPr>
            <a:r>
              <a:rPr lang="ar-SA" sz="4800" b="1" dirty="0" smtClean="0">
                <a:solidFill>
                  <a:srgbClr val="0070C0"/>
                </a:solidFill>
              </a:rPr>
              <a:t>الو</a:t>
            </a:r>
            <a:r>
              <a:rPr lang="ar-AE" sz="4800" b="1" dirty="0" smtClean="0">
                <a:solidFill>
                  <a:srgbClr val="0070C0"/>
                </a:solidFill>
              </a:rPr>
              <a:t>قت </a:t>
            </a:r>
            <a:r>
              <a:rPr lang="ar-SA" sz="4800" b="1" dirty="0" smtClean="0">
                <a:solidFill>
                  <a:srgbClr val="0070C0"/>
                </a:solidFill>
              </a:rPr>
              <a:t>:</a:t>
            </a:r>
            <a:r>
              <a:rPr lang="ar-AE" sz="4800" b="1" dirty="0" smtClean="0">
                <a:solidFill>
                  <a:srgbClr val="0070C0"/>
                </a:solidFill>
              </a:rPr>
              <a:t>- </a:t>
            </a:r>
            <a:r>
              <a:rPr lang="ar-SA" sz="4800" b="1" dirty="0" smtClean="0">
                <a:solidFill>
                  <a:srgbClr val="0070C0"/>
                </a:solidFill>
              </a:rPr>
              <a:t>٤</a:t>
            </a:r>
            <a:r>
              <a:rPr lang="ar-SA" sz="4800" b="1" dirty="0" smtClean="0">
                <a:solidFill>
                  <a:srgbClr val="0070C0"/>
                </a:solidFill>
                <a:latin typeface="Arabic Typesetting"/>
              </a:rPr>
              <a:t>۵</a:t>
            </a:r>
            <a:r>
              <a:rPr lang="ar-AE" sz="4800" b="1" dirty="0" smtClean="0">
                <a:solidFill>
                  <a:srgbClr val="0070C0"/>
                </a:solidFill>
              </a:rPr>
              <a:t> داقائق </a:t>
            </a:r>
          </a:p>
          <a:p>
            <a:pPr lvl="0" algn="r"/>
            <a:r>
              <a:rPr lang="ar-SA" sz="3600" b="1" dirty="0" smtClean="0">
                <a:solidFill>
                  <a:srgbClr val="0070C0"/>
                </a:solidFill>
              </a:rPr>
              <a:t>التاريخ:- 24-10-2020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543300"/>
            <a:ext cx="35052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266701"/>
            <a:ext cx="3505199" cy="2628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3543300"/>
            <a:ext cx="3178627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66702"/>
            <a:ext cx="2409824" cy="24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685800"/>
            <a:ext cx="177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72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2500" y="2453842"/>
            <a:ext cx="272934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791164"/>
            <a:ext cx="177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72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9455" y="4791164"/>
            <a:ext cx="177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7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4876800"/>
            <a:ext cx="177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7200" b="1" cap="none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865347"/>
            <a:ext cx="177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72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1865346"/>
            <a:ext cx="177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البدل</a:t>
            </a:r>
            <a:endParaRPr lang="en-US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5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2895600"/>
            <a:ext cx="7162800" cy="3276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1500" b="1" dirty="0" smtClean="0">
                <a:solidFill>
                  <a:srgbClr val="FF0000"/>
                </a:solidFill>
              </a:rPr>
              <a:t>البدل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514600" y="228600"/>
            <a:ext cx="3962400" cy="29718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الدرس اليوم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14600" y="3429000"/>
            <a:ext cx="4419600" cy="2286000"/>
          </a:xfrm>
          <a:prstGeom prst="frame">
            <a:avLst>
              <a:gd name="adj1" fmla="val 1151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اهداف الدرس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01463"/>
            <a:ext cx="7772400" cy="439453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</a:rPr>
              <a:t>يستطع الطلاب بعد هذه الدرس ........</a:t>
            </a:r>
          </a:p>
          <a:p>
            <a:pPr algn="ctr"/>
            <a:endParaRPr lang="ar-SA" sz="3200" dirty="0" smtClean="0"/>
          </a:p>
          <a:p>
            <a:pPr algn="r">
              <a:lnSpc>
                <a:spcPct val="150000"/>
              </a:lnSpc>
            </a:pPr>
            <a:r>
              <a:rPr lang="ar-SA" sz="4000" dirty="0" smtClean="0"/>
              <a:t>1) ان يقول تعريف البدل.</a:t>
            </a:r>
          </a:p>
          <a:p>
            <a:pPr algn="r">
              <a:lnSpc>
                <a:spcPct val="150000"/>
              </a:lnSpc>
            </a:pPr>
            <a:r>
              <a:rPr lang="ar-SA" sz="4000" dirty="0" smtClean="0"/>
              <a:t>2) ان يعرض امثال البدل لكل اقسام.</a:t>
            </a:r>
          </a:p>
          <a:p>
            <a:pPr algn="r">
              <a:lnSpc>
                <a:spcPct val="150000"/>
              </a:lnSpc>
            </a:pPr>
            <a:r>
              <a:rPr lang="ar-SA" sz="4000" dirty="0" smtClean="0"/>
              <a:t>3) ان يبين اقسام البدل</a:t>
            </a:r>
            <a:r>
              <a:rPr lang="ar-SA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57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14400" y="1828800"/>
            <a:ext cx="7696200" cy="4191000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u="sng" dirty="0" smtClean="0">
                <a:solidFill>
                  <a:srgbClr val="002060"/>
                </a:solidFill>
              </a:rPr>
              <a:t>معني البدل لغة:</a:t>
            </a:r>
          </a:p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مادة: ب د ل </a:t>
            </a:r>
          </a:p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        جنس صحيح </a:t>
            </a:r>
          </a:p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                  معني لغة التغير </a:t>
            </a:r>
          </a:p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                                التصرف القلب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85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معنى البدل لغة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38200" y="1752600"/>
            <a:ext cx="7696200" cy="46482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solidFill>
                  <a:schemeClr val="bg1"/>
                </a:solidFill>
              </a:rPr>
              <a:t>هو تابع نسب اليه  ما نسب الي متبوعه وهو المقصود باالنسبة دون متبوعه.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solidFill>
                  <a:schemeClr val="bg1"/>
                </a:solidFill>
              </a:rPr>
              <a:t>مثل:– كان الخليفة </a:t>
            </a:r>
            <a:r>
              <a:rPr lang="ar-SA" sz="4400" u="sng" dirty="0" smtClean="0">
                <a:solidFill>
                  <a:schemeClr val="bg1"/>
                </a:solidFill>
              </a:rPr>
              <a:t>عمر</a:t>
            </a:r>
            <a:r>
              <a:rPr lang="ar-SA" sz="4400" dirty="0" smtClean="0">
                <a:solidFill>
                  <a:schemeClr val="bg1"/>
                </a:solidFill>
              </a:rPr>
              <a:t> عادلا</a:t>
            </a:r>
            <a:endParaRPr lang="en-US" sz="4400" dirty="0"/>
          </a:p>
        </p:txBody>
      </p:sp>
      <p:sp>
        <p:nvSpPr>
          <p:cNvPr id="3" name="Oval 2"/>
          <p:cNvSpPr/>
          <p:nvPr/>
        </p:nvSpPr>
        <p:spPr>
          <a:xfrm>
            <a:off x="2057400" y="457200"/>
            <a:ext cx="5715000" cy="9906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معنى البدل اصطلاحا</a:t>
            </a:r>
            <a:endParaRPr lang="ar-SA" sz="40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313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اهلا سهلا و مرحبا لكم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سهلا</dc:title>
  <dc:creator>ASUS</dc:creator>
  <cp:lastModifiedBy>ASUS</cp:lastModifiedBy>
  <cp:revision>20</cp:revision>
  <dcterms:created xsi:type="dcterms:W3CDTF">2020-10-24T12:33:17Z</dcterms:created>
  <dcterms:modified xsi:type="dcterms:W3CDTF">2020-10-24T16:57:40Z</dcterms:modified>
</cp:coreProperties>
</file>