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19"/>
  </p:notesMasterIdLst>
  <p:sldIdLst>
    <p:sldId id="256" r:id="rId6"/>
    <p:sldId id="258" r:id="rId7"/>
    <p:sldId id="259" r:id="rId8"/>
    <p:sldId id="260" r:id="rId9"/>
    <p:sldId id="257" r:id="rId10"/>
    <p:sldId id="272" r:id="rId11"/>
    <p:sldId id="261" r:id="rId12"/>
    <p:sldId id="263" r:id="rId13"/>
    <p:sldId id="264" r:id="rId14"/>
    <p:sldId id="265" r:id="rId15"/>
    <p:sldId id="266" r:id="rId16"/>
    <p:sldId id="267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0F"/>
    <a:srgbClr val="FF006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72FEB-59A7-447D-8018-05799BEB88A3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7148-872C-4B50-A0E1-2EC16BEB3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7148-872C-4B50-A0E1-2EC16BEB3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7148-872C-4B50-A0E1-2EC16BEB3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7148-872C-4B50-A0E1-2EC16BEB3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9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04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6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0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55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04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134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32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3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9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7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4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890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9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89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2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25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92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1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1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6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395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25107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84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3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51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2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96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4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5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7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921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8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8473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94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8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24-Oct-20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>
                <a:lumMod val="65000"/>
              </a:schemeClr>
            </a:gs>
            <a:gs pos="34000">
              <a:schemeClr val="accent4">
                <a:lumMod val="40000"/>
                <a:lumOff val="60000"/>
              </a:schemeClr>
            </a:gs>
            <a:gs pos="1000">
              <a:schemeClr val="accent1">
                <a:tint val="44500"/>
                <a:satMod val="160000"/>
              </a:schemeClr>
            </a:gs>
            <a:gs pos="88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594" y="-76200"/>
            <a:ext cx="96766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3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3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38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3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6576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করে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2857500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4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 rev="1" advAuto="5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946" y="1212162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উদাহরণ গুলো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981200"/>
            <a:ext cx="8207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দশক    একক  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দশক    একক     দশক     একক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৭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৮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৮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237844" y="1931835"/>
            <a:ext cx="0" cy="38082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1982972"/>
            <a:ext cx="0" cy="3810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4843522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24542" y="4800600"/>
            <a:ext cx="500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7449" y="4775537"/>
            <a:ext cx="8707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0291" y="4800600"/>
            <a:ext cx="5277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1" y="4775537"/>
            <a:ext cx="817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4775537"/>
            <a:ext cx="474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1" y="4775537"/>
            <a:ext cx="9156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540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1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1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1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63540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86801" y="3048001"/>
            <a:ext cx="17280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2209800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646739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978830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346601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705262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9065756" y="4098430"/>
            <a:ext cx="381000" cy="70217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259396" y="10945"/>
            <a:ext cx="4774685" cy="1021556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বস্তু নিরপেক্ষ পর্যায়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168" y="0"/>
            <a:ext cx="1081968" cy="13200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2" y="5537999"/>
            <a:ext cx="1081968" cy="1320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614199"/>
            <a:ext cx="999321" cy="132000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0826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71633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10744200" cy="280076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/>
              <a:t>   </a:t>
            </a:r>
            <a:r>
              <a:rPr lang="en-US" sz="4400" dirty="0" smtClean="0"/>
              <a:t> </a:t>
            </a:r>
            <a:r>
              <a:rPr lang="en-US" sz="4400" b="1" dirty="0" smtClean="0"/>
              <a:t>৬</a:t>
            </a:r>
            <a:r>
              <a:rPr lang="bn-BD" sz="4400" b="1" dirty="0" smtClean="0"/>
              <a:t>৯</a:t>
            </a:r>
            <a:r>
              <a:rPr lang="bn-BD" sz="4400" dirty="0" smtClean="0"/>
              <a:t>     </a:t>
            </a:r>
            <a:r>
              <a:rPr lang="en-US" sz="4400" dirty="0" smtClean="0"/>
              <a:t>        </a:t>
            </a:r>
            <a:r>
              <a:rPr lang="en-US" sz="4400" b="1" dirty="0" smtClean="0"/>
              <a:t>৭</a:t>
            </a:r>
            <a:r>
              <a:rPr lang="bn-BD" sz="4400" b="1" dirty="0" smtClean="0"/>
              <a:t>৪</a:t>
            </a:r>
            <a:r>
              <a:rPr lang="bn-BD" sz="4400" dirty="0" smtClean="0"/>
              <a:t>           </a:t>
            </a:r>
            <a:r>
              <a:rPr lang="en-US" sz="4400" dirty="0" smtClean="0"/>
              <a:t>      </a:t>
            </a:r>
            <a:r>
              <a:rPr lang="en-US" sz="4400" b="1" dirty="0" smtClean="0"/>
              <a:t>৮</a:t>
            </a:r>
            <a:r>
              <a:rPr lang="bn-BD" sz="4400" b="1" dirty="0" smtClean="0"/>
              <a:t>৮</a:t>
            </a:r>
            <a:r>
              <a:rPr lang="bn-BD" sz="4400" dirty="0" smtClean="0"/>
              <a:t>       </a:t>
            </a:r>
            <a:r>
              <a:rPr lang="en-US" sz="4400" dirty="0" smtClean="0"/>
              <a:t>        </a:t>
            </a:r>
            <a:r>
              <a:rPr lang="bn-BD" sz="4400" dirty="0" smtClean="0"/>
              <a:t> </a:t>
            </a:r>
            <a:r>
              <a:rPr lang="en-US" sz="4400" b="1" dirty="0" smtClean="0"/>
              <a:t>৫</a:t>
            </a:r>
            <a:r>
              <a:rPr lang="bn-BD" sz="4400" b="1" dirty="0" smtClean="0"/>
              <a:t>৯</a:t>
            </a:r>
            <a:endParaRPr lang="bn-BD" sz="4400" b="1" dirty="0"/>
          </a:p>
          <a:p>
            <a:r>
              <a:rPr lang="bn-BD" sz="4400" dirty="0">
                <a:solidFill>
                  <a:srgbClr val="FF0066"/>
                </a:solidFill>
              </a:rPr>
              <a:t>   </a:t>
            </a:r>
          </a:p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4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সংখ্যাগুলোর একক দশক স্থানীয় অঙ্ক এবং তাদের স্থানীয় মান লেখ।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4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-100298"/>
            <a:ext cx="3036455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81200"/>
            <a:ext cx="10287000" cy="29546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৫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৭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৭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৯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৯,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সংখ্যার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অঙ্কের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স্থানের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এবং 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bn-BD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স্থানীয় মান কত তা 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4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" y="8292"/>
            <a:ext cx="1219177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" y="1615574"/>
            <a:ext cx="4021358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62" y="323333"/>
            <a:ext cx="27432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01496" y="6133749"/>
            <a:ext cx="6252780" cy="747181"/>
            <a:chOff x="3001496" y="6133749"/>
            <a:chExt cx="6252780" cy="747181"/>
          </a:xfrm>
        </p:grpSpPr>
        <p:grpSp>
          <p:nvGrpSpPr>
            <p:cNvPr id="7" name="Group 6"/>
            <p:cNvGrpSpPr/>
            <p:nvPr/>
          </p:nvGrpSpPr>
          <p:grpSpPr>
            <a:xfrm>
              <a:off x="3001496" y="6133749"/>
              <a:ext cx="1320332" cy="715625"/>
              <a:chOff x="4550005" y="4654285"/>
              <a:chExt cx="2666052" cy="241038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4193">
                <a:off x="4550005" y="5302585"/>
                <a:ext cx="1202643" cy="176208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48" y="5255922"/>
                <a:ext cx="1258909" cy="176208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1969">
                <a:off x="5339816" y="4654285"/>
                <a:ext cx="1202643" cy="235958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234608" y="6138517"/>
              <a:ext cx="1320332" cy="715625"/>
              <a:chOff x="4550005" y="4654285"/>
              <a:chExt cx="2666052" cy="241038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4193">
                <a:off x="4550005" y="5302585"/>
                <a:ext cx="1202643" cy="176208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48" y="5255922"/>
                <a:ext cx="1258909" cy="1762082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1969">
                <a:off x="5339816" y="4654285"/>
                <a:ext cx="1202643" cy="2359584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5467720" y="6151911"/>
              <a:ext cx="1320332" cy="715625"/>
              <a:chOff x="4550005" y="4654285"/>
              <a:chExt cx="2666052" cy="2410382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4193">
                <a:off x="4550005" y="5302585"/>
                <a:ext cx="1202643" cy="1762082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48" y="5255922"/>
                <a:ext cx="1258909" cy="17620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1969">
                <a:off x="5339816" y="4654285"/>
                <a:ext cx="1202643" cy="2359584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700832" y="6165305"/>
              <a:ext cx="1320332" cy="715625"/>
              <a:chOff x="4550005" y="4654285"/>
              <a:chExt cx="2666052" cy="241038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4193">
                <a:off x="4550005" y="5302585"/>
                <a:ext cx="1202643" cy="176208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48" y="5255922"/>
                <a:ext cx="1258909" cy="17620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1969">
                <a:off x="5339816" y="4654285"/>
                <a:ext cx="1202643" cy="2359584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933944" y="6135569"/>
              <a:ext cx="1320332" cy="715625"/>
              <a:chOff x="4550005" y="4654285"/>
              <a:chExt cx="2666052" cy="241038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4193">
                <a:off x="4550005" y="5302585"/>
                <a:ext cx="1202643" cy="176208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57148" y="5255922"/>
                <a:ext cx="1258909" cy="17620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1969">
                <a:off x="5339816" y="4654285"/>
                <a:ext cx="1202643" cy="2359584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thanks vector-2 | designway4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38" y="-2898474"/>
            <a:ext cx="7571247" cy="96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39887" y="3836418"/>
            <a:ext cx="51434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সবাইকে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7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050"/>
            </a:gs>
            <a:gs pos="65000">
              <a:schemeClr val="tx2">
                <a:lumMod val="25000"/>
                <a:lumOff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96573"/>
            <a:ext cx="64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6750" y="1840301"/>
            <a:ext cx="11388302" cy="3508653"/>
            <a:chOff x="381000" y="2133599"/>
            <a:chExt cx="11388302" cy="3508653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2133599"/>
              <a:ext cx="11388302" cy="3508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6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আব্দুল</a:t>
              </a:r>
              <a:r>
                <a:rPr lang="en-US" sz="6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হান্নান</a:t>
              </a:r>
              <a:endPara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চুনঘর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সরকারি </a:t>
              </a:r>
              <a:r>
                <a:rPr lang="bn-BD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প্রাথমিক বিদ্যালয়</a:t>
              </a:r>
            </a:p>
            <a:p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কুলাউড়া</a:t>
              </a:r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54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মৌলভীবাজার</a:t>
              </a:r>
              <a:endPara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50" y="2221215"/>
              <a:ext cx="2613867" cy="327287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39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3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2438400" y="-1"/>
            <a:ext cx="7010400" cy="1535501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38475"/>
            <a:ext cx="7040880" cy="4462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বিষয়ঃ গণিত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শ্রেণিঃ ২য়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শিরোনাম -  স্থানীয়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পাঠ্যাংশঃ ১.১,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২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4E854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১৮-১০-২০২০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সময়ঃ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মিনিট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44" y="1638475"/>
            <a:ext cx="3383165" cy="446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17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2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5602" y="507440"/>
            <a:ext cx="5102138" cy="4976005"/>
          </a:xfrm>
          <a:prstGeom prst="roundRect">
            <a:avLst/>
          </a:prstGeom>
          <a:solidFill>
            <a:srgbClr val="FFFF00">
              <a:alpha val="91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4400" dirty="0" smtClean="0">
                <a:solidFill>
                  <a:schemeClr val="tx1"/>
                </a:solidFill>
                <a:latin typeface="ArhialkhanMJ" pitchFamily="2" charset="0"/>
              </a:rPr>
              <a:t>2.1.1</a:t>
            </a:r>
            <a:r>
              <a:rPr lang="en-US" sz="4400" dirty="0">
                <a:solidFill>
                  <a:schemeClr val="tx1"/>
                </a:solidFill>
                <a:latin typeface="ArhialkhanMJ" pitchFamily="2" charset="0"/>
              </a:rPr>
              <a:t>.</a:t>
            </a:r>
            <a:r>
              <a:rPr lang="pl-PL" sz="4400" dirty="0" smtClean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pl-PL" sz="4400" dirty="0">
                <a:solidFill>
                  <a:schemeClr val="tx1"/>
                </a:solidFill>
                <a:latin typeface="ArhialkhanMJ" pitchFamily="2" charset="0"/>
              </a:rPr>
              <a:t>51 †_‡K 100 ch©šÍÍ ev¯Íe DcKiY MYbv Ki‡Z I ej‡Z cvi‡e| </a:t>
            </a:r>
          </a:p>
          <a:p>
            <a:r>
              <a:rPr lang="pl-PL" sz="4400" dirty="0" smtClean="0">
                <a:solidFill>
                  <a:schemeClr val="tx1"/>
                </a:solidFill>
                <a:latin typeface="ArhialkhanMJ" pitchFamily="2" charset="0"/>
              </a:rPr>
              <a:t>2.1.2</a:t>
            </a:r>
            <a:r>
              <a:rPr lang="en-US" sz="4400" dirty="0">
                <a:solidFill>
                  <a:schemeClr val="tx1"/>
                </a:solidFill>
                <a:latin typeface="ArhialkhanMJ" pitchFamily="2" charset="0"/>
              </a:rPr>
              <a:t>.</a:t>
            </a:r>
            <a:r>
              <a:rPr lang="pl-PL" sz="4400" dirty="0" smtClean="0">
                <a:solidFill>
                  <a:schemeClr val="tx1"/>
                </a:solidFill>
                <a:latin typeface="ArhialkhanMJ" pitchFamily="2" charset="0"/>
              </a:rPr>
              <a:t> </a:t>
            </a:r>
            <a:r>
              <a:rPr lang="pl-PL" sz="4400" dirty="0">
                <a:solidFill>
                  <a:schemeClr val="tx1"/>
                </a:solidFill>
                <a:latin typeface="ArhialkhanMJ" pitchFamily="2" charset="0"/>
              </a:rPr>
              <a:t>51 †_‡K 100 ch©šÍÍ DcKiY `‡ki ¸”Q K‡i MYbv Ki‡Z I ej‡Z cvi‡e| </a:t>
            </a:r>
            <a:endParaRPr lang="en-US" sz="2400" b="1" dirty="0">
              <a:solidFill>
                <a:schemeClr val="tx1"/>
              </a:solidFill>
              <a:latin typeface="ArhialkhanMJ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081968" cy="13200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54903" y="8545"/>
            <a:ext cx="999321" cy="1320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2" y="5537999"/>
            <a:ext cx="1081968" cy="1320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37999"/>
            <a:ext cx="999321" cy="1320001"/>
          </a:xfrm>
          <a:prstGeom prst="rect">
            <a:avLst/>
          </a:prstGeom>
        </p:spPr>
      </p:pic>
      <p:pic>
        <p:nvPicPr>
          <p:cNvPr id="2050" name="Picture 2" descr="Schoolgirl standing near a school board in th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4"/>
          <a:stretch/>
        </p:blipFill>
        <p:spPr bwMode="auto">
          <a:xfrm>
            <a:off x="5502446" y="-228600"/>
            <a:ext cx="6656484" cy="67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39747" y="805360"/>
            <a:ext cx="287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bg2">
                <a:lumMod val="90000"/>
              </a:schemeClr>
            </a:gs>
            <a:gs pos="15000">
              <a:schemeClr val="bg2">
                <a:lumMod val="90000"/>
              </a:schemeClr>
            </a:gs>
            <a:gs pos="71000">
              <a:schemeClr val="accent2">
                <a:lumMod val="40000"/>
                <a:lumOff val="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5823" y="1880269"/>
            <a:ext cx="2587006" cy="17543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651244" y="3238391"/>
            <a:ext cx="461818" cy="2115127"/>
            <a:chOff x="5024582" y="4234873"/>
            <a:chExt cx="461818" cy="2115127"/>
          </a:xfrm>
        </p:grpSpPr>
        <p:sp>
          <p:nvSpPr>
            <p:cNvPr id="16" name="Flowchart: Summing Junction 15"/>
            <p:cNvSpPr/>
            <p:nvPr/>
          </p:nvSpPr>
          <p:spPr>
            <a:xfrm>
              <a:off x="5024582" y="5359400"/>
              <a:ext cx="457200" cy="457200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Summing Junction 16"/>
            <p:cNvSpPr/>
            <p:nvPr/>
          </p:nvSpPr>
          <p:spPr>
            <a:xfrm>
              <a:off x="5029200" y="5892800"/>
              <a:ext cx="457200" cy="457200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Summing Junction 30"/>
            <p:cNvSpPr/>
            <p:nvPr/>
          </p:nvSpPr>
          <p:spPr>
            <a:xfrm>
              <a:off x="5029200" y="4234873"/>
              <a:ext cx="457200" cy="457200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Summing Junction 31"/>
            <p:cNvSpPr/>
            <p:nvPr/>
          </p:nvSpPr>
          <p:spPr>
            <a:xfrm>
              <a:off x="5029200" y="4800600"/>
              <a:ext cx="457200" cy="457200"/>
            </a:xfrm>
            <a:prstGeom prst="flowChartSummingJunc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05614"/>
              </p:ext>
            </p:extLst>
          </p:nvPr>
        </p:nvGraphicFramePr>
        <p:xfrm>
          <a:off x="4114801" y="5555171"/>
          <a:ext cx="4419600" cy="130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21"/>
                <a:gridCol w="1371579"/>
              </a:tblGrid>
              <a:tr h="723709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   </a:t>
                      </a:r>
                      <a:r>
                        <a:rPr lang="en-US" sz="3600" dirty="0" err="1" smtClean="0"/>
                        <a:t>দশক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একক</a:t>
                      </a:r>
                      <a:endParaRPr lang="en-US" sz="3200" dirty="0"/>
                    </a:p>
                  </a:txBody>
                  <a:tcPr/>
                </a:tc>
              </a:tr>
              <a:tr h="41929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    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971800" y="6273225"/>
            <a:ext cx="1219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</a:t>
            </a:r>
            <a:r>
              <a:rPr lang="en-US" sz="3200" b="1" dirty="0" err="1" smtClean="0"/>
              <a:t>সংখ্যা</a:t>
            </a:r>
            <a:endParaRPr lang="en-US" sz="32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168" y="-24601"/>
            <a:ext cx="1081968" cy="13200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2" y="5537999"/>
            <a:ext cx="1081968" cy="13200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37999"/>
            <a:ext cx="999321" cy="132000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343332" y="85545"/>
            <a:ext cx="2746760" cy="5324655"/>
            <a:chOff x="4395934" y="181873"/>
            <a:chExt cx="2746760" cy="5324655"/>
          </a:xfrm>
        </p:grpSpPr>
        <p:grpSp>
          <p:nvGrpSpPr>
            <p:cNvPr id="18" name="Group 17"/>
            <p:cNvGrpSpPr/>
            <p:nvPr/>
          </p:nvGrpSpPr>
          <p:grpSpPr>
            <a:xfrm>
              <a:off x="6089479" y="192264"/>
              <a:ext cx="457200" cy="5257800"/>
              <a:chOff x="2895600" y="1143000"/>
              <a:chExt cx="457200" cy="5257800"/>
            </a:xfrm>
          </p:grpSpPr>
          <p:sp>
            <p:nvSpPr>
              <p:cNvPr id="4" name="Flowchart: Summing Junction 3"/>
              <p:cNvSpPr/>
              <p:nvPr/>
            </p:nvSpPr>
            <p:spPr>
              <a:xfrm>
                <a:off x="2895600" y="1143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" name="Flowchart: Summing Junction 5"/>
              <p:cNvSpPr/>
              <p:nvPr/>
            </p:nvSpPr>
            <p:spPr>
              <a:xfrm>
                <a:off x="2895600" y="1676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" name="Flowchart: Summing Junction 7"/>
              <p:cNvSpPr/>
              <p:nvPr/>
            </p:nvSpPr>
            <p:spPr>
              <a:xfrm>
                <a:off x="2895600" y="2209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" name="Flowchart: Summing Junction 8"/>
              <p:cNvSpPr/>
              <p:nvPr/>
            </p:nvSpPr>
            <p:spPr>
              <a:xfrm>
                <a:off x="2895600" y="2743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Flowchart: Summing Junction 9"/>
              <p:cNvSpPr/>
              <p:nvPr/>
            </p:nvSpPr>
            <p:spPr>
              <a:xfrm>
                <a:off x="2895600" y="3276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Flowchart: Summing Junction 10"/>
              <p:cNvSpPr/>
              <p:nvPr/>
            </p:nvSpPr>
            <p:spPr>
              <a:xfrm>
                <a:off x="2895600" y="3810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Flowchart: Summing Junction 11"/>
              <p:cNvSpPr/>
              <p:nvPr/>
            </p:nvSpPr>
            <p:spPr>
              <a:xfrm>
                <a:off x="2895600" y="4343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" name="Flowchart: Summing Junction 12"/>
              <p:cNvSpPr/>
              <p:nvPr/>
            </p:nvSpPr>
            <p:spPr>
              <a:xfrm>
                <a:off x="2895600" y="4876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" name="Flowchart: Summing Junction 13"/>
              <p:cNvSpPr/>
              <p:nvPr/>
            </p:nvSpPr>
            <p:spPr>
              <a:xfrm>
                <a:off x="2895600" y="5410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" name="Flowchart: Summing Junction 14"/>
              <p:cNvSpPr/>
              <p:nvPr/>
            </p:nvSpPr>
            <p:spPr>
              <a:xfrm>
                <a:off x="2895600" y="5943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85494" y="181873"/>
              <a:ext cx="457200" cy="5257800"/>
              <a:chOff x="2895600" y="1143000"/>
              <a:chExt cx="457200" cy="5257800"/>
            </a:xfrm>
          </p:grpSpPr>
          <p:sp>
            <p:nvSpPr>
              <p:cNvPr id="20" name="Flowchart: Summing Junction 19"/>
              <p:cNvSpPr/>
              <p:nvPr/>
            </p:nvSpPr>
            <p:spPr>
              <a:xfrm>
                <a:off x="2895600" y="1143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Flowchart: Summing Junction 20"/>
              <p:cNvSpPr/>
              <p:nvPr/>
            </p:nvSpPr>
            <p:spPr>
              <a:xfrm>
                <a:off x="2895600" y="1676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" name="Flowchart: Summing Junction 21"/>
              <p:cNvSpPr/>
              <p:nvPr/>
            </p:nvSpPr>
            <p:spPr>
              <a:xfrm>
                <a:off x="2895600" y="2209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" name="Flowchart: Summing Junction 22"/>
              <p:cNvSpPr/>
              <p:nvPr/>
            </p:nvSpPr>
            <p:spPr>
              <a:xfrm>
                <a:off x="2895600" y="2743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Flowchart: Summing Junction 23"/>
              <p:cNvSpPr/>
              <p:nvPr/>
            </p:nvSpPr>
            <p:spPr>
              <a:xfrm>
                <a:off x="2895600" y="3276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Flowchart: Summing Junction 24"/>
              <p:cNvSpPr/>
              <p:nvPr/>
            </p:nvSpPr>
            <p:spPr>
              <a:xfrm>
                <a:off x="2895600" y="3810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Flowchart: Summing Junction 25"/>
              <p:cNvSpPr/>
              <p:nvPr/>
            </p:nvSpPr>
            <p:spPr>
              <a:xfrm>
                <a:off x="2895600" y="4343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Flowchart: Summing Junction 26"/>
              <p:cNvSpPr/>
              <p:nvPr/>
            </p:nvSpPr>
            <p:spPr>
              <a:xfrm>
                <a:off x="2895600" y="4876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Flowchart: Summing Junction 27"/>
              <p:cNvSpPr/>
              <p:nvPr/>
            </p:nvSpPr>
            <p:spPr>
              <a:xfrm>
                <a:off x="2895600" y="5410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" name="Flowchart: Summing Junction 28"/>
              <p:cNvSpPr/>
              <p:nvPr/>
            </p:nvSpPr>
            <p:spPr>
              <a:xfrm>
                <a:off x="2895600" y="5943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971030" y="230364"/>
              <a:ext cx="457200" cy="5257800"/>
              <a:chOff x="2895600" y="1143000"/>
              <a:chExt cx="457200" cy="5257800"/>
            </a:xfrm>
          </p:grpSpPr>
          <p:sp>
            <p:nvSpPr>
              <p:cNvPr id="63" name="Flowchart: Summing Junction 62"/>
              <p:cNvSpPr/>
              <p:nvPr/>
            </p:nvSpPr>
            <p:spPr>
              <a:xfrm>
                <a:off x="2895600" y="1143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" name="Flowchart: Summing Junction 63"/>
              <p:cNvSpPr/>
              <p:nvPr/>
            </p:nvSpPr>
            <p:spPr>
              <a:xfrm>
                <a:off x="2895600" y="1676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lowchart: Summing Junction 64"/>
              <p:cNvSpPr/>
              <p:nvPr/>
            </p:nvSpPr>
            <p:spPr>
              <a:xfrm>
                <a:off x="2895600" y="2209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Flowchart: Summing Junction 65"/>
              <p:cNvSpPr/>
              <p:nvPr/>
            </p:nvSpPr>
            <p:spPr>
              <a:xfrm>
                <a:off x="2895600" y="2743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Flowchart: Summing Junction 66"/>
              <p:cNvSpPr/>
              <p:nvPr/>
            </p:nvSpPr>
            <p:spPr>
              <a:xfrm>
                <a:off x="2895600" y="3276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" name="Flowchart: Summing Junction 67"/>
              <p:cNvSpPr/>
              <p:nvPr/>
            </p:nvSpPr>
            <p:spPr>
              <a:xfrm>
                <a:off x="2895600" y="3810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" name="Flowchart: Summing Junction 68"/>
              <p:cNvSpPr/>
              <p:nvPr/>
            </p:nvSpPr>
            <p:spPr>
              <a:xfrm>
                <a:off x="2895600" y="4343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" name="Flowchart: Summing Junction 69"/>
              <p:cNvSpPr/>
              <p:nvPr/>
            </p:nvSpPr>
            <p:spPr>
              <a:xfrm>
                <a:off x="2895600" y="4876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Flowchart: Summing Junction 70"/>
              <p:cNvSpPr/>
              <p:nvPr/>
            </p:nvSpPr>
            <p:spPr>
              <a:xfrm>
                <a:off x="2895600" y="5410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Flowchart: Summing Junction 71"/>
              <p:cNvSpPr/>
              <p:nvPr/>
            </p:nvSpPr>
            <p:spPr>
              <a:xfrm>
                <a:off x="2895600" y="5943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546126" y="210628"/>
              <a:ext cx="457200" cy="5257800"/>
              <a:chOff x="2895600" y="1143000"/>
              <a:chExt cx="457200" cy="5257800"/>
            </a:xfrm>
          </p:grpSpPr>
          <p:sp>
            <p:nvSpPr>
              <p:cNvPr id="53" name="Flowchart: Summing Junction 52"/>
              <p:cNvSpPr/>
              <p:nvPr/>
            </p:nvSpPr>
            <p:spPr>
              <a:xfrm>
                <a:off x="2895600" y="1143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" name="Flowchart: Summing Junction 53"/>
              <p:cNvSpPr/>
              <p:nvPr/>
            </p:nvSpPr>
            <p:spPr>
              <a:xfrm>
                <a:off x="2895600" y="1676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" name="Flowchart: Summing Junction 54"/>
              <p:cNvSpPr/>
              <p:nvPr/>
            </p:nvSpPr>
            <p:spPr>
              <a:xfrm>
                <a:off x="2895600" y="2209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" name="Flowchart: Summing Junction 55"/>
              <p:cNvSpPr/>
              <p:nvPr/>
            </p:nvSpPr>
            <p:spPr>
              <a:xfrm>
                <a:off x="2895600" y="2743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" name="Flowchart: Summing Junction 56"/>
              <p:cNvSpPr/>
              <p:nvPr/>
            </p:nvSpPr>
            <p:spPr>
              <a:xfrm>
                <a:off x="2895600" y="3276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Flowchart: Summing Junction 57"/>
              <p:cNvSpPr/>
              <p:nvPr/>
            </p:nvSpPr>
            <p:spPr>
              <a:xfrm>
                <a:off x="2895600" y="3810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" name="Flowchart: Summing Junction 58"/>
              <p:cNvSpPr/>
              <p:nvPr/>
            </p:nvSpPr>
            <p:spPr>
              <a:xfrm>
                <a:off x="2895600" y="4343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" name="Flowchart: Summing Junction 59"/>
              <p:cNvSpPr/>
              <p:nvPr/>
            </p:nvSpPr>
            <p:spPr>
              <a:xfrm>
                <a:off x="2895600" y="4876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" name="Flowchart: Summing Junction 60"/>
              <p:cNvSpPr/>
              <p:nvPr/>
            </p:nvSpPr>
            <p:spPr>
              <a:xfrm>
                <a:off x="2895600" y="5410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" name="Flowchart: Summing Junction 61"/>
              <p:cNvSpPr/>
              <p:nvPr/>
            </p:nvSpPr>
            <p:spPr>
              <a:xfrm>
                <a:off x="2895600" y="5943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395934" y="248728"/>
              <a:ext cx="457200" cy="5257800"/>
              <a:chOff x="2895600" y="1143000"/>
              <a:chExt cx="457200" cy="5257800"/>
            </a:xfrm>
          </p:grpSpPr>
          <p:sp>
            <p:nvSpPr>
              <p:cNvPr id="74" name="Flowchart: Summing Junction 73"/>
              <p:cNvSpPr/>
              <p:nvPr/>
            </p:nvSpPr>
            <p:spPr>
              <a:xfrm>
                <a:off x="2895600" y="1143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lowchart: Summing Junction 74"/>
              <p:cNvSpPr/>
              <p:nvPr/>
            </p:nvSpPr>
            <p:spPr>
              <a:xfrm>
                <a:off x="2895600" y="1676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" name="Flowchart: Summing Junction 75"/>
              <p:cNvSpPr/>
              <p:nvPr/>
            </p:nvSpPr>
            <p:spPr>
              <a:xfrm>
                <a:off x="2895600" y="2209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" name="Flowchart: Summing Junction 76"/>
              <p:cNvSpPr/>
              <p:nvPr/>
            </p:nvSpPr>
            <p:spPr>
              <a:xfrm>
                <a:off x="2895600" y="2743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" name="Flowchart: Summing Junction 77"/>
              <p:cNvSpPr/>
              <p:nvPr/>
            </p:nvSpPr>
            <p:spPr>
              <a:xfrm>
                <a:off x="2895600" y="3276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" name="Flowchart: Summing Junction 78"/>
              <p:cNvSpPr/>
              <p:nvPr/>
            </p:nvSpPr>
            <p:spPr>
              <a:xfrm>
                <a:off x="2895600" y="38100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Flowchart: Summing Junction 79"/>
              <p:cNvSpPr/>
              <p:nvPr/>
            </p:nvSpPr>
            <p:spPr>
              <a:xfrm>
                <a:off x="2895600" y="43434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Flowchart: Summing Junction 80"/>
              <p:cNvSpPr/>
              <p:nvPr/>
            </p:nvSpPr>
            <p:spPr>
              <a:xfrm>
                <a:off x="2895600" y="48768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lowchart: Summing Junction 81"/>
              <p:cNvSpPr/>
              <p:nvPr/>
            </p:nvSpPr>
            <p:spPr>
              <a:xfrm>
                <a:off x="2895600" y="54102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Flowchart: Summing Junction 82"/>
              <p:cNvSpPr/>
              <p:nvPr/>
            </p:nvSpPr>
            <p:spPr>
              <a:xfrm>
                <a:off x="2895600" y="5943600"/>
                <a:ext cx="457200" cy="457200"/>
              </a:xfrm>
              <a:prstGeom prst="flowChartSummingJunction">
                <a:avLst/>
              </a:prstGeom>
              <a:solidFill>
                <a:srgbClr val="FFFF00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57150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84" name="Rectangle 83"/>
          <p:cNvSpPr/>
          <p:nvPr/>
        </p:nvSpPr>
        <p:spPr>
          <a:xfrm>
            <a:off x="4114800" y="76200"/>
            <a:ext cx="3124200" cy="5394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391400" y="85544"/>
            <a:ext cx="1066800" cy="5394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918169" y="6326802"/>
            <a:ext cx="1362947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৫০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391400" y="6338832"/>
            <a:ext cx="1074605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৪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3">
                <a:lumMod val="60000"/>
                <a:lumOff val="40000"/>
              </a:schemeClr>
            </a:gs>
            <a:gs pos="95000">
              <a:srgbClr val="FFFF00"/>
            </a:gs>
            <a:gs pos="49000">
              <a:schemeClr val="accent1">
                <a:tint val="44500"/>
                <a:satMod val="160000"/>
              </a:schemeClr>
            </a:gs>
            <a:gs pos="1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676400"/>
            <a:ext cx="631775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1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16600" b="1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bn-BD" sz="1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1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168" y="0"/>
            <a:ext cx="1081968" cy="1320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0"/>
            <a:ext cx="999321" cy="132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2" y="5537999"/>
            <a:ext cx="1081968" cy="1320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37999"/>
            <a:ext cx="999321" cy="13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9DB295"/>
            </a:gs>
            <a:gs pos="96000">
              <a:schemeClr val="accent6">
                <a:lumMod val="75000"/>
              </a:schemeClr>
            </a:gs>
            <a:gs pos="52000">
              <a:schemeClr val="accent1">
                <a:tint val="44500"/>
                <a:satMod val="16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101" y="-123582"/>
            <a:ext cx="3557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502" y="5581286"/>
            <a:ext cx="9688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আমরা কাঠিগুলো ব্যবহার করে স্থানীয় মানের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নিই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6313"/>
              </p:ext>
            </p:extLst>
          </p:nvPr>
        </p:nvGraphicFramePr>
        <p:xfrm>
          <a:off x="8458200" y="638976"/>
          <a:ext cx="2768600" cy="7326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84300"/>
                <a:gridCol w="1384300"/>
              </a:tblGrid>
              <a:tr h="73262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৫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8458200" y="52085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</a:t>
            </a:r>
            <a:r>
              <a:rPr lang="en-US" sz="3600" b="1" dirty="0" err="1" smtClean="0"/>
              <a:t>সংখ্যা</a:t>
            </a:r>
            <a:endParaRPr lang="en-US" sz="3600" b="1" dirty="0"/>
          </a:p>
        </p:txBody>
      </p:sp>
      <p:pic>
        <p:nvPicPr>
          <p:cNvPr id="1026" name="Picture 2" descr="A typical representation of a bundle of 10 sticks that can be used when  teaching counting, grouping, and place value, vintage line drawing or  engravin Stock Vector Image &amp; Art - Alam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42" b="100000" l="0" r="100000">
                        <a14:backgroundMark x1="13286" y1="24245" x2="13286" y2="24245"/>
                        <a14:backgroundMark x1="67139" y1="96331" x2="67139" y2="96331"/>
                        <a14:backgroundMark x1="81665" y1="73525" x2="81665" y2="7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6605" b="-6311"/>
          <a:stretch/>
        </p:blipFill>
        <p:spPr bwMode="auto">
          <a:xfrm>
            <a:off x="8038427" y="5011211"/>
            <a:ext cx="1904615" cy="25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 Sticks | ClipArt ET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492732" y="1818440"/>
            <a:ext cx="1366918" cy="20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10 Sticks | ClipArt ET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1596626" y="1763491"/>
            <a:ext cx="1404303" cy="213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10 Sticks | ClipArt ET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2656467" y="1783855"/>
            <a:ext cx="1438165" cy="21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10 Sticks | ClipArt ET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3755608" y="1804814"/>
            <a:ext cx="1450219" cy="22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10 Sticks | ClipArt ET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4914889" y="1840913"/>
            <a:ext cx="1434253" cy="21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10 Sticks | ClipArt ETC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9512" l="225" r="99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746">
            <a:off x="6049934" y="1832177"/>
            <a:ext cx="1475426" cy="22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7976238" y="2074441"/>
            <a:ext cx="309119" cy="1921423"/>
            <a:chOff x="8669506" y="2329015"/>
            <a:chExt cx="237000" cy="1643513"/>
          </a:xfrm>
        </p:grpSpPr>
        <p:sp>
          <p:nvSpPr>
            <p:cNvPr id="135" name="Rectangle 134"/>
            <p:cNvSpPr/>
            <p:nvPr/>
          </p:nvSpPr>
          <p:spPr>
            <a:xfrm rot="483522">
              <a:off x="8769024" y="2329015"/>
              <a:ext cx="137482" cy="1626451"/>
            </a:xfrm>
            <a:custGeom>
              <a:avLst/>
              <a:gdLst>
                <a:gd name="connsiteX0" fmla="*/ 0 w 137482"/>
                <a:gd name="connsiteY0" fmla="*/ 0 h 1589789"/>
                <a:gd name="connsiteX1" fmla="*/ 137482 w 137482"/>
                <a:gd name="connsiteY1" fmla="*/ 0 h 1589789"/>
                <a:gd name="connsiteX2" fmla="*/ 137482 w 137482"/>
                <a:gd name="connsiteY2" fmla="*/ 1589789 h 1589789"/>
                <a:gd name="connsiteX3" fmla="*/ 0 w 137482"/>
                <a:gd name="connsiteY3" fmla="*/ 1589789 h 1589789"/>
                <a:gd name="connsiteX4" fmla="*/ 0 w 137482"/>
                <a:gd name="connsiteY4" fmla="*/ 0 h 1589789"/>
                <a:gd name="connsiteX0" fmla="*/ 0 w 137482"/>
                <a:gd name="connsiteY0" fmla="*/ 36662 h 1626451"/>
                <a:gd name="connsiteX1" fmla="*/ 66991 w 137482"/>
                <a:gd name="connsiteY1" fmla="*/ 0 h 1626451"/>
                <a:gd name="connsiteX2" fmla="*/ 137482 w 137482"/>
                <a:gd name="connsiteY2" fmla="*/ 36662 h 1626451"/>
                <a:gd name="connsiteX3" fmla="*/ 137482 w 137482"/>
                <a:gd name="connsiteY3" fmla="*/ 1626451 h 1626451"/>
                <a:gd name="connsiteX4" fmla="*/ 0 w 137482"/>
                <a:gd name="connsiteY4" fmla="*/ 1626451 h 1626451"/>
                <a:gd name="connsiteX5" fmla="*/ 0 w 137482"/>
                <a:gd name="connsiteY5" fmla="*/ 36662 h 162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2" h="1626451">
                  <a:moveTo>
                    <a:pt x="0" y="36662"/>
                  </a:moveTo>
                  <a:cubicBezTo>
                    <a:pt x="24057" y="36635"/>
                    <a:pt x="42934" y="27"/>
                    <a:pt x="66991" y="0"/>
                  </a:cubicBezTo>
                  <a:lnTo>
                    <a:pt x="137482" y="36662"/>
                  </a:lnTo>
                  <a:lnTo>
                    <a:pt x="137482" y="1626451"/>
                  </a:lnTo>
                  <a:lnTo>
                    <a:pt x="0" y="1626451"/>
                  </a:lnTo>
                  <a:lnTo>
                    <a:pt x="0" y="3666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 rot="1017529">
              <a:off x="8669506" y="3866352"/>
              <a:ext cx="135641" cy="106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8303640" y="2090125"/>
            <a:ext cx="309119" cy="1921423"/>
            <a:chOff x="8669506" y="2329015"/>
            <a:chExt cx="237000" cy="1643513"/>
          </a:xfrm>
        </p:grpSpPr>
        <p:sp>
          <p:nvSpPr>
            <p:cNvPr id="166" name="Rectangle 134"/>
            <p:cNvSpPr/>
            <p:nvPr/>
          </p:nvSpPr>
          <p:spPr>
            <a:xfrm rot="483522">
              <a:off x="8769024" y="2329015"/>
              <a:ext cx="137482" cy="1626451"/>
            </a:xfrm>
            <a:custGeom>
              <a:avLst/>
              <a:gdLst>
                <a:gd name="connsiteX0" fmla="*/ 0 w 137482"/>
                <a:gd name="connsiteY0" fmla="*/ 0 h 1589789"/>
                <a:gd name="connsiteX1" fmla="*/ 137482 w 137482"/>
                <a:gd name="connsiteY1" fmla="*/ 0 h 1589789"/>
                <a:gd name="connsiteX2" fmla="*/ 137482 w 137482"/>
                <a:gd name="connsiteY2" fmla="*/ 1589789 h 1589789"/>
                <a:gd name="connsiteX3" fmla="*/ 0 w 137482"/>
                <a:gd name="connsiteY3" fmla="*/ 1589789 h 1589789"/>
                <a:gd name="connsiteX4" fmla="*/ 0 w 137482"/>
                <a:gd name="connsiteY4" fmla="*/ 0 h 1589789"/>
                <a:gd name="connsiteX0" fmla="*/ 0 w 137482"/>
                <a:gd name="connsiteY0" fmla="*/ 36662 h 1626451"/>
                <a:gd name="connsiteX1" fmla="*/ 66991 w 137482"/>
                <a:gd name="connsiteY1" fmla="*/ 0 h 1626451"/>
                <a:gd name="connsiteX2" fmla="*/ 137482 w 137482"/>
                <a:gd name="connsiteY2" fmla="*/ 36662 h 1626451"/>
                <a:gd name="connsiteX3" fmla="*/ 137482 w 137482"/>
                <a:gd name="connsiteY3" fmla="*/ 1626451 h 1626451"/>
                <a:gd name="connsiteX4" fmla="*/ 0 w 137482"/>
                <a:gd name="connsiteY4" fmla="*/ 1626451 h 1626451"/>
                <a:gd name="connsiteX5" fmla="*/ 0 w 137482"/>
                <a:gd name="connsiteY5" fmla="*/ 36662 h 162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2" h="1626451">
                  <a:moveTo>
                    <a:pt x="0" y="36662"/>
                  </a:moveTo>
                  <a:cubicBezTo>
                    <a:pt x="24057" y="36635"/>
                    <a:pt x="42934" y="27"/>
                    <a:pt x="66991" y="0"/>
                  </a:cubicBezTo>
                  <a:lnTo>
                    <a:pt x="137482" y="36662"/>
                  </a:lnTo>
                  <a:lnTo>
                    <a:pt x="137482" y="1626451"/>
                  </a:lnTo>
                  <a:lnTo>
                    <a:pt x="0" y="1626451"/>
                  </a:lnTo>
                  <a:lnTo>
                    <a:pt x="0" y="3666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017529">
              <a:off x="8669506" y="3866352"/>
              <a:ext cx="135641" cy="106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634627" y="2093306"/>
            <a:ext cx="309119" cy="1921423"/>
            <a:chOff x="8669506" y="2329015"/>
            <a:chExt cx="237000" cy="1643513"/>
          </a:xfrm>
        </p:grpSpPr>
        <p:sp>
          <p:nvSpPr>
            <p:cNvPr id="169" name="Rectangle 134"/>
            <p:cNvSpPr/>
            <p:nvPr/>
          </p:nvSpPr>
          <p:spPr>
            <a:xfrm rot="483522">
              <a:off x="8769024" y="2329015"/>
              <a:ext cx="137482" cy="1626451"/>
            </a:xfrm>
            <a:custGeom>
              <a:avLst/>
              <a:gdLst>
                <a:gd name="connsiteX0" fmla="*/ 0 w 137482"/>
                <a:gd name="connsiteY0" fmla="*/ 0 h 1589789"/>
                <a:gd name="connsiteX1" fmla="*/ 137482 w 137482"/>
                <a:gd name="connsiteY1" fmla="*/ 0 h 1589789"/>
                <a:gd name="connsiteX2" fmla="*/ 137482 w 137482"/>
                <a:gd name="connsiteY2" fmla="*/ 1589789 h 1589789"/>
                <a:gd name="connsiteX3" fmla="*/ 0 w 137482"/>
                <a:gd name="connsiteY3" fmla="*/ 1589789 h 1589789"/>
                <a:gd name="connsiteX4" fmla="*/ 0 w 137482"/>
                <a:gd name="connsiteY4" fmla="*/ 0 h 1589789"/>
                <a:gd name="connsiteX0" fmla="*/ 0 w 137482"/>
                <a:gd name="connsiteY0" fmla="*/ 36662 h 1626451"/>
                <a:gd name="connsiteX1" fmla="*/ 66991 w 137482"/>
                <a:gd name="connsiteY1" fmla="*/ 0 h 1626451"/>
                <a:gd name="connsiteX2" fmla="*/ 137482 w 137482"/>
                <a:gd name="connsiteY2" fmla="*/ 36662 h 1626451"/>
                <a:gd name="connsiteX3" fmla="*/ 137482 w 137482"/>
                <a:gd name="connsiteY3" fmla="*/ 1626451 h 1626451"/>
                <a:gd name="connsiteX4" fmla="*/ 0 w 137482"/>
                <a:gd name="connsiteY4" fmla="*/ 1626451 h 1626451"/>
                <a:gd name="connsiteX5" fmla="*/ 0 w 137482"/>
                <a:gd name="connsiteY5" fmla="*/ 36662 h 162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2" h="1626451">
                  <a:moveTo>
                    <a:pt x="0" y="36662"/>
                  </a:moveTo>
                  <a:cubicBezTo>
                    <a:pt x="24057" y="36635"/>
                    <a:pt x="42934" y="27"/>
                    <a:pt x="66991" y="0"/>
                  </a:cubicBezTo>
                  <a:lnTo>
                    <a:pt x="137482" y="36662"/>
                  </a:lnTo>
                  <a:lnTo>
                    <a:pt x="137482" y="1626451"/>
                  </a:lnTo>
                  <a:lnTo>
                    <a:pt x="0" y="1626451"/>
                  </a:lnTo>
                  <a:lnTo>
                    <a:pt x="0" y="3666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017529">
              <a:off x="8669506" y="3866352"/>
              <a:ext cx="135641" cy="106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990449" y="2112577"/>
            <a:ext cx="309119" cy="1921423"/>
            <a:chOff x="8669506" y="2329015"/>
            <a:chExt cx="237000" cy="1643513"/>
          </a:xfrm>
        </p:grpSpPr>
        <p:sp>
          <p:nvSpPr>
            <p:cNvPr id="172" name="Rectangle 134"/>
            <p:cNvSpPr/>
            <p:nvPr/>
          </p:nvSpPr>
          <p:spPr>
            <a:xfrm rot="483522">
              <a:off x="8769024" y="2329015"/>
              <a:ext cx="137482" cy="1626451"/>
            </a:xfrm>
            <a:custGeom>
              <a:avLst/>
              <a:gdLst>
                <a:gd name="connsiteX0" fmla="*/ 0 w 137482"/>
                <a:gd name="connsiteY0" fmla="*/ 0 h 1589789"/>
                <a:gd name="connsiteX1" fmla="*/ 137482 w 137482"/>
                <a:gd name="connsiteY1" fmla="*/ 0 h 1589789"/>
                <a:gd name="connsiteX2" fmla="*/ 137482 w 137482"/>
                <a:gd name="connsiteY2" fmla="*/ 1589789 h 1589789"/>
                <a:gd name="connsiteX3" fmla="*/ 0 w 137482"/>
                <a:gd name="connsiteY3" fmla="*/ 1589789 h 1589789"/>
                <a:gd name="connsiteX4" fmla="*/ 0 w 137482"/>
                <a:gd name="connsiteY4" fmla="*/ 0 h 1589789"/>
                <a:gd name="connsiteX0" fmla="*/ 0 w 137482"/>
                <a:gd name="connsiteY0" fmla="*/ 36662 h 1626451"/>
                <a:gd name="connsiteX1" fmla="*/ 66991 w 137482"/>
                <a:gd name="connsiteY1" fmla="*/ 0 h 1626451"/>
                <a:gd name="connsiteX2" fmla="*/ 137482 w 137482"/>
                <a:gd name="connsiteY2" fmla="*/ 36662 h 1626451"/>
                <a:gd name="connsiteX3" fmla="*/ 137482 w 137482"/>
                <a:gd name="connsiteY3" fmla="*/ 1626451 h 1626451"/>
                <a:gd name="connsiteX4" fmla="*/ 0 w 137482"/>
                <a:gd name="connsiteY4" fmla="*/ 1626451 h 1626451"/>
                <a:gd name="connsiteX5" fmla="*/ 0 w 137482"/>
                <a:gd name="connsiteY5" fmla="*/ 36662 h 162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2" h="1626451">
                  <a:moveTo>
                    <a:pt x="0" y="36662"/>
                  </a:moveTo>
                  <a:cubicBezTo>
                    <a:pt x="24057" y="36635"/>
                    <a:pt x="42934" y="27"/>
                    <a:pt x="66991" y="0"/>
                  </a:cubicBezTo>
                  <a:lnTo>
                    <a:pt x="137482" y="36662"/>
                  </a:lnTo>
                  <a:lnTo>
                    <a:pt x="137482" y="1626451"/>
                  </a:lnTo>
                  <a:lnTo>
                    <a:pt x="0" y="1626451"/>
                  </a:lnTo>
                  <a:lnTo>
                    <a:pt x="0" y="3666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 rot="1017529">
              <a:off x="8669506" y="3866352"/>
              <a:ext cx="135641" cy="106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9355414" y="2130463"/>
            <a:ext cx="309119" cy="1921423"/>
            <a:chOff x="8669506" y="2329015"/>
            <a:chExt cx="237000" cy="1643513"/>
          </a:xfrm>
        </p:grpSpPr>
        <p:sp>
          <p:nvSpPr>
            <p:cNvPr id="175" name="Rectangle 134"/>
            <p:cNvSpPr/>
            <p:nvPr/>
          </p:nvSpPr>
          <p:spPr>
            <a:xfrm rot="483522">
              <a:off x="8769024" y="2329015"/>
              <a:ext cx="137482" cy="1626451"/>
            </a:xfrm>
            <a:custGeom>
              <a:avLst/>
              <a:gdLst>
                <a:gd name="connsiteX0" fmla="*/ 0 w 137482"/>
                <a:gd name="connsiteY0" fmla="*/ 0 h 1589789"/>
                <a:gd name="connsiteX1" fmla="*/ 137482 w 137482"/>
                <a:gd name="connsiteY1" fmla="*/ 0 h 1589789"/>
                <a:gd name="connsiteX2" fmla="*/ 137482 w 137482"/>
                <a:gd name="connsiteY2" fmla="*/ 1589789 h 1589789"/>
                <a:gd name="connsiteX3" fmla="*/ 0 w 137482"/>
                <a:gd name="connsiteY3" fmla="*/ 1589789 h 1589789"/>
                <a:gd name="connsiteX4" fmla="*/ 0 w 137482"/>
                <a:gd name="connsiteY4" fmla="*/ 0 h 1589789"/>
                <a:gd name="connsiteX0" fmla="*/ 0 w 137482"/>
                <a:gd name="connsiteY0" fmla="*/ 36662 h 1626451"/>
                <a:gd name="connsiteX1" fmla="*/ 66991 w 137482"/>
                <a:gd name="connsiteY1" fmla="*/ 0 h 1626451"/>
                <a:gd name="connsiteX2" fmla="*/ 137482 w 137482"/>
                <a:gd name="connsiteY2" fmla="*/ 36662 h 1626451"/>
                <a:gd name="connsiteX3" fmla="*/ 137482 w 137482"/>
                <a:gd name="connsiteY3" fmla="*/ 1626451 h 1626451"/>
                <a:gd name="connsiteX4" fmla="*/ 0 w 137482"/>
                <a:gd name="connsiteY4" fmla="*/ 1626451 h 1626451"/>
                <a:gd name="connsiteX5" fmla="*/ 0 w 137482"/>
                <a:gd name="connsiteY5" fmla="*/ 36662 h 162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482" h="1626451">
                  <a:moveTo>
                    <a:pt x="0" y="36662"/>
                  </a:moveTo>
                  <a:cubicBezTo>
                    <a:pt x="24057" y="36635"/>
                    <a:pt x="42934" y="27"/>
                    <a:pt x="66991" y="0"/>
                  </a:cubicBezTo>
                  <a:lnTo>
                    <a:pt x="137482" y="36662"/>
                  </a:lnTo>
                  <a:lnTo>
                    <a:pt x="137482" y="1626451"/>
                  </a:lnTo>
                  <a:lnTo>
                    <a:pt x="0" y="1626451"/>
                  </a:lnTo>
                  <a:lnTo>
                    <a:pt x="0" y="36662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 rot="1017529">
              <a:off x="8669506" y="3866352"/>
              <a:ext cx="135641" cy="10617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67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879" y="7134"/>
            <a:ext cx="40137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অর্ধবাস্তব পর্যায়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184792" y="1075071"/>
            <a:ext cx="483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দশক           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524000" y="5029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818132" y="4953000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05300" y="4953000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23242" y="5581471"/>
            <a:ext cx="261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096001" y="5562601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64835"/>
              </p:ext>
            </p:extLst>
          </p:nvPr>
        </p:nvGraphicFramePr>
        <p:xfrm>
          <a:off x="8458200" y="638976"/>
          <a:ext cx="2768600" cy="7326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84300"/>
                <a:gridCol w="1384300"/>
              </a:tblGrid>
              <a:tr h="73262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৬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৫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200" y="52085"/>
            <a:ext cx="261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</a:t>
            </a:r>
            <a:r>
              <a:rPr lang="en-US" sz="3600" b="1" dirty="0" err="1" smtClean="0"/>
              <a:t>সংখ্যা</a:t>
            </a:r>
            <a:endParaRPr lang="en-US" sz="3600" b="1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0004"/>
            <a:ext cx="1081968" cy="132000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43" y="5500147"/>
            <a:ext cx="1081968" cy="13200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22" y="5537999"/>
            <a:ext cx="999321" cy="1320001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184022" y="1812708"/>
            <a:ext cx="2441745" cy="3111805"/>
            <a:chOff x="3184022" y="1812708"/>
            <a:chExt cx="2441745" cy="3111805"/>
          </a:xfrm>
        </p:grpSpPr>
        <p:grpSp>
          <p:nvGrpSpPr>
            <p:cNvPr id="45" name="Group 44"/>
            <p:cNvGrpSpPr/>
            <p:nvPr/>
          </p:nvGrpSpPr>
          <p:grpSpPr>
            <a:xfrm>
              <a:off x="4008356" y="1826350"/>
              <a:ext cx="381000" cy="3097433"/>
              <a:chOff x="1158063" y="1721600"/>
              <a:chExt cx="381000" cy="490539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58063" y="1721600"/>
                <a:ext cx="381000" cy="4393800"/>
                <a:chOff x="1158063" y="1721600"/>
                <a:chExt cx="381000" cy="439380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1158063" y="6138793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421144" y="1832173"/>
              <a:ext cx="381000" cy="3092340"/>
              <a:chOff x="885161" y="1645648"/>
              <a:chExt cx="381000" cy="48973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885161" y="6054776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885161" y="1645648"/>
                <a:ext cx="381000" cy="4393800"/>
                <a:chOff x="1158063" y="1721600"/>
                <a:chExt cx="381000" cy="4393800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4833781" y="1831309"/>
              <a:ext cx="381000" cy="3092340"/>
              <a:chOff x="885161" y="1645648"/>
              <a:chExt cx="381000" cy="489732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85161" y="6054776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885161" y="1645648"/>
                <a:ext cx="381000" cy="4393800"/>
                <a:chOff x="1158063" y="1721600"/>
                <a:chExt cx="381000" cy="43938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5244767" y="1823922"/>
              <a:ext cx="381000" cy="3097433"/>
              <a:chOff x="1158063" y="1721600"/>
              <a:chExt cx="381000" cy="4905393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1158063" y="1721600"/>
                <a:ext cx="381000" cy="4393800"/>
                <a:chOff x="1158063" y="1721600"/>
                <a:chExt cx="381000" cy="4393800"/>
              </a:xfrm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Rectangle 88"/>
              <p:cNvSpPr/>
              <p:nvPr/>
            </p:nvSpPr>
            <p:spPr>
              <a:xfrm>
                <a:off x="1158063" y="6138793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595334" y="1820094"/>
              <a:ext cx="381000" cy="3097433"/>
              <a:chOff x="1158063" y="1721600"/>
              <a:chExt cx="381000" cy="490539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158063" y="1721600"/>
                <a:ext cx="381000" cy="4393800"/>
                <a:chOff x="1158063" y="1721600"/>
                <a:chExt cx="381000" cy="439380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Rectangle 100"/>
              <p:cNvSpPr/>
              <p:nvPr/>
            </p:nvSpPr>
            <p:spPr>
              <a:xfrm>
                <a:off x="1158063" y="6138793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184022" y="1812708"/>
              <a:ext cx="381000" cy="3097433"/>
              <a:chOff x="1158063" y="1721600"/>
              <a:chExt cx="381000" cy="4905393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1158063" y="1721600"/>
                <a:ext cx="381000" cy="4393800"/>
                <a:chOff x="1158063" y="1721600"/>
                <a:chExt cx="381000" cy="4393800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1158063" y="1721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1158063" y="2209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158063" y="2698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1158063" y="3186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1158063" y="36744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1158063" y="41626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1158063" y="46508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1158063" y="51390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1158063" y="5627200"/>
                  <a:ext cx="381000" cy="488200"/>
                </a:xfrm>
                <a:prstGeom prst="rect">
                  <a:avLst/>
                </a:prstGeom>
                <a:solidFill>
                  <a:srgbClr val="FFC000"/>
                </a:solidFill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/>
              <p:cNvSpPr/>
              <p:nvPr/>
            </p:nvSpPr>
            <p:spPr>
              <a:xfrm>
                <a:off x="1158063" y="6138793"/>
                <a:ext cx="381000" cy="488200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082004" y="2575203"/>
            <a:ext cx="461796" cy="2301291"/>
            <a:chOff x="7082004" y="2575203"/>
            <a:chExt cx="461796" cy="2301291"/>
          </a:xfrm>
        </p:grpSpPr>
        <p:grpSp>
          <p:nvGrpSpPr>
            <p:cNvPr id="68" name="Group 67"/>
            <p:cNvGrpSpPr/>
            <p:nvPr/>
          </p:nvGrpSpPr>
          <p:grpSpPr>
            <a:xfrm>
              <a:off x="7086600" y="3042801"/>
              <a:ext cx="457200" cy="1833693"/>
              <a:chOff x="3306725" y="2844160"/>
              <a:chExt cx="457200" cy="183369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306725" y="2844160"/>
                <a:ext cx="457200" cy="462399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306725" y="3301360"/>
                <a:ext cx="457200" cy="462399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306725" y="3753055"/>
                <a:ext cx="457200" cy="462399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306725" y="4215454"/>
                <a:ext cx="457200" cy="462399"/>
              </a:xfrm>
              <a:prstGeom prst="rect">
                <a:avLst/>
              </a:prstGeom>
              <a:solidFill>
                <a:srgbClr val="FFC000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7082004" y="2575203"/>
              <a:ext cx="457200" cy="462399"/>
            </a:xfrm>
            <a:prstGeom prst="rect">
              <a:avLst/>
            </a:prstGeom>
            <a:solidFill>
              <a:srgbClr val="FFC00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9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FFFF00"/>
            </a:gs>
            <a:gs pos="52000">
              <a:schemeClr val="bg2">
                <a:lumMod val="90000"/>
              </a:schemeClr>
            </a:gs>
            <a:gs pos="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36899" y="1078552"/>
            <a:ext cx="5037925" cy="3411465"/>
            <a:chOff x="1736899" y="1078552"/>
            <a:chExt cx="5037925" cy="3411465"/>
          </a:xfrm>
        </p:grpSpPr>
        <p:grpSp>
          <p:nvGrpSpPr>
            <p:cNvPr id="43" name="Group 42"/>
            <p:cNvGrpSpPr/>
            <p:nvPr/>
          </p:nvGrpSpPr>
          <p:grpSpPr>
            <a:xfrm rot="5400000">
              <a:off x="3818333" y="-964042"/>
              <a:ext cx="913898" cy="4999085"/>
              <a:chOff x="873642" y="344674"/>
              <a:chExt cx="878959" cy="5272197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2022" y="1086294"/>
                <a:ext cx="2362198" cy="87895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3712" y="3740557"/>
                <a:ext cx="2873670" cy="878957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 rot="5400000">
              <a:off x="3802060" y="-306343"/>
              <a:ext cx="913898" cy="4999085"/>
              <a:chOff x="873642" y="344674"/>
              <a:chExt cx="878959" cy="5272197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2022" y="1086294"/>
                <a:ext cx="2362198" cy="87895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3712" y="3740557"/>
                <a:ext cx="2873670" cy="878957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 rot="5400000">
              <a:off x="3802059" y="325939"/>
              <a:ext cx="913898" cy="4999085"/>
              <a:chOff x="873642" y="344674"/>
              <a:chExt cx="878959" cy="527219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2022" y="1086294"/>
                <a:ext cx="2362198" cy="87895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3712" y="3740557"/>
                <a:ext cx="2873670" cy="878957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 rot="5400000">
              <a:off x="3818333" y="952996"/>
              <a:ext cx="913898" cy="4999085"/>
              <a:chOff x="873642" y="344674"/>
              <a:chExt cx="878959" cy="52721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2022" y="1086294"/>
                <a:ext cx="2362198" cy="87895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3712" y="3740557"/>
                <a:ext cx="2873670" cy="878957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 rot="5400000">
              <a:off x="3835747" y="1559666"/>
              <a:ext cx="831503" cy="5029200"/>
              <a:chOff x="873642" y="344674"/>
              <a:chExt cx="878959" cy="52721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32022" y="1086294"/>
                <a:ext cx="2362198" cy="878958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3712" y="3740557"/>
                <a:ext cx="2873670" cy="878957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42" y="3200400"/>
            <a:ext cx="3119991" cy="1095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30502" y="10286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দশক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3913" y="102861"/>
            <a:ext cx="206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59466" y="4572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751646" y="4652072"/>
            <a:ext cx="96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৫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3990055" y="4642008"/>
            <a:ext cx="96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৫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38674" y="5473005"/>
            <a:ext cx="261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4800" y="5537983"/>
            <a:ext cx="2614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স্থানীয় মান</a:t>
            </a:r>
          </a:p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081968" cy="13200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192679" y="-7361"/>
            <a:ext cx="999321" cy="1320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2" y="5537999"/>
            <a:ext cx="1081968" cy="13200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537999"/>
            <a:ext cx="999321" cy="132000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7659" y="1535502"/>
            <a:ext cx="235794" cy="3893389"/>
            <a:chOff x="77659" y="1535502"/>
            <a:chExt cx="235794" cy="389338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flipH="1">
            <a:off x="11869946" y="1535501"/>
            <a:ext cx="238686" cy="3893389"/>
            <a:chOff x="77659" y="1535502"/>
            <a:chExt cx="235794" cy="389338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77659" y="15355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1051" y="16879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1695" y="1840302"/>
              <a:ext cx="51758" cy="35885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56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241</Words>
  <Application>Microsoft Office PowerPoint</Application>
  <PresentationFormat>Widescreen</PresentationFormat>
  <Paragraphs>84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ArhialkhanMJ</vt:lpstr>
      <vt:lpstr>Arial</vt:lpstr>
      <vt:lpstr>Calibri</vt:lpstr>
      <vt:lpstr>NikoshBAN</vt:lpstr>
      <vt:lpstr>Verdana</vt:lpstr>
      <vt:lpstr>Vrinda</vt:lpstr>
      <vt:lpstr>Wingdings 2</vt:lpstr>
      <vt:lpstr>Office Theme</vt:lpstr>
      <vt:lpstr>Aspect</vt:lpstr>
      <vt:lpstr>1_Aspect</vt:lpstr>
      <vt:lpstr>2_Aspect</vt:lpstr>
      <vt:lpstr>4_Aspect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Hannan</cp:lastModifiedBy>
  <cp:revision>144</cp:revision>
  <dcterms:created xsi:type="dcterms:W3CDTF">2006-08-16T00:00:00Z</dcterms:created>
  <dcterms:modified xsi:type="dcterms:W3CDTF">2020-10-24T16:08:01Z</dcterms:modified>
</cp:coreProperties>
</file>