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40" r:id="rId2"/>
    <p:sldMasterId id="2147483864" r:id="rId3"/>
    <p:sldMasterId id="2147483876" r:id="rId4"/>
    <p:sldMasterId id="2147483888" r:id="rId5"/>
  </p:sldMasterIdLst>
  <p:sldIdLst>
    <p:sldId id="256" r:id="rId6"/>
    <p:sldId id="257" r:id="rId7"/>
    <p:sldId id="259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E6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9.xml"/><Relationship Id="rId1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891087" y="3871913"/>
            <a:ext cx="1781175" cy="2571750"/>
          </a:xfrm>
          <a:prstGeom prst="rect">
            <a:avLst/>
          </a:prstGeom>
        </p:spPr>
      </p:pic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538287" y="3795712"/>
            <a:ext cx="1781175" cy="2571750"/>
          </a:xfrm>
          <a:prstGeom prst="rect">
            <a:avLst/>
          </a:prstGeom>
        </p:spPr>
      </p:pic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828800"/>
            <a:ext cx="1781175" cy="2571750"/>
          </a:xfrm>
          <a:prstGeom prst="rect">
            <a:avLst/>
          </a:prstGeom>
        </p:spPr>
      </p:pic>
      <p:pic>
        <p:nvPicPr>
          <p:cNvPr id="8" name="Picture 7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2057400"/>
            <a:ext cx="1781175" cy="2571750"/>
          </a:xfrm>
          <a:prstGeom prst="rect">
            <a:avLst/>
          </a:prstGeom>
        </p:spPr>
      </p:pic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538288" y="-395287"/>
            <a:ext cx="1781175" cy="2571750"/>
          </a:xfrm>
          <a:prstGeom prst="rect">
            <a:avLst/>
          </a:prstGeom>
        </p:spPr>
      </p:pic>
      <p:pic>
        <p:nvPicPr>
          <p:cNvPr id="10" name="Picture 9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770231" y="-335076"/>
            <a:ext cx="1781175" cy="25717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09800" y="2895600"/>
            <a:ext cx="4800600" cy="236220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আজকের পাঠে সবাইকে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~PP2782.WAV">
            <a:hlinkClick r:id="" action="ppaction://media"/>
          </p:cNvPr>
          <p:cNvPicPr>
            <a:picLocks noRot="1" noChangeAspect="1"/>
          </p:cNvPicPr>
          <p:nvPr>
            <a:wavAudioFile r:embed="rId1" name="~PP2782.WAV"/>
          </p:nvPr>
        </p:nvPicPr>
        <p:blipFill>
          <a:blip r:embed="rId4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82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65" y="600283"/>
            <a:ext cx="8512070" cy="617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743200" y="22860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86000"/>
            <a:ext cx="408041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MA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محمد منصور على</a:t>
            </a:r>
            <a:endParaRPr lang="bn-BD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NikoshBAN" panose="02000000000000000000" pitchFamily="2" charset="0"/>
            </a:endParaRPr>
          </a:p>
          <a:p>
            <a:pPr algn="ctr"/>
            <a:r>
              <a:rPr lang="ar-SA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>المحاضر للغة العربية </a:t>
            </a:r>
            <a:r>
              <a:rPr lang="bn-BD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/>
            </a:r>
            <a:br>
              <a:rPr lang="bn-BD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</a:br>
            <a:r>
              <a:rPr lang="ar-MA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>جامعة جمهورية فاضل( ديغرى ) مدرسة </a:t>
            </a:r>
          </a:p>
          <a:p>
            <a:pPr algn="ctr"/>
            <a:r>
              <a:rPr lang="ar-SA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> </a:t>
            </a:r>
            <a:r>
              <a:rPr lang="ar-MA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>بارخين</a:t>
            </a:r>
            <a:r>
              <a:rPr lang="ar-SA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>. </a:t>
            </a:r>
            <a:r>
              <a:rPr lang="ar-MA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>انوارة</a:t>
            </a:r>
            <a:r>
              <a:rPr lang="ar-SA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>. شيتاغونغ </a:t>
            </a:r>
            <a: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/>
            </a:r>
            <a:b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</a:br>
            <a:r>
              <a:rPr lang="ar-S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رقم</a:t>
            </a:r>
            <a:r>
              <a:rPr lang="ar-S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> الجوال:</a:t>
            </a:r>
            <a:r>
              <a:rPr lang="ar-SA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MA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01813111724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1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ইমেইল</a:t>
            </a:r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mansuranwara1977@gmail.com</a:t>
            </a:r>
            <a:endParaRPr lang="en-US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33565" y="2319834"/>
            <a:ext cx="1676400" cy="1608731"/>
          </a:xfrm>
          <a:prstGeom prst="rect">
            <a:avLst/>
          </a:prstGeom>
        </p:spPr>
      </p:pic>
    </p:spTree>
  </p:cSld>
  <p:clrMapOvr>
    <a:masterClrMapping/>
  </p:clrMapOvr>
  <p:transition advTm="15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" y="498239"/>
            <a:ext cx="9143999" cy="600075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838200" y="658500"/>
            <a:ext cx="8106384" cy="3787255"/>
            <a:chOff x="846640" y="658499"/>
            <a:chExt cx="8188011" cy="3787255"/>
          </a:xfrm>
        </p:grpSpPr>
        <p:sp>
          <p:nvSpPr>
            <p:cNvPr id="3" name="Flowchart: Alternate Process 2"/>
            <p:cNvSpPr/>
            <p:nvPr/>
          </p:nvSpPr>
          <p:spPr>
            <a:xfrm>
              <a:off x="1322920" y="658499"/>
              <a:ext cx="6633137" cy="696789"/>
            </a:xfrm>
            <a:prstGeom prst="flowChartAlternateProcess">
              <a:avLst/>
            </a:prstGeom>
          </p:spPr>
          <p:style>
            <a:lnRef idx="1">
              <a:schemeClr val="accent6"/>
            </a:lnRef>
            <a:fillRef idx="1001">
              <a:schemeClr val="lt2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SA" sz="40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تعارف الدرس </a:t>
              </a:r>
              <a:endParaRPr lang="en-US" sz="4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846640" y="1828803"/>
              <a:ext cx="8188011" cy="261695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SA" sz="3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الصفّ : ال</a:t>
              </a:r>
              <a:r>
                <a:rPr lang="ar-EG" sz="3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اول من العالم</a:t>
              </a:r>
              <a:r>
                <a:rPr lang="en-US" sz="4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ar-SA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ar-SA" sz="36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المادّة : </a:t>
              </a:r>
              <a:r>
                <a:rPr lang="ar-EG" sz="36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البلاغة </a:t>
              </a:r>
              <a:endParaRPr lang="ar-SA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ar-EG" sz="40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ar-SA" sz="48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r-EG" sz="48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9113006"/>
      </p:ext>
    </p:extLst>
  </p:cSld>
  <p:clrMapOvr>
    <a:masterClrMapping/>
  </p:clrMapOvr>
  <p:transition advTm="221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6374" y="267269"/>
            <a:ext cx="6267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sz="3600" b="1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329" y="1021976"/>
            <a:ext cx="2272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grpSp>
        <p:nvGrpSpPr>
          <p:cNvPr id="2" name="Group 17"/>
          <p:cNvGrpSpPr/>
          <p:nvPr/>
        </p:nvGrpSpPr>
        <p:grpSpPr>
          <a:xfrm>
            <a:off x="131335" y="1066800"/>
            <a:ext cx="9012665" cy="3153638"/>
            <a:chOff x="282389" y="1504399"/>
            <a:chExt cx="8583703" cy="3153638"/>
          </a:xfrm>
        </p:grpSpPr>
        <p:grpSp>
          <p:nvGrpSpPr>
            <p:cNvPr id="3" name="Group 14"/>
            <p:cNvGrpSpPr/>
            <p:nvPr/>
          </p:nvGrpSpPr>
          <p:grpSpPr>
            <a:xfrm>
              <a:off x="282389" y="1504399"/>
              <a:ext cx="7286623" cy="646331"/>
              <a:chOff x="282389" y="1504399"/>
              <a:chExt cx="7286623" cy="646331"/>
            </a:xfrm>
          </p:grpSpPr>
          <p:sp>
            <p:nvSpPr>
              <p:cNvPr id="8" name="Right Arrow 7"/>
              <p:cNvSpPr/>
              <p:nvPr/>
            </p:nvSpPr>
            <p:spPr>
              <a:xfrm>
                <a:off x="282389" y="1680883"/>
                <a:ext cx="900952" cy="30928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301562" y="1504399"/>
                <a:ext cx="62674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NikoshBAN" panose="02000000000000000000" pitchFamily="2" charset="0"/>
                  </a:rPr>
                  <a:t> </a:t>
                </a:r>
                <a:r>
                  <a:rPr lang="ar-EG" sz="3600" b="1" dirty="0" smtClean="0">
                    <a:ln w="0"/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منطق</a:t>
                </a:r>
                <a:r>
                  <a:rPr lang="bn-BD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NikoshBAN" panose="02000000000000000000" pitchFamily="2" charset="0"/>
                  </a:rPr>
                  <a:t> এর পরিচয় বর্ণনা করতে পারবে।  </a:t>
                </a:r>
                <a:endParaRPr lang="en-US" sz="3200" b="1" dirty="0">
                  <a:ln w="0"/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Right Arrow 19"/>
              <p:cNvSpPr/>
              <p:nvPr/>
            </p:nvSpPr>
            <p:spPr>
              <a:xfrm>
                <a:off x="322730" y="1667436"/>
                <a:ext cx="900952" cy="30928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" name="Group 15"/>
            <p:cNvGrpSpPr/>
            <p:nvPr/>
          </p:nvGrpSpPr>
          <p:grpSpPr>
            <a:xfrm>
              <a:off x="349623" y="2365009"/>
              <a:ext cx="7084918" cy="646331"/>
              <a:chOff x="349623" y="2365009"/>
              <a:chExt cx="7084918" cy="64633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331259" y="2365009"/>
                <a:ext cx="610328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EG" sz="3600" b="1" dirty="0" smtClean="0">
                    <a:ln w="0"/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منطق</a:t>
                </a:r>
                <a:r>
                  <a:rPr lang="bn-BD" sz="3600" b="1" dirty="0" smtClean="0">
                    <a:ln w="0"/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NikoshBAN" panose="02000000000000000000" pitchFamily="2" charset="0"/>
                  </a:rPr>
                  <a:t> এর আলোচ্য বিষয়  বলতে পারবে। </a:t>
                </a:r>
                <a:endParaRPr lang="en-US" sz="3200" b="1" dirty="0">
                  <a:ln w="0"/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Right Arrow 21"/>
              <p:cNvSpPr/>
              <p:nvPr/>
            </p:nvSpPr>
            <p:spPr>
              <a:xfrm>
                <a:off x="349623" y="2528048"/>
                <a:ext cx="954742" cy="26894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" name="Group 16"/>
            <p:cNvGrpSpPr/>
            <p:nvPr/>
          </p:nvGrpSpPr>
          <p:grpSpPr>
            <a:xfrm>
              <a:off x="302451" y="3104599"/>
              <a:ext cx="8563641" cy="1553438"/>
              <a:chOff x="302451" y="3104599"/>
              <a:chExt cx="8563641" cy="1553438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295398" y="4011706"/>
                <a:ext cx="75706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NikoshBAN" panose="02000000000000000000" pitchFamily="2" charset="0"/>
                  </a:rPr>
                  <a:t> </a:t>
                </a:r>
                <a:r>
                  <a:rPr lang="ar-EG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منطق</a:t>
                </a:r>
                <a:r>
                  <a:rPr lang="bn-BD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NikoshBAN" panose="02000000000000000000" pitchFamily="2" charset="0"/>
                  </a:rPr>
                  <a:t> </a:t>
                </a:r>
                <a:r>
                  <a:rPr lang="bn-BD" sz="3600" b="1" dirty="0" smtClean="0">
                    <a:ln w="0"/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NikoshBAN" panose="02000000000000000000" pitchFamily="2" charset="0"/>
                  </a:rPr>
                  <a:t>এর নাম করনের স্বার্থকথা বর্ণনা করতে পারবে। </a:t>
                </a:r>
                <a:endParaRPr lang="en-US" sz="3200" b="1" dirty="0">
                  <a:ln w="0"/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Right Arrow 23"/>
              <p:cNvSpPr/>
              <p:nvPr/>
            </p:nvSpPr>
            <p:spPr>
              <a:xfrm>
                <a:off x="302451" y="3256999"/>
                <a:ext cx="968188" cy="29583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295398" y="3104599"/>
                <a:ext cx="75706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b="1" dirty="0" smtClean="0">
                    <a:ln w="0"/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NikoshBAN" panose="02000000000000000000" pitchFamily="2" charset="0"/>
                  </a:rPr>
                  <a:t> </a:t>
                </a:r>
                <a:r>
                  <a:rPr lang="ar-EG" sz="3600" b="1" dirty="0" smtClean="0">
                    <a:ln w="0"/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منطق</a:t>
                </a:r>
                <a:r>
                  <a:rPr lang="bn-BD" sz="3600" b="1" dirty="0" smtClean="0">
                    <a:ln w="0"/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NikoshBAN" panose="02000000000000000000" pitchFamily="2" charset="0"/>
                  </a:rPr>
                  <a:t> এর উদ্দেশ্য বর্ণনা কর তে পারবে। </a:t>
                </a:r>
                <a:endParaRPr lang="en-US" sz="3600" b="1" dirty="0">
                  <a:ln w="0"/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Right Arrow 16"/>
              <p:cNvSpPr/>
              <p:nvPr/>
            </p:nvSpPr>
            <p:spPr>
              <a:xfrm>
                <a:off x="302451" y="4171399"/>
                <a:ext cx="968188" cy="29583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080122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90600"/>
            <a:ext cx="8077200" cy="44627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ar-EG" sz="44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منطق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এর  শব্দিক অর্থঃ </a:t>
            </a:r>
            <a:r>
              <a:rPr lang="ar-EG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منطق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EG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শব্দটি দুভাবে ব্যবহার হয়। বাবে</a:t>
            </a:r>
            <a:r>
              <a:rPr lang="ar-EG" sz="4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ضرب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NikoshBAN" pitchFamily="2" charset="0"/>
              </a:rPr>
              <a:t> এ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 মাসদার।তখন </a:t>
            </a:r>
            <a:r>
              <a:rPr lang="ar-EG" sz="4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ميم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মাসদরে </a:t>
            </a:r>
            <a:r>
              <a:rPr lang="ar-EG" sz="4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ميمى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NikoshBAN" pitchFamily="2" charset="0"/>
              </a:rPr>
              <a:t> 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এর শাব্দিক অর্থ- </a:t>
            </a:r>
            <a:r>
              <a:rPr lang="ar-EG" sz="4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التكلم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তথা কথা বলা, মনের ভাব প্রকাশ করা, ব্যক্ত করা ইত্যাদি। আর </a:t>
            </a:r>
            <a:r>
              <a:rPr lang="ar-EG" sz="4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منطق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শব্দটি বাবে </a:t>
            </a:r>
            <a:r>
              <a:rPr lang="ar-EG" sz="4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ضرب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হতে </a:t>
            </a:r>
            <a:r>
              <a:rPr lang="ar-EG" sz="4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اسم ظرف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ar-EG" sz="4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واحد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NikoshBAN" pitchFamily="2" charset="0"/>
              </a:rPr>
              <a:t> 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এর ছিগাহ্‌ হয় তখন এর অর্থ হবে – কথা বলার স্থান,বা সময়।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152400"/>
            <a:ext cx="47244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ar-EG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منطق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এর শাব্দিকপরিচয় 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066800"/>
            <a:ext cx="41148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পারিভাষিক পরিচয়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209800"/>
            <a:ext cx="7696200" cy="41549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ar-EG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مرقات</a:t>
            </a:r>
            <a:r>
              <a:rPr lang="bn-BD" sz="4400" dirty="0" smtClean="0">
                <a:latin typeface="Arial" panose="020B0604020202020204" pitchFamily="34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প্রণেতা বলেন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–</a:t>
            </a:r>
            <a:r>
              <a:rPr lang="ar-EG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المنطق هو علمٌ بقوانين تعصِمُ مراعها الذهن عن الخطاء فى الفكر</a:t>
            </a:r>
            <a:r>
              <a:rPr lang="ar-EG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অর্থাৎ</a:t>
            </a:r>
            <a:r>
              <a:rPr lang="ar-EG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منطق</a:t>
            </a:r>
            <a:r>
              <a:rPr lang="ar-EG" sz="4400" dirty="0" smtClean="0">
                <a:latin typeface="NikoshBAN" pitchFamily="2" charset="0"/>
                <a:cs typeface="NikoshBAN" pitchFamily="2" charset="0"/>
              </a:rPr>
              <a:t>ق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এমন কতগুলো নিয়ম-কানুন জানার নাম যেগুলোর অনুসরণ </a:t>
            </a:r>
            <a:r>
              <a:rPr lang="ar-EG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ذهن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তথা মস্তিষ্ককে চিন্তার ক্ষেত্রে  ভুল-ভ্রান্তি হতে রক্ষা করে।   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30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0 المعجم الوسيط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274</TotalTime>
  <Words>161</Words>
  <Application>Microsoft Office PowerPoint</Application>
  <PresentationFormat>On-screen Show (4:3)</PresentationFormat>
  <Paragraphs>20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24" baseType="lpstr">
      <vt:lpstr>Arial</vt:lpstr>
      <vt:lpstr>Calibri</vt:lpstr>
      <vt:lpstr>Constantia</vt:lpstr>
      <vt:lpstr>Georgia</vt:lpstr>
      <vt:lpstr>Lucida Sans Unicode</vt:lpstr>
      <vt:lpstr>NikoshBAN</vt:lpstr>
      <vt:lpstr>Times New Roman</vt:lpstr>
      <vt:lpstr>Verdana</vt:lpstr>
      <vt:lpstr>Vrinda</vt:lpstr>
      <vt:lpstr>Wingdings</vt:lpstr>
      <vt:lpstr>Wingdings 2</vt:lpstr>
      <vt:lpstr>Wingdings 3</vt:lpstr>
      <vt:lpstr>Civic</vt:lpstr>
      <vt:lpstr>Flow</vt:lpstr>
      <vt:lpstr>Office Theme</vt:lpstr>
      <vt:lpstr>Aspect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MANSUR</dc:creator>
  <cp:lastModifiedBy>MUHAMMAD MANSUR</cp:lastModifiedBy>
  <cp:revision>14</cp:revision>
  <dcterms:created xsi:type="dcterms:W3CDTF">2006-08-16T00:00:00Z</dcterms:created>
  <dcterms:modified xsi:type="dcterms:W3CDTF">2020-10-15T08:49:49Z</dcterms:modified>
</cp:coreProperties>
</file>