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39" r:id="rId2"/>
    <p:sldId id="361" r:id="rId3"/>
    <p:sldId id="362" r:id="rId4"/>
    <p:sldId id="414" r:id="rId5"/>
    <p:sldId id="422" r:id="rId6"/>
    <p:sldId id="424" r:id="rId7"/>
    <p:sldId id="425" r:id="rId8"/>
    <p:sldId id="331" r:id="rId9"/>
    <p:sldId id="333" r:id="rId10"/>
    <p:sldId id="307" r:id="rId11"/>
    <p:sldId id="404" r:id="rId12"/>
    <p:sldId id="426" r:id="rId13"/>
    <p:sldId id="427" r:id="rId14"/>
    <p:sldId id="405" r:id="rId15"/>
    <p:sldId id="406" r:id="rId16"/>
    <p:sldId id="416" r:id="rId17"/>
    <p:sldId id="417" r:id="rId18"/>
    <p:sldId id="418" r:id="rId19"/>
    <p:sldId id="419" r:id="rId20"/>
    <p:sldId id="409" r:id="rId21"/>
    <p:sldId id="415" r:id="rId22"/>
    <p:sldId id="421" r:id="rId23"/>
    <p:sldId id="410" r:id="rId24"/>
    <p:sldId id="412" r:id="rId25"/>
    <p:sldId id="413" r:id="rId26"/>
    <p:sldId id="308" r:id="rId27"/>
    <p:sldId id="352" r:id="rId28"/>
    <p:sldId id="328" r:id="rId29"/>
    <p:sldId id="378" r:id="rId30"/>
  </p:sldIdLst>
  <p:sldSz cx="12161838" cy="6858000"/>
  <p:notesSz cx="6858000" cy="9144000"/>
  <p:defaultTextStyle>
    <a:defPPr>
      <a:defRPr lang="en-US"/>
    </a:defPPr>
    <a:lvl1pPr marL="0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662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3324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985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6647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3309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9971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6632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3294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115"/>
    <a:srgbClr val="D1BA2F"/>
    <a:srgbClr val="DC30C3"/>
    <a:srgbClr val="DB31C7"/>
    <a:srgbClr val="DB317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87" autoAdjust="0"/>
    <p:restoredTop sz="94660"/>
  </p:normalViewPr>
  <p:slideViewPr>
    <p:cSldViewPr>
      <p:cViewPr varScale="1">
        <p:scale>
          <a:sx n="55" d="100"/>
          <a:sy n="55" d="100"/>
        </p:scale>
        <p:origin x="-1224" y="-78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A29C8-D170-4BE7-ACED-F3A45AFE2E11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FF5FB-C72D-4F7C-8C05-178B05BB84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9" y="2130427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6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DE1B-0370-4B19-BF71-C51C01EE58D8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6A41-83B9-4C26-8305-EE296EFB9E41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8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8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0CA8-36D3-4DEF-8CF8-93F3E9A96D3E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7D85-F213-4E3B-9814-156881514148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1" y="4406900"/>
            <a:ext cx="10337562" cy="136207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1" y="2906715"/>
            <a:ext cx="10337562" cy="150018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6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33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9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66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33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99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66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32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D960-F70E-4C4D-9FF4-086988BDE063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4" y="1600201"/>
            <a:ext cx="5371477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7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E490-776F-4103-AD16-FDF86F716CBD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4"/>
            <a:ext cx="5373591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662" indent="0">
              <a:buNone/>
              <a:defRPr sz="2200" b="1"/>
            </a:lvl2pPr>
            <a:lvl3pPr marL="993324" indent="0">
              <a:buNone/>
              <a:defRPr sz="2000" b="1"/>
            </a:lvl3pPr>
            <a:lvl4pPr marL="1489985" indent="0">
              <a:buNone/>
              <a:defRPr sz="1700" b="1"/>
            </a:lvl4pPr>
            <a:lvl5pPr marL="1986647" indent="0">
              <a:buNone/>
              <a:defRPr sz="1700" b="1"/>
            </a:lvl5pPr>
            <a:lvl6pPr marL="2483309" indent="0">
              <a:buNone/>
              <a:defRPr sz="1700" b="1"/>
            </a:lvl6pPr>
            <a:lvl7pPr marL="2979971" indent="0">
              <a:buNone/>
              <a:defRPr sz="1700" b="1"/>
            </a:lvl7pPr>
            <a:lvl8pPr marL="3476632" indent="0">
              <a:buNone/>
              <a:defRPr sz="1700" b="1"/>
            </a:lvl8pPr>
            <a:lvl9pPr marL="397329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4"/>
            <a:ext cx="5375702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662" indent="0">
              <a:buNone/>
              <a:defRPr sz="2200" b="1"/>
            </a:lvl2pPr>
            <a:lvl3pPr marL="993324" indent="0">
              <a:buNone/>
              <a:defRPr sz="2000" b="1"/>
            </a:lvl3pPr>
            <a:lvl4pPr marL="1489985" indent="0">
              <a:buNone/>
              <a:defRPr sz="1700" b="1"/>
            </a:lvl4pPr>
            <a:lvl5pPr marL="1986647" indent="0">
              <a:buNone/>
              <a:defRPr sz="1700" b="1"/>
            </a:lvl5pPr>
            <a:lvl6pPr marL="2483309" indent="0">
              <a:buNone/>
              <a:defRPr sz="1700" b="1"/>
            </a:lvl6pPr>
            <a:lvl7pPr marL="2979971" indent="0">
              <a:buNone/>
              <a:defRPr sz="1700" b="1"/>
            </a:lvl7pPr>
            <a:lvl8pPr marL="3476632" indent="0">
              <a:buNone/>
              <a:defRPr sz="1700" b="1"/>
            </a:lvl8pPr>
            <a:lvl9pPr marL="397329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2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C419-32C7-4ED9-989C-8DD419C796CE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35FF4-3AAF-4CE3-BF04-3D37B16152D8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8EA6-6ED6-42C9-A133-4EB31DDA202D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2" y="273051"/>
            <a:ext cx="6798806" cy="585311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96662" indent="0">
              <a:buNone/>
              <a:defRPr sz="1300"/>
            </a:lvl2pPr>
            <a:lvl3pPr marL="993324" indent="0">
              <a:buNone/>
              <a:defRPr sz="1100"/>
            </a:lvl3pPr>
            <a:lvl4pPr marL="1489985" indent="0">
              <a:buNone/>
              <a:defRPr sz="900"/>
            </a:lvl4pPr>
            <a:lvl5pPr marL="1986647" indent="0">
              <a:buNone/>
              <a:defRPr sz="900"/>
            </a:lvl5pPr>
            <a:lvl6pPr marL="2483309" indent="0">
              <a:buNone/>
              <a:defRPr sz="900"/>
            </a:lvl6pPr>
            <a:lvl7pPr marL="2979971" indent="0">
              <a:buNone/>
              <a:defRPr sz="900"/>
            </a:lvl7pPr>
            <a:lvl8pPr marL="3476632" indent="0">
              <a:buNone/>
              <a:defRPr sz="900"/>
            </a:lvl8pPr>
            <a:lvl9pPr marL="397329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A03E-F216-4D45-822E-5B96C4418659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6" y="4800600"/>
            <a:ext cx="7297103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6" y="612776"/>
            <a:ext cx="7297103" cy="4114800"/>
          </a:xfrm>
        </p:spPr>
        <p:txBody>
          <a:bodyPr/>
          <a:lstStyle>
            <a:lvl1pPr marL="0" indent="0">
              <a:buNone/>
              <a:defRPr sz="3500"/>
            </a:lvl1pPr>
            <a:lvl2pPr marL="496662" indent="0">
              <a:buNone/>
              <a:defRPr sz="3000"/>
            </a:lvl2pPr>
            <a:lvl3pPr marL="993324" indent="0">
              <a:buNone/>
              <a:defRPr sz="2600"/>
            </a:lvl3pPr>
            <a:lvl4pPr marL="1489985" indent="0">
              <a:buNone/>
              <a:defRPr sz="2200"/>
            </a:lvl4pPr>
            <a:lvl5pPr marL="1986647" indent="0">
              <a:buNone/>
              <a:defRPr sz="2200"/>
            </a:lvl5pPr>
            <a:lvl6pPr marL="2483309" indent="0">
              <a:buNone/>
              <a:defRPr sz="2200"/>
            </a:lvl6pPr>
            <a:lvl7pPr marL="2979971" indent="0">
              <a:buNone/>
              <a:defRPr sz="2200"/>
            </a:lvl7pPr>
            <a:lvl8pPr marL="3476632" indent="0">
              <a:buNone/>
              <a:defRPr sz="2200"/>
            </a:lvl8pPr>
            <a:lvl9pPr marL="3973294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6" y="5367340"/>
            <a:ext cx="7297103" cy="804862"/>
          </a:xfrm>
        </p:spPr>
        <p:txBody>
          <a:bodyPr/>
          <a:lstStyle>
            <a:lvl1pPr marL="0" indent="0">
              <a:buNone/>
              <a:defRPr sz="1500"/>
            </a:lvl1pPr>
            <a:lvl2pPr marL="496662" indent="0">
              <a:buNone/>
              <a:defRPr sz="1300"/>
            </a:lvl2pPr>
            <a:lvl3pPr marL="993324" indent="0">
              <a:buNone/>
              <a:defRPr sz="1100"/>
            </a:lvl3pPr>
            <a:lvl4pPr marL="1489985" indent="0">
              <a:buNone/>
              <a:defRPr sz="900"/>
            </a:lvl4pPr>
            <a:lvl5pPr marL="1986647" indent="0">
              <a:buNone/>
              <a:defRPr sz="900"/>
            </a:lvl5pPr>
            <a:lvl6pPr marL="2483309" indent="0">
              <a:buNone/>
              <a:defRPr sz="900"/>
            </a:lvl6pPr>
            <a:lvl7pPr marL="2979971" indent="0">
              <a:buNone/>
              <a:defRPr sz="900"/>
            </a:lvl7pPr>
            <a:lvl8pPr marL="3476632" indent="0">
              <a:buNone/>
              <a:defRPr sz="900"/>
            </a:lvl8pPr>
            <a:lvl9pPr marL="397329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4622-2A80-41FC-854A-3AECB6172D49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5" cy="1143000"/>
          </a:xfrm>
          <a:prstGeom prst="rect">
            <a:avLst/>
          </a:prstGeom>
        </p:spPr>
        <p:txBody>
          <a:bodyPr vert="horz" lIns="99332" tIns="49667" rIns="99332" bIns="4966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5" cy="4525963"/>
          </a:xfrm>
          <a:prstGeom prst="rect">
            <a:avLst/>
          </a:prstGeom>
        </p:spPr>
        <p:txBody>
          <a:bodyPr vert="horz" lIns="99332" tIns="49667" rIns="99332" bIns="4966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0"/>
            <a:ext cx="2837762" cy="365125"/>
          </a:xfrm>
          <a:prstGeom prst="rect">
            <a:avLst/>
          </a:prstGeom>
        </p:spPr>
        <p:txBody>
          <a:bodyPr vert="horz" lIns="99332" tIns="49667" rIns="99332" bIns="4966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CC582-8EF9-4B51-AA33-E2068EBC9917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0"/>
            <a:ext cx="3851249" cy="365125"/>
          </a:xfrm>
          <a:prstGeom prst="rect">
            <a:avLst/>
          </a:prstGeom>
        </p:spPr>
        <p:txBody>
          <a:bodyPr vert="horz" lIns="99332" tIns="49667" rIns="99332" bIns="4966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0"/>
            <a:ext cx="2837762" cy="365125"/>
          </a:xfrm>
          <a:prstGeom prst="rect">
            <a:avLst/>
          </a:prstGeom>
        </p:spPr>
        <p:txBody>
          <a:bodyPr vert="horz" lIns="99332" tIns="49667" rIns="99332" bIns="4966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9332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496" indent="-372496" algn="l" defTabSz="99332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7075" indent="-310413" algn="l" defTabSz="99332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1654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8316" indent="-248331" algn="l" defTabSz="9933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4978" indent="-248331" algn="l" defTabSz="9933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1640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8301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4963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1625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662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3324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985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6647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3309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9971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6632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3294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52719" y="152400"/>
            <a:ext cx="1860766" cy="67056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96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9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F9FE-E88F-4315-8881-7C5D3A01D87C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 descr="FB_IMG_144518237624482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19" y="685800"/>
            <a:ext cx="7924800" cy="531495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4519" y="3048000"/>
            <a:ext cx="1089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835481" y="502920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3200" dirty="0" smtClean="0">
                <a:latin typeface="Wide Latin" pitchFamily="18" charset="0"/>
              </a:rPr>
              <a:t>M</a:t>
            </a:r>
            <a:r>
              <a:rPr lang="en-US" sz="32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3200" dirty="0">
              <a:solidFill>
                <a:srgbClr val="00B0F0"/>
              </a:solidFill>
              <a:latin typeface="Wide Lati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80319" y="3124200"/>
            <a:ext cx="8458200" cy="2895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গোত্রীয় শাসনব্যবস্থা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গোত্রপ্রীতি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মন্ত্রণাসভা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কি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13519" y="0"/>
            <a:ext cx="11948319" cy="2952929"/>
            <a:chOff x="213519" y="0"/>
            <a:chExt cx="11948319" cy="2952929"/>
          </a:xfrm>
        </p:grpSpPr>
        <p:grpSp>
          <p:nvGrpSpPr>
            <p:cNvPr id="22" name="Group 21"/>
            <p:cNvGrpSpPr/>
            <p:nvPr/>
          </p:nvGrpSpPr>
          <p:grpSpPr>
            <a:xfrm>
              <a:off x="213519" y="0"/>
              <a:ext cx="10759441" cy="2952929"/>
              <a:chOff x="213519" y="0"/>
              <a:chExt cx="10759441" cy="295292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127919" y="1752600"/>
                <a:ext cx="984504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7200" b="1" dirty="0" err="1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এই</a:t>
                </a:r>
                <a:r>
                  <a:rPr lang="en-US" sz="72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7200" b="1" dirty="0" err="1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পাঠ</a:t>
                </a:r>
                <a:r>
                  <a:rPr lang="en-US" sz="7200" b="1" dirty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7200" b="1" dirty="0" err="1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শেষে</a:t>
                </a:r>
                <a:r>
                  <a:rPr lang="en-US" sz="7200" b="1" dirty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7200" b="1" dirty="0" err="1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শিক্ষার্থীরা</a:t>
                </a:r>
                <a:r>
                  <a:rPr lang="en-US" sz="7200" b="1" dirty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- 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18319" y="1143000"/>
                <a:ext cx="984504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dirty="0" err="1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শিখন</a:t>
                </a:r>
                <a:r>
                  <a:rPr lang="en-US" sz="54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b="1" dirty="0" err="1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ফল</a:t>
                </a:r>
                <a:endParaRPr lang="en-US" sz="5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6" name="Group 2"/>
              <p:cNvGrpSpPr>
                <a:grpSpLocks/>
              </p:cNvGrpSpPr>
              <p:nvPr/>
            </p:nvGrpSpPr>
            <p:grpSpPr bwMode="auto">
              <a:xfrm>
                <a:off x="213519" y="0"/>
                <a:ext cx="1752600" cy="1676400"/>
                <a:chOff x="5226" y="648"/>
                <a:chExt cx="2166" cy="2340"/>
              </a:xfrm>
            </p:grpSpPr>
            <p:sp>
              <p:nvSpPr>
                <p:cNvPr id="17" name="Oval 3"/>
                <p:cNvSpPr>
                  <a:spLocks noChangeArrowheads="1"/>
                </p:cNvSpPr>
                <p:nvPr/>
              </p:nvSpPr>
              <p:spPr bwMode="auto">
                <a:xfrm>
                  <a:off x="5226" y="648"/>
                  <a:ext cx="2166" cy="234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WordArt 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511" y="1008"/>
                  <a:ext cx="1620" cy="1620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5408925"/>
                    </a:avLst>
                  </a:prstTxWarp>
                </a:bodyPr>
                <a:lstStyle/>
                <a:p>
                  <a:pPr algn="ctr" rtl="0"/>
                  <a:r>
                    <a:rPr lang="en-US" sz="800" kern="10" spc="0" dirty="0" err="1" smtClean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effectLst/>
                      <a:latin typeface="SutonnyMJ"/>
                      <a:cs typeface="SutonnyMJ"/>
                    </a:rPr>
                    <a:t>Avãyj</a:t>
                  </a:r>
                  <a:r>
                    <a:rPr lang="en-US" sz="800" kern="10" spc="0" dirty="0" smtClean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effectLst/>
                      <a:latin typeface="SutonnyMJ"/>
                      <a:cs typeface="SutonnyMJ"/>
                    </a:rPr>
                    <a:t> gvbœvb,01722887751  </a:t>
                  </a:r>
                  <a:endParaRPr lang="en-US" sz="800" kern="10" spc="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SutonnyMJ"/>
                    <a:cs typeface="SutonnyMJ"/>
                  </a:endParaRPr>
                </a:p>
              </p:txBody>
            </p:sp>
            <p:sp>
              <p:nvSpPr>
                <p:cNvPr id="19" name="Oval 5"/>
                <p:cNvSpPr>
                  <a:spLocks noChangeArrowheads="1"/>
                </p:cNvSpPr>
                <p:nvPr/>
              </p:nvSpPr>
              <p:spPr bwMode="auto">
                <a:xfrm>
                  <a:off x="5739" y="1188"/>
                  <a:ext cx="1197" cy="126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WordArt 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796" y="1368"/>
                  <a:ext cx="969" cy="90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4227"/>
                    </a:avLst>
                  </a:prstTxWarp>
                </a:bodyPr>
                <a:lstStyle/>
                <a:p>
                  <a:pPr algn="ctr" rtl="0"/>
                  <a:r>
                    <a:rPr lang="en-US" sz="800" kern="10" spc="0" dirty="0" smtClean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effectLst>
                        <a:outerShdw dist="45791" dir="2021404" algn="ctr" rotWithShape="0">
                          <a:srgbClr val="C0C0C0"/>
                        </a:outerShdw>
                      </a:effectLst>
                      <a:latin typeface="SutonnyMJ"/>
                      <a:cs typeface="SutonnyMJ"/>
                    </a:rPr>
                    <a:t>gvbœvb m¨vi</a:t>
                  </a:r>
                  <a:endParaRPr lang="en-US" sz="800" kern="10" spc="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>
                      <a:outerShdw dist="45791" dir="2021404" algn="ctr" rotWithShape="0">
                        <a:srgbClr val="C0C0C0"/>
                      </a:outerShdw>
                    </a:effectLst>
                    <a:latin typeface="SutonnyMJ"/>
                    <a:cs typeface="SutonnyMJ"/>
                  </a:endParaRPr>
                </a:p>
              </p:txBody>
            </p:sp>
          </p:grpSp>
        </p:grpSp>
        <p:pic>
          <p:nvPicPr>
            <p:cNvPr id="21" name="Picture 6" descr="0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29864" y="0"/>
              <a:ext cx="1531974" cy="1447800"/>
            </a:xfrm>
            <a:prstGeom prst="rect">
              <a:avLst/>
            </a:prstGeom>
            <a:noFill/>
          </p:spPr>
        </p:pic>
      </p:grp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002C-F087-4EFF-84D8-2AC39558314D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5699919" y="228600"/>
            <a:ext cx="5429479" cy="1071265"/>
            <a:chOff x="6004720" y="224135"/>
            <a:chExt cx="3687761" cy="1071265"/>
          </a:xfrm>
        </p:grpSpPr>
        <p:sp>
          <p:nvSpPr>
            <p:cNvPr id="27" name="Rectangle 26"/>
            <p:cNvSpPr/>
            <p:nvPr/>
          </p:nvSpPr>
          <p:spPr>
            <a:xfrm>
              <a:off x="6263499" y="833735"/>
              <a:ext cx="3165643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১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2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ইসলাম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পূর্ব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আরবের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রাজনৈতিক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অবস্থা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04720" y="224135"/>
              <a:ext cx="2915088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প্রাক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ইসলামি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আরব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930481" y="2286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Chiller" pitchFamily="82" charset="0"/>
                </a:rPr>
                <a:t>A</a:t>
              </a:r>
              <a:r>
                <a:rPr lang="en-US" sz="3200" dirty="0" smtClean="0">
                  <a:latin typeface="Chiller" pitchFamily="82" charset="0"/>
                </a:rPr>
                <a:t>M</a:t>
              </a:r>
              <a:r>
                <a:rPr lang="en-US" sz="3200" dirty="0" smtClean="0">
                  <a:solidFill>
                    <a:srgbClr val="00B0F0"/>
                  </a:solidFill>
                  <a:latin typeface="Chiller" pitchFamily="82" charset="0"/>
                </a:rPr>
                <a:t>S</a:t>
              </a:r>
              <a:endParaRPr lang="en-US" sz="3200" dirty="0">
                <a:solidFill>
                  <a:srgbClr val="00B0F0"/>
                </a:solidFill>
                <a:latin typeface="Chiller" pitchFamily="82" charset="0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CA42-62EA-4EE2-BA04-3D62A5A1609E}" type="datetime1">
              <a:rPr lang="en-US" sz="3600" smtClean="0"/>
              <a:pPr/>
              <a:t>10/23/2020</a:t>
            </a:fld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z="2400" b="1" smtClean="0"/>
              <a:pPr/>
              <a:t>11</a:t>
            </a:fld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172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719" y="457200"/>
            <a:ext cx="11658600" cy="563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42119" y="381000"/>
            <a:ext cx="1600200" cy="1371600"/>
            <a:chOff x="5226" y="648"/>
            <a:chExt cx="2166" cy="2340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5226" y="648"/>
              <a:ext cx="2166" cy="23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511" y="1008"/>
              <a:ext cx="1620" cy="1620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5408925"/>
                </a:avLst>
              </a:prstTxWarp>
            </a:bodyPr>
            <a:lstStyle/>
            <a:p>
              <a:pPr algn="ctr" rtl="0"/>
              <a:r>
                <a:rPr lang="en-US" sz="800" kern="10" spc="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SutonnyMJ"/>
                  <a:cs typeface="SutonnyMJ"/>
                </a:rPr>
                <a:t>Avãyj</a:t>
              </a:r>
              <a:r>
                <a:rPr lang="en-US" sz="8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SutonnyMJ"/>
                  <a:cs typeface="SutonnyMJ"/>
                </a:rPr>
                <a:t> gvbœvb,01722887751  </a:t>
              </a:r>
              <a:endParaRPr lang="en-US" sz="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SutonnyMJ"/>
                <a:cs typeface="SutonnyMJ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5739" y="1188"/>
              <a:ext cx="1197" cy="12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796" y="1368"/>
              <a:ext cx="969" cy="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227"/>
                </a:avLst>
              </a:prstTxWarp>
            </a:bodyPr>
            <a:lstStyle/>
            <a:p>
              <a:pPr algn="ctr" rtl="0"/>
              <a:r>
                <a:rPr lang="en-US" sz="800" kern="10" spc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gvbœvb m¨vi</a:t>
              </a:r>
              <a:endParaRPr lang="en-US" sz="800" kern="10" spc="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SutonnyMJ"/>
                <a:cs typeface="SutonnyMJ"/>
              </a:endParaRPr>
            </a:p>
          </p:txBody>
        </p:sp>
      </p:grpSp>
      <p:pic>
        <p:nvPicPr>
          <p:cNvPr id="11" name="Picture 6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4319" y="304800"/>
            <a:ext cx="1531974" cy="1447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413919" y="3048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১নং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99519" y="1143000"/>
            <a:ext cx="693420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গোত্রীয় শাসনব্যবস্থা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2119" y="2514600"/>
            <a:ext cx="4495800" cy="3581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604919" y="381000"/>
            <a:ext cx="1371600" cy="6858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 অংশ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90519" y="2438400"/>
            <a:ext cx="4953000" cy="35814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090319" y="2971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কিসের ছবি ?</a:t>
            </a:r>
            <a:endParaRPr lang="en-US" dirty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8EA6-6ED6-42C9-A133-4EB31DDA202D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5919" y="304800"/>
            <a:ext cx="11125200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8EA6-6ED6-42C9-A133-4EB31DDA202D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2119" y="228600"/>
            <a:ext cx="11277600" cy="6400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8EA6-6ED6-42C9-A133-4EB31DDA202D}" type="datetime1">
              <a:rPr lang="en-US" sz="4000" smtClean="0"/>
              <a:pPr/>
              <a:t>10/23/2020</a:t>
            </a:fld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z="3600" smtClean="0"/>
              <a:pPr/>
              <a:t>14</a:t>
            </a:fld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172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719" y="228600"/>
            <a:ext cx="11658600" cy="579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6" name="Picture 6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7719" y="228600"/>
            <a:ext cx="922374" cy="871694"/>
          </a:xfrm>
          <a:prstGeom prst="rect">
            <a:avLst/>
          </a:prstGeom>
          <a:noFill/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42119" y="381000"/>
            <a:ext cx="914400" cy="914400"/>
            <a:chOff x="5226" y="648"/>
            <a:chExt cx="2166" cy="2340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5226" y="648"/>
              <a:ext cx="2166" cy="23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511" y="1008"/>
              <a:ext cx="1620" cy="1620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5408925"/>
                </a:avLst>
              </a:prstTxWarp>
            </a:bodyPr>
            <a:lstStyle/>
            <a:p>
              <a:pPr algn="ctr" rtl="0"/>
              <a:r>
                <a:rPr lang="en-US" sz="800" kern="10" spc="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SutonnyMJ"/>
                  <a:cs typeface="SutonnyMJ"/>
                </a:rPr>
                <a:t>Avãyj</a:t>
              </a:r>
              <a:r>
                <a:rPr lang="en-US" sz="8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SutonnyMJ"/>
                  <a:cs typeface="SutonnyMJ"/>
                </a:rPr>
                <a:t> gvbœvb,01722887751  </a:t>
              </a:r>
              <a:endParaRPr lang="en-US" sz="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SutonnyMJ"/>
                <a:cs typeface="SutonnyMJ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5739" y="1188"/>
              <a:ext cx="1197" cy="12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796" y="1368"/>
              <a:ext cx="969" cy="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227"/>
                </a:avLst>
              </a:prstTxWarp>
            </a:bodyPr>
            <a:lstStyle/>
            <a:p>
              <a:pPr algn="ctr" rtl="0"/>
              <a:r>
                <a:rPr lang="en-US" sz="800" kern="10" spc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gvbœvb m¨vi</a:t>
              </a:r>
              <a:endParaRPr lang="en-US" sz="800" kern="10" spc="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SutonnyMJ"/>
                <a:cs typeface="SutonnyMJ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413919" y="3048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719" y="1447800"/>
            <a:ext cx="11125200" cy="42672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গোত্রীয় শাসনব্যবস্থা :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ভূপ্রকৃতির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তারতম্যের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অধিবাসীদের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বাসিন্দা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মরুবাসী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যাযাবর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বেদুইন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শহরবাসী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আরবদের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কিছুটা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থাকলেও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মরুবাসী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আরবদের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নৈরাজ্যজনক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জনগোষ্ঠী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গোত্রের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নিয়মের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শ্রদ্ধাশীল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গোত্রীয়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নিয়মেই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কর্মকাণ্ড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508919" y="152400"/>
            <a:ext cx="2743200" cy="12954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গোত্রীয় শাসনব্যবস্থা </a:t>
            </a:r>
            <a:endParaRPr lang="en-US" sz="36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8EA6-6ED6-42C9-A133-4EB31DDA202D}" type="datetime1">
              <a:rPr lang="en-US" smtClean="0">
                <a:solidFill>
                  <a:srgbClr val="FF0000"/>
                </a:solidFill>
              </a:rPr>
              <a:pPr/>
              <a:t>10/23/2020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>
                <a:solidFill>
                  <a:srgbClr val="FF0000"/>
                </a:solidFill>
              </a:rPr>
              <a:pPr/>
              <a:t>15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400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28600"/>
            <a:ext cx="11872119" cy="594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3919" y="3048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0719" y="1447800"/>
            <a:ext cx="10896600" cy="4343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গোত্রপ্রীতি : </a:t>
            </a: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গোত্রপ্রীতি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বেদুইন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আরবদের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মূল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প্রেরণা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প্রেরণার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মূল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উদ্দীপনাই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গোত্রের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সদস্যদের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সীমাহীন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নিঃস্বার্থ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আনুগত্য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শ্রদ্ধাবোধ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হিট্টি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“এ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সদস্যদের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গোত্রের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এতই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গোত্রের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স্বামী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স্ত্রীকেও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পারত।”</a:t>
            </a:r>
          </a:p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737519" y="304800"/>
            <a:ext cx="2286000" cy="1066800"/>
          </a:xfrm>
          <a:prstGeom prst="ellipse">
            <a:avLst/>
          </a:prstGeom>
          <a:solidFill>
            <a:srgbClr val="DB31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গোত্রপ্রীতি</a:t>
            </a:r>
            <a:endParaRPr lang="en-US" sz="3600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8EA6-6ED6-42C9-A133-4EB31DDA202D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 descr="flower-floral-frame-1-1024x721.jpg"/>
          <p:cNvPicPr>
            <a:picLocks noChangeAspect="1"/>
          </p:cNvPicPr>
          <p:nvPr/>
        </p:nvPicPr>
        <p:blipFill>
          <a:blip r:embed="rId2"/>
          <a:srcRect l="62773" t="14444"/>
          <a:stretch>
            <a:fillRect/>
          </a:stretch>
        </p:blipFill>
        <p:spPr>
          <a:xfrm>
            <a:off x="9717003" y="1600200"/>
            <a:ext cx="2287794" cy="4419600"/>
          </a:xfrm>
          <a:prstGeom prst="rect">
            <a:avLst/>
          </a:prstGeom>
        </p:spPr>
      </p:pic>
      <p:pic>
        <p:nvPicPr>
          <p:cNvPr id="5" name="Picture 6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681" y="0"/>
            <a:ext cx="1531974" cy="1447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23119" y="0"/>
            <a:ext cx="2133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9719" y="609600"/>
            <a:ext cx="9448800" cy="563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গোত্রীয়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সংঘাত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নহর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গবাদি পশু, তৃণভূমি দখল,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ঘোড়দৌড়ের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ঘটনাকে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গোত্রের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গোত্রেরক্তক্ষয়ী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সংঘর্ষ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সংঘর্ষ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দীর্ঘদিন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গোত্রীয়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আইয়্যাম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আরবদের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যুদ্ধবিগ্রহের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বুয়াসের যুদ্ধ, বাসুসের যুদ্ধ,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হারবুল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ফুজারের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যুদ্ধ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বিশেষভাবে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এডওয়ার্ড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গীবন-এর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অজ্ঞতার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অনুরূপ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১৭০০টি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যুদ্ধবিগ্রহ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।”</a:t>
            </a:r>
          </a:p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814719" y="533400"/>
            <a:ext cx="1981200" cy="2286000"/>
          </a:xfrm>
          <a:prstGeom prst="ellipse">
            <a:avLst/>
          </a:prstGeom>
          <a:solidFill>
            <a:srgbClr val="DC30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গোত্রীয়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সংঘাত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8EA6-6ED6-42C9-A133-4EB31DDA202D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814719" y="533400"/>
            <a:ext cx="1981200" cy="2286000"/>
          </a:xfrm>
          <a:prstGeom prst="ellipse">
            <a:avLst/>
          </a:prstGeom>
          <a:solidFill>
            <a:srgbClr val="DC30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গোত্রীয়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সংঘাত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70719" y="762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নহর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নিয়ে যুদ্ধ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709319" y="838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ঘোড়দৌড়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নিয়ে যুদ্ধ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8EA6-6ED6-42C9-A133-4EB31DDA202D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80319" y="609600"/>
            <a:ext cx="3505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তৃণভূমি দখল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নিয়ে যুদ্ধ 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9814719" y="533400"/>
            <a:ext cx="1981200" cy="2286000"/>
          </a:xfrm>
          <a:prstGeom prst="ellipse">
            <a:avLst/>
          </a:prstGeom>
          <a:solidFill>
            <a:srgbClr val="DC30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গোত্রীয়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সংঘাত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5776119" y="685800"/>
            <a:ext cx="3200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গবাদি পশু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নিয়ে যুদ্ধ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8EA6-6ED6-42C9-A133-4EB31DDA202D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0719" y="381000"/>
            <a:ext cx="10591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যুদ্ধবিগ্রহের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বুয়াসের যুদ্ধ, বাসুসের যুদ্ধ,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হারবুল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ফুজারের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যুদ্ধ 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9967119" y="4114800"/>
            <a:ext cx="1981200" cy="2286000"/>
          </a:xfrm>
          <a:prstGeom prst="ellipse">
            <a:avLst/>
          </a:prstGeom>
          <a:solidFill>
            <a:srgbClr val="DC30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গোত্রীয়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সংঘাত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719" y="1981200"/>
            <a:ext cx="9448800" cy="3477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মান্নান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প্রভাষক-ইসলামের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মেহনাজ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মীম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০১৯৫৮৩৭২২২৩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a.mannan</a:t>
            </a:r>
            <a:r>
              <a:rPr lang="en-US" sz="4400" dirty="0" smtClean="0">
                <a:latin typeface="Modern No. 20" pitchFamily="18" charset="0"/>
                <a:cs typeface="NikoshBAN" pitchFamily="2" charset="0"/>
              </a:rPr>
              <a:t>12818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@gmail.com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B_IMG_15876436511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587" y="4856163"/>
            <a:ext cx="1603251" cy="2001837"/>
          </a:xfrm>
          <a:prstGeom prst="rect">
            <a:avLst/>
          </a:prstGeom>
        </p:spPr>
      </p:pic>
      <p:pic>
        <p:nvPicPr>
          <p:cNvPr id="6" name="Picture 6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6970" y="0"/>
            <a:ext cx="1935125" cy="1828800"/>
          </a:xfrm>
          <a:prstGeom prst="rect">
            <a:avLst/>
          </a:prstGeom>
          <a:noFill/>
        </p:spPr>
      </p:pic>
      <p:pic>
        <p:nvPicPr>
          <p:cNvPr id="5" name="Picture 5" descr="Logo-web-version-300x3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719" y="228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7806-FDF6-409D-ADCA-F4BB4D9A2E36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8EA6-6ED6-42C9-A133-4EB31DDA202D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400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319" y="152400"/>
            <a:ext cx="11887200" cy="609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33719" y="152400"/>
            <a:ext cx="205740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2119" y="457200"/>
            <a:ext cx="8763000" cy="5715000"/>
          </a:xfrm>
          <a:prstGeom prst="roundRect">
            <a:avLst>
              <a:gd name="adj" fmla="val 6254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গোত্রীয়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কমনওয়েলথ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নেতৃত্বে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ইসলামপূর্ব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গোত্রীয়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কমনওলেথ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উঠেছিল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গোত্রপতিদের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মক্কায়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ব্যবসায়ীদের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চুক্তি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স্বাক্ষরিত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ইলাফ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বালাজুরির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অনুরূপভাবে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পার্শ্ববর্তী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সিরিয়া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ইয়ামেন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আম্মান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রাজন্যবর্গের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শান্তিচুক্তি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সত্যিকার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অর্থেই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গোত্রীয়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কমনওয়েলথ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9205119" y="2438400"/>
            <a:ext cx="2956719" cy="259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গোত্রীয়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কমনওয়েলথ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/>
          </a:p>
          <a:p>
            <a:pPr algn="ctr"/>
            <a:endParaRPr lang="en-US" dirty="0"/>
          </a:p>
        </p:txBody>
      </p:sp>
      <p:pic>
        <p:nvPicPr>
          <p:cNvPr id="11" name="Picture 10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944" y="685800"/>
            <a:ext cx="2619375" cy="1743075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8EA6-6ED6-42C9-A133-4EB31DDA202D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61519" y="304800"/>
            <a:ext cx="2362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642519" y="0"/>
            <a:ext cx="3733800" cy="1143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pic>
        <p:nvPicPr>
          <p:cNvPr id="16" name="Picture 15" descr="FB_IMG_14472568029166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08919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194719" y="1447800"/>
            <a:ext cx="3962400" cy="3886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452519" y="228600"/>
            <a:ext cx="4495800" cy="6019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ইসলামপূর্ব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গোত্রের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দলপতি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শেখগণ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যোগ্যতা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সচ্ছলতা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শিক্ষা-দীক্ষা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প্রভৃতির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ভিত্তিতেই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মনোনীত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যুদ্ধ,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প্রভৃতির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শেখের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সিদ্ধান্তই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8EA6-6ED6-42C9-A133-4EB31DDA202D}" type="datetime1">
              <a:rPr lang="en-US" sz="2400" smtClean="0">
                <a:latin typeface="Arial Black" pitchFamily="34" charset="0"/>
              </a:rPr>
              <a:pPr/>
              <a:t>10/23/2020</a:t>
            </a:fld>
            <a:endParaRPr lang="en-US" sz="2400" dirty="0"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66519" y="228600"/>
            <a:ext cx="6781800" cy="55626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89719" y="228600"/>
            <a:ext cx="3901281" cy="6858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মন্ত্রণাসভা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42119" y="1143000"/>
            <a:ext cx="4572000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ইসলামপূর্ব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মন্ত্রণাসভা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আখ্যায়িত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বিবদমান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গোত্রগুলোর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8EA6-6ED6-42C9-A133-4EB31DDA202D}" type="datetime1">
              <a:rPr lang="en-US" sz="3600" b="1" smtClean="0">
                <a:latin typeface="Times New Roman" pitchFamily="18" charset="0"/>
                <a:cs typeface="Times New Roman" pitchFamily="18" charset="0"/>
              </a:rPr>
              <a:pPr/>
              <a:t>10/23/2020</a:t>
            </a:fld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80519" y="152400"/>
            <a:ext cx="2819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519" y="762000"/>
            <a:ext cx="6934200" cy="502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শান্তি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শৃঙ্খলা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গোত্রীয়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মৈত্রী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সদ্ভাব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কাযেম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পরিষদের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নির্বাহী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পারত।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দপ্তরের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বিশেষভাবে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রিফাদাহ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সিকায়াহ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নাসি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কক্ষে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পরিষদের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সভা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দারুল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নাদওয়া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461919" y="0"/>
            <a:ext cx="42672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মন্ত্রণাসভা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7376319" y="1143000"/>
            <a:ext cx="3886200" cy="381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8EA6-6ED6-42C9-A133-4EB31DDA202D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" name="Picture 3" descr="flower-floral-frame-1-1024x721.jpg"/>
          <p:cNvPicPr>
            <a:picLocks noChangeAspect="1"/>
          </p:cNvPicPr>
          <p:nvPr/>
        </p:nvPicPr>
        <p:blipFill>
          <a:blip r:embed="rId2"/>
          <a:srcRect l="62773" t="14444"/>
          <a:stretch>
            <a:fillRect/>
          </a:stretch>
        </p:blipFill>
        <p:spPr>
          <a:xfrm>
            <a:off x="9586119" y="1752600"/>
            <a:ext cx="2287794" cy="4419600"/>
          </a:xfrm>
          <a:prstGeom prst="rect">
            <a:avLst/>
          </a:prstGeom>
        </p:spPr>
      </p:pic>
      <p:pic>
        <p:nvPicPr>
          <p:cNvPr id="5" name="Picture 6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9864" y="228600"/>
            <a:ext cx="1531974" cy="1447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071519" y="0"/>
            <a:ext cx="2743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919" y="304800"/>
            <a:ext cx="6553200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dirty="0" smtClean="0"/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শাসনপদ্ধতি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সম্বন্ধে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আরবরা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অনভিজ্ঞ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সর্বত্র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মুল্লুক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(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might is right)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বদলে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বদলে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দাঁতের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বদলে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দাঁত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নীতিতে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বিশ্বাসী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Blood Money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হত্যাকারী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মুক্তিলাভ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পারত।</a:t>
            </a:r>
          </a:p>
          <a:p>
            <a:pPr algn="ctr"/>
            <a:endParaRPr lang="en-US" dirty="0"/>
          </a:p>
        </p:txBody>
      </p:sp>
      <p:pic>
        <p:nvPicPr>
          <p:cNvPr id="9" name="Picture 8" descr="images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119" y="762000"/>
            <a:ext cx="2619375" cy="174307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900319" y="2514600"/>
            <a:ext cx="2971800" cy="23622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hord 10"/>
          <p:cNvSpPr/>
          <p:nvPr/>
        </p:nvSpPr>
        <p:spPr>
          <a:xfrm>
            <a:off x="7071519" y="2819400"/>
            <a:ext cx="2514600" cy="2209800"/>
          </a:xfrm>
          <a:prstGeom prst="chord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8EA6-6ED6-42C9-A133-4EB31DDA202D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" name="Picture 3" descr="flower-floral-frame-1-1024x721.jpg"/>
          <p:cNvPicPr>
            <a:picLocks noChangeAspect="1"/>
          </p:cNvPicPr>
          <p:nvPr/>
        </p:nvPicPr>
        <p:blipFill>
          <a:blip r:embed="rId2"/>
          <a:srcRect r="14111" b="84445"/>
          <a:stretch>
            <a:fillRect/>
          </a:stretch>
        </p:blipFill>
        <p:spPr>
          <a:xfrm>
            <a:off x="1966120" y="0"/>
            <a:ext cx="8382000" cy="1066800"/>
          </a:xfrm>
          <a:prstGeom prst="rect">
            <a:avLst/>
          </a:prstGeom>
        </p:spPr>
      </p:pic>
      <p:pic>
        <p:nvPicPr>
          <p:cNvPr id="5" name="Picture 6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0121" y="0"/>
            <a:ext cx="1531974" cy="1447800"/>
          </a:xfrm>
          <a:prstGeom prst="rect">
            <a:avLst/>
          </a:prstGeom>
          <a:noFill/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89719" y="152400"/>
            <a:ext cx="1676400" cy="1600200"/>
            <a:chOff x="5226" y="648"/>
            <a:chExt cx="2166" cy="2340"/>
          </a:xfrm>
          <a:solidFill>
            <a:schemeClr val="bg1"/>
          </a:solidFill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5226" y="648"/>
              <a:ext cx="2166" cy="234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511" y="1008"/>
              <a:ext cx="1620" cy="1620"/>
            </a:xfrm>
            <a:prstGeom prst="rect">
              <a:avLst/>
            </a:prstGeom>
            <a:grpFill/>
          </p:spPr>
          <p:txBody>
            <a:bodyPr wrap="none" fromWordArt="1">
              <a:prstTxWarp prst="textArchUp">
                <a:avLst>
                  <a:gd name="adj" fmla="val 5408925"/>
                </a:avLst>
              </a:prstTxWarp>
            </a:bodyPr>
            <a:lstStyle/>
            <a:p>
              <a:pPr algn="ctr"/>
              <a:r>
                <a:rPr lang="en-US" sz="800" b="1" dirty="0" smtClean="0">
                  <a:solidFill>
                    <a:srgbClr val="00B050"/>
                  </a:solidFill>
                </a:rPr>
                <a:t>Abdul Mannan</a:t>
              </a:r>
              <a:r>
                <a:rPr lang="en-US" sz="800" b="1" dirty="0" smtClean="0">
                  <a:solidFill>
                    <a:srgbClr val="FF0000"/>
                  </a:solidFill>
                </a:rPr>
                <a:t>,</a:t>
              </a:r>
              <a:r>
                <a:rPr lang="en-US" sz="800" b="1" dirty="0" smtClean="0"/>
                <a:t>Email-</a:t>
              </a:r>
              <a:r>
                <a:rPr lang="en-US" sz="800" b="1" dirty="0" smtClean="0">
                  <a:solidFill>
                    <a:schemeClr val="accent6"/>
                  </a:solidFill>
                </a:rPr>
                <a:t>a.mannan12818@gmail.com</a:t>
              </a:r>
              <a:r>
                <a:rPr lang="en-US" sz="800" dirty="0" smtClean="0">
                  <a:solidFill>
                    <a:srgbClr val="FF0000"/>
                  </a:solidFill>
                </a:rPr>
                <a:t>,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5739" y="1188"/>
              <a:ext cx="1197" cy="126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948" y="1474"/>
              <a:ext cx="722" cy="688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4227"/>
                </a:avLst>
              </a:prstTxWarp>
            </a:bodyPr>
            <a:lstStyle/>
            <a:p>
              <a:pPr algn="ctr" rtl="0"/>
              <a:r>
                <a:rPr lang="en-US" sz="800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 </a:t>
              </a:r>
              <a:r>
                <a:rPr lang="en-US" sz="800" kern="10" spc="0" dirty="0" smtClean="0">
                  <a:ln w="9525">
                    <a:noFill/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gvbœvb m¨vi </a:t>
              </a:r>
              <a:endParaRPr lang="en-US" sz="800" kern="10" spc="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C0C0C0"/>
                  </a:outerShdw>
                </a:effectLst>
                <a:latin typeface="SutonnyMJ"/>
                <a:cs typeface="SutonnyMJ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099719" y="228600"/>
            <a:ext cx="3810000" cy="990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সারসংক্ষেপ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604919" y="1295400"/>
            <a:ext cx="16764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213519" y="3657600"/>
            <a:ext cx="2590800" cy="22860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490119" y="2895600"/>
            <a:ext cx="3048000" cy="2743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671719" y="3886200"/>
            <a:ext cx="2590800" cy="22860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824119" y="4038600"/>
            <a:ext cx="2590800" cy="22860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976519" y="4191000"/>
            <a:ext cx="2590800" cy="22860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128919" y="4343400"/>
            <a:ext cx="2590800" cy="22860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281319" y="4495800"/>
            <a:ext cx="2590800" cy="22860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9433719" y="4648200"/>
            <a:ext cx="2590800" cy="22860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গোত্রীয়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642519" y="3048000"/>
            <a:ext cx="3048000" cy="2743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794919" y="3200400"/>
            <a:ext cx="3048000" cy="2743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947319" y="3352800"/>
            <a:ext cx="3048000" cy="2743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099719" y="3505200"/>
            <a:ext cx="3048000" cy="2743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252119" y="3657600"/>
            <a:ext cx="3048000" cy="2743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404519" y="3810000"/>
            <a:ext cx="3048000" cy="2743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556919" y="3962400"/>
            <a:ext cx="3048000" cy="2743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709319" y="4114800"/>
            <a:ext cx="3048000" cy="2743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61719" y="4267200"/>
            <a:ext cx="3048000" cy="2743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গোত্রীয়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সংঘাত</a:t>
            </a:r>
            <a:endParaRPr lang="en-US" sz="3600" dirty="0"/>
          </a:p>
        </p:txBody>
      </p:sp>
      <p:sp>
        <p:nvSpPr>
          <p:cNvPr id="41" name="Oval 40"/>
          <p:cNvSpPr/>
          <p:nvPr/>
        </p:nvSpPr>
        <p:spPr>
          <a:xfrm>
            <a:off x="7757319" y="1447800"/>
            <a:ext cx="16764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7909719" y="1600200"/>
            <a:ext cx="16764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8062119" y="1752600"/>
            <a:ext cx="16764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8214519" y="1905000"/>
            <a:ext cx="16764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8366919" y="2057400"/>
            <a:ext cx="16764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8519319" y="2209800"/>
            <a:ext cx="16764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8671719" y="2362200"/>
            <a:ext cx="16764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মালা</a:t>
            </a:r>
            <a:endParaRPr lang="en-US" sz="3600" dirty="0"/>
          </a:p>
        </p:txBody>
      </p:sp>
      <p:sp>
        <p:nvSpPr>
          <p:cNvPr id="48" name="Oval 47"/>
          <p:cNvSpPr/>
          <p:nvPr/>
        </p:nvSpPr>
        <p:spPr>
          <a:xfrm>
            <a:off x="365919" y="3810000"/>
            <a:ext cx="2590800" cy="22860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70719" y="4114800"/>
            <a:ext cx="2590800" cy="22860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70719" y="4114800"/>
            <a:ext cx="2590800" cy="22860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42119" y="3962400"/>
            <a:ext cx="2590800" cy="22860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213519" y="1676400"/>
            <a:ext cx="3276600" cy="4953000"/>
            <a:chOff x="213519" y="1828800"/>
            <a:chExt cx="3276600" cy="4953000"/>
          </a:xfrm>
        </p:grpSpPr>
        <p:grpSp>
          <p:nvGrpSpPr>
            <p:cNvPr id="62" name="Group 61"/>
            <p:cNvGrpSpPr/>
            <p:nvPr/>
          </p:nvGrpSpPr>
          <p:grpSpPr>
            <a:xfrm>
              <a:off x="213519" y="1828800"/>
              <a:ext cx="3200400" cy="2895600"/>
              <a:chOff x="213519" y="1828800"/>
              <a:chExt cx="3200400" cy="28956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213519" y="1828800"/>
                <a:ext cx="2286000" cy="1981200"/>
              </a:xfrm>
              <a:prstGeom prst="ellipse">
                <a:avLst/>
              </a:prstGeom>
              <a:blipFill>
                <a:blip r:embed="rId7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65919" y="1981200"/>
                <a:ext cx="2286000" cy="1981200"/>
              </a:xfrm>
              <a:prstGeom prst="ellipse">
                <a:avLst/>
              </a:prstGeom>
              <a:blipFill>
                <a:blip r:embed="rId7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18319" y="2133600"/>
                <a:ext cx="2286000" cy="1981200"/>
              </a:xfrm>
              <a:prstGeom prst="ellipse">
                <a:avLst/>
              </a:prstGeom>
              <a:blipFill>
                <a:blip r:embed="rId7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70719" y="2286000"/>
                <a:ext cx="2286000" cy="1981200"/>
              </a:xfrm>
              <a:prstGeom prst="ellipse">
                <a:avLst/>
              </a:prstGeom>
              <a:blipFill>
                <a:blip r:embed="rId7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823119" y="2438400"/>
                <a:ext cx="2286000" cy="1981200"/>
              </a:xfrm>
              <a:prstGeom prst="ellipse">
                <a:avLst/>
              </a:prstGeom>
              <a:blipFill>
                <a:blip r:embed="rId7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975519" y="2590800"/>
                <a:ext cx="2286000" cy="1981200"/>
              </a:xfrm>
              <a:prstGeom prst="ellipse">
                <a:avLst/>
              </a:prstGeom>
              <a:blipFill>
                <a:blip r:embed="rId7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127919" y="2743200"/>
                <a:ext cx="2286000" cy="1981200"/>
              </a:xfrm>
              <a:prstGeom prst="ellipse">
                <a:avLst/>
              </a:prstGeom>
              <a:blipFill>
                <a:blip r:embed="rId7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গোত্রীয়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শাসনব্যবস্থা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 smtClean="0"/>
              </a:p>
              <a:p>
                <a:pPr algn="ctr"/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49" name="Oval 48"/>
            <p:cNvSpPr/>
            <p:nvPr/>
          </p:nvSpPr>
          <p:spPr>
            <a:xfrm>
              <a:off x="518319" y="4114800"/>
              <a:ext cx="2590800" cy="2286000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70719" y="4267200"/>
              <a:ext cx="2590800" cy="2286000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99319" y="4495800"/>
              <a:ext cx="2590800" cy="2286000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গোত্রপ্রীতি</a:t>
              </a:r>
              <a:endParaRPr lang="en-US" sz="3600" dirty="0"/>
            </a:p>
          </p:txBody>
        </p:sp>
      </p:grpSp>
      <p:sp>
        <p:nvSpPr>
          <p:cNvPr id="59" name="Oval 58"/>
          <p:cNvSpPr/>
          <p:nvPr/>
        </p:nvSpPr>
        <p:spPr>
          <a:xfrm>
            <a:off x="2728119" y="609600"/>
            <a:ext cx="2590800" cy="22860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423319" y="304800"/>
            <a:ext cx="3048000" cy="2743200"/>
            <a:chOff x="2423319" y="304800"/>
            <a:chExt cx="3048000" cy="2743200"/>
          </a:xfrm>
        </p:grpSpPr>
        <p:sp>
          <p:nvSpPr>
            <p:cNvPr id="55" name="Oval 54"/>
            <p:cNvSpPr/>
            <p:nvPr/>
          </p:nvSpPr>
          <p:spPr>
            <a:xfrm>
              <a:off x="2423319" y="304800"/>
              <a:ext cx="2590800" cy="228600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2575719" y="457200"/>
              <a:ext cx="2590800" cy="228600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880519" y="762000"/>
              <a:ext cx="2590800" cy="228600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2956719" y="1600200"/>
            <a:ext cx="2303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68" name="Oval 67"/>
          <p:cNvSpPr/>
          <p:nvPr/>
        </p:nvSpPr>
        <p:spPr>
          <a:xfrm>
            <a:off x="5852319" y="1447800"/>
            <a:ext cx="1295400" cy="1295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004719" y="1600200"/>
            <a:ext cx="1295400" cy="1295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157119" y="1752600"/>
            <a:ext cx="1295400" cy="1295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309519" y="1905000"/>
            <a:ext cx="1295400" cy="1295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461919" y="2057400"/>
            <a:ext cx="1295400" cy="1295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614319" y="2209800"/>
            <a:ext cx="1295400" cy="1295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6766719" y="2362200"/>
            <a:ext cx="1295400" cy="1295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919119" y="2514600"/>
            <a:ext cx="1295400" cy="1295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071519" y="2667000"/>
            <a:ext cx="1295400" cy="1295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শেখ</a:t>
            </a:r>
            <a:endParaRPr lang="en-US" sz="3600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38719" y="5334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70919" y="381000"/>
            <a:ext cx="5977264" cy="911230"/>
            <a:chOff x="641087" y="527405"/>
            <a:chExt cx="5977264" cy="911230"/>
          </a:xfrm>
        </p:grpSpPr>
        <p:pic>
          <p:nvPicPr>
            <p:cNvPr id="12" name="Picture 7" descr="cubo_rosso_architetto_fr_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1087" y="527405"/>
              <a:ext cx="1447800" cy="91123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</p:pic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2118519" y="533400"/>
              <a:ext cx="4499832" cy="882654"/>
            </a:xfrm>
            <a:prstGeom prst="chevron">
              <a:avLst>
                <a:gd name="adj" fmla="val 39600"/>
              </a:avLst>
            </a:prstGeom>
            <a:blipFill>
              <a:blip r:embed="rId4"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ctr">
                <a:spcBef>
                  <a:spcPct val="20000"/>
                </a:spcBef>
              </a:pPr>
              <a:r>
                <a:rPr lang="en-US" sz="8000" b="1" dirty="0" err="1">
                  <a:latin typeface="NikoshBAN" pitchFamily="2" charset="0"/>
                  <a:ea typeface="Calibri" pitchFamily="34" charset="0"/>
                  <a:cs typeface="NikoshBAN" pitchFamily="2" charset="0"/>
                </a:rPr>
                <a:t>একক</a:t>
              </a:r>
              <a:r>
                <a:rPr lang="en-US" sz="8000" b="1" dirty="0"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r>
                <a:rPr lang="en-US" sz="8000" b="1" dirty="0" err="1">
                  <a:latin typeface="NikoshBAN" pitchFamily="2" charset="0"/>
                  <a:ea typeface="Calibri" pitchFamily="34" charset="0"/>
                  <a:cs typeface="NikoshBAN" pitchFamily="2" charset="0"/>
                </a:rPr>
                <a:t>কাজ</a:t>
              </a:r>
              <a:endParaRPr lang="en-GB" sz="8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89719" y="228600"/>
            <a:ext cx="1676400" cy="1600200"/>
            <a:chOff x="5226" y="648"/>
            <a:chExt cx="2166" cy="2340"/>
          </a:xfrm>
          <a:solidFill>
            <a:schemeClr val="bg1"/>
          </a:solidFill>
        </p:grpSpPr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5226" y="648"/>
              <a:ext cx="2166" cy="234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511" y="1008"/>
              <a:ext cx="1620" cy="1620"/>
            </a:xfrm>
            <a:prstGeom prst="rect">
              <a:avLst/>
            </a:prstGeom>
            <a:grpFill/>
          </p:spPr>
          <p:txBody>
            <a:bodyPr wrap="none" fromWordArt="1">
              <a:prstTxWarp prst="textArchUp">
                <a:avLst>
                  <a:gd name="adj" fmla="val 5408925"/>
                </a:avLst>
              </a:prstTxWarp>
            </a:bodyPr>
            <a:lstStyle/>
            <a:p>
              <a:pPr algn="ctr"/>
              <a:r>
                <a:rPr lang="en-US" sz="800" b="1" dirty="0" smtClean="0">
                  <a:solidFill>
                    <a:srgbClr val="00B050"/>
                  </a:solidFill>
                  <a:latin typeface="Old English Text MT" pitchFamily="66" charset="0"/>
                </a:rPr>
                <a:t>Abdul Mannan</a:t>
              </a:r>
              <a:r>
                <a:rPr lang="en-US" sz="800" b="1" dirty="0" smtClean="0">
                  <a:solidFill>
                    <a:srgbClr val="FF0000"/>
                  </a:solidFill>
                  <a:latin typeface="Old English Text MT" pitchFamily="66" charset="0"/>
                </a:rPr>
                <a:t>,</a:t>
              </a:r>
              <a:r>
                <a:rPr lang="en-US" sz="800" b="1" dirty="0" smtClean="0">
                  <a:latin typeface="Old English Text MT" pitchFamily="66" charset="0"/>
                </a:rPr>
                <a:t>Email-</a:t>
              </a:r>
              <a:r>
                <a:rPr lang="en-US" sz="800" b="1" dirty="0" smtClean="0">
                  <a:solidFill>
                    <a:schemeClr val="accent6"/>
                  </a:solidFill>
                  <a:latin typeface="Old English Text MT" pitchFamily="66" charset="0"/>
                </a:rPr>
                <a:t>a.mannan12818@gmail.com</a:t>
              </a:r>
              <a:r>
                <a:rPr lang="en-US" sz="800" dirty="0" smtClean="0">
                  <a:solidFill>
                    <a:srgbClr val="FF0000"/>
                  </a:solidFill>
                  <a:latin typeface="Old English Text MT" pitchFamily="66" charset="0"/>
                </a:rPr>
                <a:t>,</a:t>
              </a: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5739" y="1188"/>
              <a:ext cx="1197" cy="126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948" y="1474"/>
              <a:ext cx="722" cy="688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4227"/>
                </a:avLst>
              </a:prstTxWarp>
            </a:bodyPr>
            <a:lstStyle/>
            <a:p>
              <a:pPr algn="ctr" rtl="0"/>
              <a:r>
                <a:rPr lang="en-US" sz="800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 </a:t>
              </a:r>
              <a:r>
                <a:rPr lang="en-US" sz="800" kern="10" spc="0" dirty="0" smtClean="0">
                  <a:ln w="9525">
                    <a:noFill/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gvbœvb m¨vi </a:t>
              </a:r>
              <a:endParaRPr lang="en-US" sz="800" kern="10" spc="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C0C0C0"/>
                  </a:outerShdw>
                </a:effectLst>
                <a:latin typeface="SutonnyMJ"/>
                <a:cs typeface="SutonnyMJ"/>
              </a:endParaRPr>
            </a:p>
          </p:txBody>
        </p:sp>
      </p:grp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642519" y="2743200"/>
            <a:ext cx="350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?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C326-06AD-4FAC-8F54-74F72E78B987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0" name="Picture 6" descr="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40121" y="0"/>
            <a:ext cx="1531974" cy="1447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6563"/>
          <a:stretch>
            <a:fillRect/>
          </a:stretch>
        </p:blipFill>
        <p:spPr bwMode="auto">
          <a:xfrm>
            <a:off x="213519" y="304800"/>
            <a:ext cx="7315200" cy="3581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6157119" y="609600"/>
            <a:ext cx="3344390" cy="1510691"/>
            <a:chOff x="8214519" y="304800"/>
            <a:chExt cx="3344390" cy="1510691"/>
          </a:xfrm>
        </p:grpSpPr>
        <p:sp>
          <p:nvSpPr>
            <p:cNvPr id="3" name="Cloud Callout 2"/>
            <p:cNvSpPr/>
            <p:nvPr/>
          </p:nvSpPr>
          <p:spPr>
            <a:xfrm>
              <a:off x="8214519" y="304800"/>
              <a:ext cx="3344390" cy="1510691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>
              <a:solidFill>
                <a:srgbClr val="FFFF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19319" y="457200"/>
              <a:ext cx="2741373" cy="11079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bn-BD" sz="4400" b="1" dirty="0">
                  <a:ln w="1905"/>
                  <a:gradFill>
                    <a:gsLst>
                      <a:gs pos="0">
                        <a:srgbClr val="7D3C4A">
                          <a:shade val="20000"/>
                          <a:satMod val="200000"/>
                        </a:srgbClr>
                      </a:gs>
                      <a:gs pos="78000">
                        <a:srgbClr val="7D3C4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7D3C4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66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6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41667" t="16667" r="31944" b="40948"/>
          <a:stretch>
            <a:fillRect/>
          </a:stretch>
        </p:blipFill>
        <p:spPr bwMode="auto">
          <a:xfrm>
            <a:off x="7528719" y="2205790"/>
            <a:ext cx="2209800" cy="236621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1013" y="990601"/>
            <a:ext cx="3220825" cy="25146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37719" y="8382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ক্লাস</a:t>
            </a:r>
            <a:r>
              <a:rPr lang="en-US" dirty="0" smtClean="0"/>
              <a:t> </a:t>
            </a:r>
            <a:r>
              <a:rPr lang="en-US" dirty="0" err="1" smtClean="0"/>
              <a:t>রুম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271919" y="6858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মনিটর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99319" y="4800600"/>
            <a:ext cx="6477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D153-9F69-4F74-93B6-6EB82637C84B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835481" y="50292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0925" y="609600"/>
            <a:ext cx="11550913" cy="3944085"/>
            <a:chOff x="641087" y="527405"/>
            <a:chExt cx="11550913" cy="3944085"/>
          </a:xfrm>
        </p:grpSpPr>
        <p:pic>
          <p:nvPicPr>
            <p:cNvPr id="10" name="Picture 9" descr="hom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6224" y="1215708"/>
              <a:ext cx="4755776" cy="32557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8"/>
            <p:cNvGrpSpPr/>
            <p:nvPr/>
          </p:nvGrpSpPr>
          <p:grpSpPr>
            <a:xfrm>
              <a:off x="641087" y="527405"/>
              <a:ext cx="5534427" cy="911230"/>
              <a:chOff x="641087" y="527405"/>
              <a:chExt cx="5534427" cy="911230"/>
            </a:xfrm>
          </p:grpSpPr>
          <p:pic>
            <p:nvPicPr>
              <p:cNvPr id="13" name="Picture 7" descr="cubo_rosso_architetto_fr_0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41087" y="527405"/>
                <a:ext cx="1447800" cy="911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AutoShape 8"/>
              <p:cNvSpPr>
                <a:spLocks noChangeArrowheads="1"/>
              </p:cNvSpPr>
              <p:nvPr/>
            </p:nvSpPr>
            <p:spPr bwMode="auto">
              <a:xfrm>
                <a:off x="1794950" y="555981"/>
                <a:ext cx="4380564" cy="882654"/>
              </a:xfrm>
              <a:prstGeom prst="chevron">
                <a:avLst>
                  <a:gd name="adj" fmla="val 39600"/>
                </a:avLst>
              </a:prstGeom>
              <a:gradFill rotWithShape="1">
                <a:gsLst>
                  <a:gs pos="0">
                    <a:srgbClr val="929200"/>
                  </a:gs>
                  <a:gs pos="50000">
                    <a:srgbClr val="FFFF00"/>
                  </a:gs>
                  <a:gs pos="100000">
                    <a:srgbClr val="9292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91418" tIns="45710" rIns="91418" bIns="45710" anchor="ctr"/>
              <a:lstStyle/>
              <a:p>
                <a:pPr algn="ctr">
                  <a:defRPr/>
                </a:pPr>
                <a:r>
                  <a:rPr lang="en-US" sz="7200" b="1" kern="10" dirty="0" err="1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>
                      <a:prstShdw prst="shdw13" dist="53882" dir="13500000">
                        <a:srgbClr val="868686">
                          <a:alpha val="50000"/>
                        </a:srgbClr>
                      </a:prstShdw>
                    </a:effectLst>
                    <a:latin typeface="NikoshBAN" pitchFamily="2" charset="0"/>
                    <a:cs typeface="NikoshBAN" pitchFamily="2" charset="0"/>
                  </a:rPr>
                  <a:t>বাড়ীর</a:t>
                </a:r>
                <a:r>
                  <a:rPr lang="bn-BD" sz="7200" b="1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>
                      <a:prstShdw prst="shdw13" dist="53882" dir="13500000">
                        <a:srgbClr val="868686">
                          <a:alpha val="50000"/>
                        </a:srgbClr>
                      </a:prstShdw>
                    </a:effectLst>
                    <a:latin typeface="NikoshBAN" pitchFamily="2" charset="0"/>
                    <a:cs typeface="NikoshBAN" pitchFamily="2" charset="0"/>
                  </a:rPr>
                  <a:t> কাজ</a:t>
                </a:r>
                <a:endParaRPr lang="en-US" sz="7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1280319" y="2438400"/>
            <a:ext cx="56388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DB1D-CCB2-4998-B9E2-C876EC547A71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7" name="Picture 6" descr="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40121" y="0"/>
            <a:ext cx="1531974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919" y="1066800"/>
            <a:ext cx="6400800" cy="47803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8319" y="5334000"/>
            <a:ext cx="10972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FF00"/>
                </a:solidFill>
              </a:rPr>
              <a:t>ধন্যবাদ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043A-E51C-481F-BBC0-DA1B8895850B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6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0121" y="0"/>
            <a:ext cx="1531974" cy="1447800"/>
          </a:xfrm>
          <a:prstGeom prst="rect">
            <a:avLst/>
          </a:prstGeom>
          <a:noFill/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42119" y="381000"/>
            <a:ext cx="1600200" cy="1371600"/>
            <a:chOff x="5226" y="648"/>
            <a:chExt cx="2166" cy="2340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5226" y="648"/>
              <a:ext cx="2166" cy="23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511" y="1008"/>
              <a:ext cx="1620" cy="1620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5408925"/>
                </a:avLst>
              </a:prstTxWarp>
            </a:bodyPr>
            <a:lstStyle/>
            <a:p>
              <a:pPr algn="ctr" rtl="0"/>
              <a:r>
                <a:rPr lang="en-US" sz="800" kern="10" spc="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SutonnyMJ"/>
                  <a:cs typeface="SutonnyMJ"/>
                </a:rPr>
                <a:t>Avãyj</a:t>
              </a:r>
              <a:r>
                <a:rPr lang="en-US" sz="8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SutonnyMJ"/>
                  <a:cs typeface="SutonnyMJ"/>
                </a:rPr>
                <a:t> gvbœvb,01722887751  </a:t>
              </a:r>
              <a:endParaRPr lang="en-US" sz="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SutonnyMJ"/>
                <a:cs typeface="SutonnyMJ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5739" y="1188"/>
              <a:ext cx="1197" cy="12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796" y="1368"/>
              <a:ext cx="969" cy="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227"/>
                </a:avLst>
              </a:prstTxWarp>
            </a:bodyPr>
            <a:lstStyle/>
            <a:p>
              <a:pPr algn="ctr" rtl="0"/>
              <a:r>
                <a:rPr lang="en-US" sz="800" kern="10" spc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gvbœvb m¨vi</a:t>
              </a:r>
              <a:endParaRPr lang="en-US" sz="800" kern="10" spc="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SutonnyMJ"/>
                <a:cs typeface="SutonnyMJ"/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7319" y="838200"/>
            <a:ext cx="7696200" cy="48936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7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ইসলামের ইতিহাসও সংস্কৃতি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1ম পত্র</a:t>
            </a:r>
          </a:p>
          <a:p>
            <a:pPr lvl="0" algn="ctr"/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একাদশ-দ্বাদশ শ্রেণি </a:t>
            </a:r>
          </a:p>
          <a:p>
            <a:pPr lvl="0" algn="ctr"/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প্রথম</a:t>
            </a:r>
          </a:p>
          <a:p>
            <a:pPr lvl="0" algn="ctr"/>
            <a:r>
              <a:rPr lang="en-US" sz="48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</a:t>
            </a:r>
            <a:r>
              <a:rPr lang="en-US" sz="48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ইসলামি</a:t>
            </a:r>
            <a:r>
              <a:rPr lang="en-US" sz="48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৬০মিনিট</a:t>
            </a:r>
            <a:endParaRPr lang="bn-BD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05319" y="5029200"/>
            <a:ext cx="715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  <p:pic>
        <p:nvPicPr>
          <p:cNvPr id="5" name="Picture 6" descr="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0121" y="0"/>
            <a:ext cx="1531974" cy="1447800"/>
          </a:xfrm>
          <a:prstGeom prst="rect">
            <a:avLst/>
          </a:prstGeom>
          <a:noFill/>
        </p:spPr>
      </p:pic>
      <p:pic>
        <p:nvPicPr>
          <p:cNvPr id="6" name="Picture 5" descr="Logo-web-version-300x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919" y="381000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6461A-1FA9-49B6-9A46-26C2176A8DB1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l="61963" t="26042" r="14498" b="30308"/>
          <a:stretch>
            <a:fillRect/>
          </a:stretch>
        </p:blipFill>
        <p:spPr bwMode="auto">
          <a:xfrm>
            <a:off x="442119" y="1524000"/>
            <a:ext cx="3248608" cy="338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8EA6-6ED6-42C9-A133-4EB31DDA202D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63464" t="25000" r="16038" b="37500"/>
          <a:stretch>
            <a:fillRect/>
          </a:stretch>
        </p:blipFill>
        <p:spPr bwMode="auto">
          <a:xfrm>
            <a:off x="3261519" y="2362200"/>
            <a:ext cx="2209800" cy="227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64635" t="28125" r="16624" b="41666"/>
          <a:stretch>
            <a:fillRect/>
          </a:stretch>
        </p:blipFill>
        <p:spPr bwMode="auto">
          <a:xfrm>
            <a:off x="289719" y="236220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l="67234" t="64704" r="26467" b="28294"/>
          <a:stretch>
            <a:fillRect/>
          </a:stretch>
        </p:blipFill>
        <p:spPr bwMode="auto">
          <a:xfrm>
            <a:off x="6004719" y="44196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Isosceles Triangle 7"/>
          <p:cNvSpPr/>
          <p:nvPr/>
        </p:nvSpPr>
        <p:spPr>
          <a:xfrm rot="8202141" flipH="1">
            <a:off x="7815136" y="3911412"/>
            <a:ext cx="3642084" cy="1836435"/>
          </a:xfrm>
          <a:prstGeom prst="triangle">
            <a:avLst>
              <a:gd name="adj" fmla="val 5308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 l="61963" t="26042" r="14498" b="30308"/>
          <a:stretch>
            <a:fillRect/>
          </a:stretch>
        </p:blipFill>
        <p:spPr bwMode="auto">
          <a:xfrm>
            <a:off x="9128919" y="2216285"/>
            <a:ext cx="2438400" cy="254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8EA6-6ED6-42C9-A133-4EB31DDA202D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75919" y="3505200"/>
            <a:ext cx="7985918" cy="3352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6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ইসলামের ইতিহাসও সংস্কৃতি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 পত্র</a:t>
            </a:r>
          </a:p>
          <a:p>
            <a:pPr lvl="0" algn="ctr"/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একাদশ-দ্বাদশ শ্রেণি </a:t>
            </a:r>
          </a:p>
          <a:p>
            <a:pPr algn="ctr"/>
            <a:endParaRPr lang="en-US" sz="6000" dirty="0"/>
          </a:p>
        </p:txBody>
      </p:sp>
      <p:pic>
        <p:nvPicPr>
          <p:cNvPr id="1029" name="Picture 5" descr="Camel-HD-Wallpaper-768x5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5708258" cy="35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Picture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66380"/>
            <a:ext cx="4099719" cy="329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images (1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2319" y="0"/>
            <a:ext cx="22860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images (33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4038" y="0"/>
            <a:ext cx="1447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images (44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8473678" y="-182958"/>
            <a:ext cx="1066800" cy="630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horse tre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90719" y="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/>
          <a:srcRect l="67234" t="64704" r="24105" b="28294"/>
          <a:stretch>
            <a:fillRect/>
          </a:stretch>
        </p:blipFill>
        <p:spPr bwMode="auto">
          <a:xfrm>
            <a:off x="5664942" y="0"/>
            <a:ext cx="18737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/>
          <a:srcRect l="67234" t="64704" r="24105" b="28294"/>
          <a:stretch>
            <a:fillRect/>
          </a:stretch>
        </p:blipFill>
        <p:spPr bwMode="auto">
          <a:xfrm>
            <a:off x="8138319" y="0"/>
            <a:ext cx="18737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/>
          <a:srcRect l="67234" t="64704" r="26467" b="28294"/>
          <a:stretch>
            <a:fillRect/>
          </a:stretch>
        </p:blipFill>
        <p:spPr bwMode="auto">
          <a:xfrm>
            <a:off x="5852318" y="2362199"/>
            <a:ext cx="6309519" cy="7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/>
          <a:srcRect l="67234" t="64704" r="26467" b="28294"/>
          <a:stretch>
            <a:fillRect/>
          </a:stretch>
        </p:blipFill>
        <p:spPr bwMode="auto">
          <a:xfrm>
            <a:off x="0" y="3459481"/>
            <a:ext cx="5699919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/>
          <a:srcRect l="67234" t="64704" r="24105" b="28294"/>
          <a:stretch>
            <a:fillRect/>
          </a:stretch>
        </p:blipFill>
        <p:spPr bwMode="auto">
          <a:xfrm>
            <a:off x="4099719" y="3505200"/>
            <a:ext cx="15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8EA6-6ED6-42C9-A133-4EB31DDA202D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505200"/>
            <a:ext cx="12161837" cy="3352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6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ইসলামের ইতিহাসও সংস্কৃতি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 পত্র</a:t>
            </a:r>
          </a:p>
          <a:p>
            <a:pPr lvl="0" algn="ctr"/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একাদশ-দ্বাদশ শ্রেণি </a:t>
            </a:r>
          </a:p>
          <a:p>
            <a:pPr algn="ctr"/>
            <a:endParaRPr lang="en-US" sz="6000" dirty="0"/>
          </a:p>
        </p:txBody>
      </p:sp>
      <p:pic>
        <p:nvPicPr>
          <p:cNvPr id="5" name="Picture 5" descr="Camel-HD-Wallpaper-768x5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5708258" cy="35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icture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9919" y="0"/>
            <a:ext cx="646191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icture7"/>
          <p:cNvPicPr>
            <a:picLocks noChangeAspect="1" noChangeArrowheads="1"/>
          </p:cNvPicPr>
          <p:nvPr/>
        </p:nvPicPr>
        <p:blipFill>
          <a:blip r:embed="rId4"/>
          <a:srcRect l="11792" r="59907" b="50000"/>
          <a:stretch>
            <a:fillRect/>
          </a:stretch>
        </p:blipFill>
        <p:spPr bwMode="auto">
          <a:xfrm>
            <a:off x="2804319" y="17526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8EA6-6ED6-42C9-A133-4EB31DDA202D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5" descr="Camel-HD-Wallpaper-768x5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614319" cy="3505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Camel-HD-Wallpaper-768x5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4318" y="0"/>
            <a:ext cx="5547519" cy="3505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" y="3505200"/>
            <a:ext cx="12161837" cy="3352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6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 ইতিহাসও সংস্কৃতি</a:t>
            </a:r>
            <a:r>
              <a:rPr lang="en-US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 পত্র</a:t>
            </a:r>
          </a:p>
          <a:p>
            <a:pPr lvl="0" algn="ctr"/>
            <a:r>
              <a:rPr lang="en-US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একাদশ-দ্বাদশ শ্রেণি </a:t>
            </a:r>
          </a:p>
          <a:p>
            <a:pPr algn="ctr"/>
            <a:endParaRPr lang="en-US" sz="6000" dirty="0"/>
          </a:p>
        </p:txBody>
      </p:sp>
      <p:pic>
        <p:nvPicPr>
          <p:cNvPr id="10" name="Picture 9" descr="Picture7"/>
          <p:cNvPicPr>
            <a:picLocks noChangeAspect="1" noChangeArrowheads="1"/>
          </p:cNvPicPr>
          <p:nvPr/>
        </p:nvPicPr>
        <p:blipFill>
          <a:blip r:embed="rId3"/>
          <a:srcRect l="11792" r="59907" b="50000"/>
          <a:stretch>
            <a:fillRect/>
          </a:stretch>
        </p:blipFill>
        <p:spPr bwMode="auto">
          <a:xfrm>
            <a:off x="5166519" y="0"/>
            <a:ext cx="31242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519" y="1066800"/>
            <a:ext cx="495300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05319" y="5029200"/>
            <a:ext cx="715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85519" y="381000"/>
            <a:ext cx="5429479" cy="1368862"/>
            <a:chOff x="6004720" y="224135"/>
            <a:chExt cx="3687761" cy="1368862"/>
          </a:xfrm>
        </p:grpSpPr>
        <p:sp>
          <p:nvSpPr>
            <p:cNvPr id="5" name="Rectangle 4"/>
            <p:cNvSpPr/>
            <p:nvPr/>
          </p:nvSpPr>
          <p:spPr>
            <a:xfrm>
              <a:off x="7609152" y="762000"/>
              <a:ext cx="2078770" cy="83099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১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2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ইসলাম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পূর্ব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আরবের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রাজনৈতিক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অবস্থা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04720" y="224135"/>
              <a:ext cx="2915088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প্রাক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ইসলামি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আরব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930481" y="2286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Chiller" pitchFamily="82" charset="0"/>
                </a:rPr>
                <a:t>A</a:t>
              </a:r>
              <a:r>
                <a:rPr lang="en-US" sz="3200" dirty="0" smtClean="0">
                  <a:latin typeface="Chiller" pitchFamily="82" charset="0"/>
                </a:rPr>
                <a:t>M</a:t>
              </a:r>
              <a:r>
                <a:rPr lang="en-US" sz="3200" dirty="0" smtClean="0">
                  <a:solidFill>
                    <a:srgbClr val="00B0F0"/>
                  </a:solidFill>
                  <a:latin typeface="Chiller" pitchFamily="82" charset="0"/>
                </a:rPr>
                <a:t>S</a:t>
              </a:r>
              <a:endParaRPr lang="en-US" sz="3200" dirty="0">
                <a:solidFill>
                  <a:srgbClr val="00B0F0"/>
                </a:solidFill>
                <a:latin typeface="Chiller" pitchFamily="82" charset="0"/>
              </a:endParaRPr>
            </a:p>
          </p:txBody>
        </p:sp>
      </p:grpSp>
      <p:pic>
        <p:nvPicPr>
          <p:cNvPr id="8" name="Picture 5" descr="Logo-web-version-300x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719" y="228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10119519" y="0"/>
            <a:ext cx="1752600" cy="1676400"/>
            <a:chOff x="5226" y="648"/>
            <a:chExt cx="2166" cy="2340"/>
          </a:xfrm>
        </p:grpSpPr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5226" y="648"/>
              <a:ext cx="2166" cy="23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511" y="1008"/>
              <a:ext cx="1620" cy="1620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5408925"/>
                </a:avLst>
              </a:prstTxWarp>
            </a:bodyPr>
            <a:lstStyle/>
            <a:p>
              <a:pPr algn="ctr" rtl="0"/>
              <a:r>
                <a:rPr lang="en-US" sz="800" kern="10" spc="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SutonnyMJ"/>
                  <a:cs typeface="SutonnyMJ"/>
                </a:rPr>
                <a:t>Avãyj</a:t>
              </a:r>
              <a:r>
                <a:rPr lang="en-US" sz="8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SutonnyMJ"/>
                  <a:cs typeface="SutonnyMJ"/>
                </a:rPr>
                <a:t> gvbœvb,01722887751  </a:t>
              </a:r>
              <a:endParaRPr lang="en-US" sz="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SutonnyMJ"/>
                <a:cs typeface="SutonnyMJ"/>
              </a:endParaRPr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5739" y="1188"/>
              <a:ext cx="1197" cy="12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796" y="1368"/>
              <a:ext cx="969" cy="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227"/>
                </a:avLst>
              </a:prstTxWarp>
            </a:bodyPr>
            <a:lstStyle/>
            <a:p>
              <a:pPr algn="ctr" rtl="0"/>
              <a:r>
                <a:rPr lang="en-US" sz="800" kern="10" spc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gvbœvb m¨vi</a:t>
              </a:r>
              <a:endParaRPr lang="en-US" sz="800" kern="10" spc="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SutonnyMJ"/>
                <a:cs typeface="SutonnyMJ"/>
              </a:endParaRPr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1B7B-C44E-436A-9283-E5AE8BFD76E6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690519" y="2438400"/>
            <a:ext cx="4953000" cy="3581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2119" y="2514600"/>
            <a:ext cx="4495800" cy="3581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42719" y="2971800"/>
            <a:ext cx="738664" cy="2362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কিসের ছবি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19" t="14326" r="15565" b="36703"/>
          <a:stretch/>
        </p:blipFill>
        <p:spPr bwMode="auto">
          <a:xfrm>
            <a:off x="2880519" y="1447800"/>
            <a:ext cx="4087091" cy="124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805319" y="5029200"/>
            <a:ext cx="715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3119" y="2895600"/>
            <a:ext cx="10972800" cy="30469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bn-BD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65919" y="457200"/>
            <a:ext cx="1752600" cy="1676400"/>
            <a:chOff x="5226" y="648"/>
            <a:chExt cx="2166" cy="2340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>
              <a:off x="5226" y="648"/>
              <a:ext cx="2166" cy="23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511" y="1008"/>
              <a:ext cx="1620" cy="1620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5408925"/>
                </a:avLst>
              </a:prstTxWarp>
            </a:bodyPr>
            <a:lstStyle/>
            <a:p>
              <a:pPr algn="ctr" rtl="0"/>
              <a:r>
                <a:rPr lang="en-US" sz="800" kern="10" spc="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SutonnyMJ"/>
                  <a:cs typeface="SutonnyMJ"/>
                </a:rPr>
                <a:t>Avãyj</a:t>
              </a:r>
              <a:r>
                <a:rPr lang="en-US" sz="8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SutonnyMJ"/>
                  <a:cs typeface="SutonnyMJ"/>
                </a:rPr>
                <a:t> gvbœvb,01722887751  </a:t>
              </a:r>
              <a:endParaRPr lang="en-US" sz="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SutonnyMJ"/>
                <a:cs typeface="SutonnyMJ"/>
              </a:endParaRPr>
            </a:p>
          </p:txBody>
        </p:sp>
        <p:sp>
          <p:nvSpPr>
            <p:cNvPr id="1029" name="Oval 5"/>
            <p:cNvSpPr>
              <a:spLocks noChangeArrowheads="1"/>
            </p:cNvSpPr>
            <p:nvPr/>
          </p:nvSpPr>
          <p:spPr bwMode="auto">
            <a:xfrm>
              <a:off x="5739" y="1188"/>
              <a:ext cx="1197" cy="12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796" y="1368"/>
              <a:ext cx="969" cy="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227"/>
                </a:avLst>
              </a:prstTxWarp>
            </a:bodyPr>
            <a:lstStyle/>
            <a:p>
              <a:pPr algn="ctr" rtl="0"/>
              <a:r>
                <a:rPr lang="en-US" sz="800" kern="10" spc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gvbœvb m¨vi</a:t>
              </a:r>
              <a:endParaRPr lang="en-US" sz="800" kern="10" spc="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SutonnyMJ"/>
                <a:cs typeface="SutonnyMJ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85719" y="533400"/>
            <a:ext cx="5429479" cy="999530"/>
            <a:chOff x="6004720" y="224135"/>
            <a:chExt cx="3687761" cy="999530"/>
          </a:xfrm>
        </p:grpSpPr>
        <p:sp>
          <p:nvSpPr>
            <p:cNvPr id="15" name="Rectangle 14"/>
            <p:cNvSpPr/>
            <p:nvPr/>
          </p:nvSpPr>
          <p:spPr>
            <a:xfrm>
              <a:off x="6522279" y="762000"/>
              <a:ext cx="3165643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১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2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ইসলাম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পূর্ব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আরবের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রাজনৈতিক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অবস্থা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04720" y="224135"/>
              <a:ext cx="2915088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প্রাক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ইসলামি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আরব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930481" y="2286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Chiller" pitchFamily="82" charset="0"/>
                </a:rPr>
                <a:t>A</a:t>
              </a:r>
              <a:r>
                <a:rPr lang="en-US" sz="3200" dirty="0" smtClean="0">
                  <a:latin typeface="Chiller" pitchFamily="82" charset="0"/>
                </a:rPr>
                <a:t>M</a:t>
              </a:r>
              <a:r>
                <a:rPr lang="en-US" sz="3200" dirty="0" smtClean="0">
                  <a:solidFill>
                    <a:srgbClr val="00B0F0"/>
                  </a:solidFill>
                  <a:latin typeface="Chiller" pitchFamily="82" charset="0"/>
                </a:rPr>
                <a:t>S</a:t>
              </a:r>
              <a:endParaRPr lang="en-US" sz="3200" dirty="0">
                <a:solidFill>
                  <a:srgbClr val="00B0F0"/>
                </a:solidFill>
                <a:latin typeface="Chiller" pitchFamily="82" charset="0"/>
              </a:endParaRPr>
            </a:p>
          </p:txBody>
        </p:sp>
      </p:grp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0399-3B0F-4A82-B1C3-0DB4A10BB614}" type="datetime1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</TotalTime>
  <Words>813</Words>
  <Application>Microsoft Office PowerPoint</Application>
  <PresentationFormat>Custom</PresentationFormat>
  <Paragraphs>183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 Net</dc:creator>
  <cp:lastModifiedBy>Ma</cp:lastModifiedBy>
  <cp:revision>388</cp:revision>
  <dcterms:created xsi:type="dcterms:W3CDTF">2019-07-14T12:34:24Z</dcterms:created>
  <dcterms:modified xsi:type="dcterms:W3CDTF">2020-10-23T17:44:17Z</dcterms:modified>
</cp:coreProperties>
</file>