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BED3C-1B5F-44AF-82AD-643E2C866AB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9F00F-2E24-42B8-80D2-19A074326F11}">
      <dgm:prSet phldrT="[Text]"/>
      <dgm:spPr>
        <a:solidFill>
          <a:srgbClr val="00B0F0"/>
        </a:solidFill>
      </dgm:spPr>
      <dgm:t>
        <a:bodyPr/>
        <a:lstStyle/>
        <a:p>
          <a:r>
            <a:rPr lang="ar-AE" dirty="0"/>
            <a:t>اسم</a:t>
          </a:r>
          <a:endParaRPr lang="en-US" dirty="0"/>
        </a:p>
      </dgm:t>
    </dgm:pt>
    <dgm:pt modelId="{8C43277F-2418-453C-9510-303BA5766C15}" type="parTrans" cxnId="{CEF02974-BCC0-4028-90B1-35C5BC786124}">
      <dgm:prSet/>
      <dgm:spPr/>
      <dgm:t>
        <a:bodyPr/>
        <a:lstStyle/>
        <a:p>
          <a:endParaRPr lang="en-US"/>
        </a:p>
      </dgm:t>
    </dgm:pt>
    <dgm:pt modelId="{F16B7546-0601-4AC2-BC28-BC6DCF656616}" type="sibTrans" cxnId="{CEF02974-BCC0-4028-90B1-35C5BC786124}">
      <dgm:prSet/>
      <dgm:spPr/>
      <dgm:t>
        <a:bodyPr/>
        <a:lstStyle/>
        <a:p>
          <a:endParaRPr lang="en-US"/>
        </a:p>
      </dgm:t>
    </dgm:pt>
    <dgm:pt modelId="{2DE1D4ED-7F56-4EBC-A021-23BCC4BFDD43}">
      <dgm:prSet phldrT="[Text]"/>
      <dgm:spPr>
        <a:solidFill>
          <a:srgbClr val="FFFF00"/>
        </a:solidFill>
      </dgm:spPr>
      <dgm:t>
        <a:bodyPr/>
        <a:lstStyle/>
        <a:p>
          <a:r>
            <a:rPr lang="ar-AE" dirty="0"/>
            <a:t>حرف</a:t>
          </a:r>
          <a:endParaRPr lang="en-US" dirty="0"/>
        </a:p>
      </dgm:t>
    </dgm:pt>
    <dgm:pt modelId="{4AB31AB9-AB79-4499-B0F9-D9378D306273}" type="parTrans" cxnId="{8F306C35-BA7E-46CF-AFE9-5FC6C596ED8D}">
      <dgm:prSet/>
      <dgm:spPr/>
      <dgm:t>
        <a:bodyPr/>
        <a:lstStyle/>
        <a:p>
          <a:endParaRPr lang="en-US"/>
        </a:p>
      </dgm:t>
    </dgm:pt>
    <dgm:pt modelId="{00710FD2-C37A-415A-A6D1-40E44A29F636}" type="sibTrans" cxnId="{8F306C35-BA7E-46CF-AFE9-5FC6C596ED8D}">
      <dgm:prSet/>
      <dgm:spPr/>
      <dgm:t>
        <a:bodyPr/>
        <a:lstStyle/>
        <a:p>
          <a:endParaRPr lang="en-US"/>
        </a:p>
      </dgm:t>
    </dgm:pt>
    <dgm:pt modelId="{495EAF4C-EC3E-4E30-B63F-7D14AC614E63}">
      <dgm:prSet phldrT="[Text]"/>
      <dgm:spPr/>
      <dgm:t>
        <a:bodyPr/>
        <a:lstStyle/>
        <a:p>
          <a:r>
            <a:rPr lang="ar-AE" dirty="0"/>
            <a:t>فعل</a:t>
          </a:r>
          <a:endParaRPr lang="en-US" dirty="0"/>
        </a:p>
      </dgm:t>
    </dgm:pt>
    <dgm:pt modelId="{C4CDCD75-7E7D-4A69-BA32-87655F7ACB2E}" type="parTrans" cxnId="{C2ACDC84-ECB7-41B8-8E3A-A71751FBA77B}">
      <dgm:prSet/>
      <dgm:spPr/>
      <dgm:t>
        <a:bodyPr/>
        <a:lstStyle/>
        <a:p>
          <a:endParaRPr lang="en-US"/>
        </a:p>
      </dgm:t>
    </dgm:pt>
    <dgm:pt modelId="{710BA96E-BE8B-4255-8091-38688E6CD24A}" type="sibTrans" cxnId="{C2ACDC84-ECB7-41B8-8E3A-A71751FBA77B}">
      <dgm:prSet/>
      <dgm:spPr/>
      <dgm:t>
        <a:bodyPr/>
        <a:lstStyle/>
        <a:p>
          <a:endParaRPr lang="en-US"/>
        </a:p>
      </dgm:t>
    </dgm:pt>
    <dgm:pt modelId="{BD5A8CD0-A4A8-4FD4-B06B-765D743CC4FD}" type="pres">
      <dgm:prSet presAssocID="{528BED3C-1B5F-44AF-82AD-643E2C866ABA}" presName="Name0" presStyleCnt="0">
        <dgm:presLayoutVars>
          <dgm:dir/>
          <dgm:resizeHandles val="exact"/>
        </dgm:presLayoutVars>
      </dgm:prSet>
      <dgm:spPr/>
    </dgm:pt>
    <dgm:pt modelId="{081C3860-E5AB-4AEB-9EFC-F98935C88904}" type="pres">
      <dgm:prSet presAssocID="{B469F00F-2E24-42B8-80D2-19A074326F11}" presName="node" presStyleLbl="node1" presStyleIdx="0" presStyleCnt="3" custRadScaleRad="100403" custRadScaleInc="8573">
        <dgm:presLayoutVars>
          <dgm:bulletEnabled val="1"/>
        </dgm:presLayoutVars>
      </dgm:prSet>
      <dgm:spPr/>
    </dgm:pt>
    <dgm:pt modelId="{436991B8-1042-413E-AF5B-017C1CCE32DF}" type="pres">
      <dgm:prSet presAssocID="{F16B7546-0601-4AC2-BC28-BC6DCF656616}" presName="sibTrans" presStyleLbl="sibTrans2D1" presStyleIdx="0" presStyleCnt="3"/>
      <dgm:spPr/>
    </dgm:pt>
    <dgm:pt modelId="{906A0F24-52D3-44AF-9C55-48A5B01C8CD8}" type="pres">
      <dgm:prSet presAssocID="{F16B7546-0601-4AC2-BC28-BC6DCF656616}" presName="connectorText" presStyleLbl="sibTrans2D1" presStyleIdx="0" presStyleCnt="3"/>
      <dgm:spPr/>
    </dgm:pt>
    <dgm:pt modelId="{321E51C0-7BB2-428E-B684-665985683B35}" type="pres">
      <dgm:prSet presAssocID="{2DE1D4ED-7F56-4EBC-A021-23BCC4BFDD43}" presName="node" presStyleLbl="node1" presStyleIdx="1" presStyleCnt="3" custRadScaleRad="158116" custRadScaleInc="-21236">
        <dgm:presLayoutVars>
          <dgm:bulletEnabled val="1"/>
        </dgm:presLayoutVars>
      </dgm:prSet>
      <dgm:spPr/>
    </dgm:pt>
    <dgm:pt modelId="{108144A1-7D80-484E-B743-CDAFE64ADA2D}" type="pres">
      <dgm:prSet presAssocID="{00710FD2-C37A-415A-A6D1-40E44A29F636}" presName="sibTrans" presStyleLbl="sibTrans2D1" presStyleIdx="1" presStyleCnt="3"/>
      <dgm:spPr/>
    </dgm:pt>
    <dgm:pt modelId="{65F9E7D1-22DB-4B5F-BE6E-BB391761C3B9}" type="pres">
      <dgm:prSet presAssocID="{00710FD2-C37A-415A-A6D1-40E44A29F636}" presName="connectorText" presStyleLbl="sibTrans2D1" presStyleIdx="1" presStyleCnt="3"/>
      <dgm:spPr/>
    </dgm:pt>
    <dgm:pt modelId="{E58F85F4-12DB-4FCA-BED9-6F8A7E852DB0}" type="pres">
      <dgm:prSet presAssocID="{495EAF4C-EC3E-4E30-B63F-7D14AC614E63}" presName="node" presStyleLbl="node1" presStyleIdx="2" presStyleCnt="3" custRadScaleRad="205777" custRadScaleInc="28905">
        <dgm:presLayoutVars>
          <dgm:bulletEnabled val="1"/>
        </dgm:presLayoutVars>
      </dgm:prSet>
      <dgm:spPr/>
    </dgm:pt>
    <dgm:pt modelId="{14B0180E-E39C-4857-A61D-7779F2CB9F90}" type="pres">
      <dgm:prSet presAssocID="{710BA96E-BE8B-4255-8091-38688E6CD24A}" presName="sibTrans" presStyleLbl="sibTrans2D1" presStyleIdx="2" presStyleCnt="3"/>
      <dgm:spPr/>
    </dgm:pt>
    <dgm:pt modelId="{472E2F99-B337-48C9-A849-B003EBB95E1C}" type="pres">
      <dgm:prSet presAssocID="{710BA96E-BE8B-4255-8091-38688E6CD24A}" presName="connectorText" presStyleLbl="sibTrans2D1" presStyleIdx="2" presStyleCnt="3"/>
      <dgm:spPr/>
    </dgm:pt>
  </dgm:ptLst>
  <dgm:cxnLst>
    <dgm:cxn modelId="{B96C5502-D56F-475C-89BD-FC3DD173D892}" type="presOf" srcId="{00710FD2-C37A-415A-A6D1-40E44A29F636}" destId="{65F9E7D1-22DB-4B5F-BE6E-BB391761C3B9}" srcOrd="1" destOrd="0" presId="urn:microsoft.com/office/officeart/2005/8/layout/cycle7"/>
    <dgm:cxn modelId="{04305124-B99F-4A56-A01F-7181B1BD14E8}" type="presOf" srcId="{710BA96E-BE8B-4255-8091-38688E6CD24A}" destId="{472E2F99-B337-48C9-A849-B003EBB95E1C}" srcOrd="1" destOrd="0" presId="urn:microsoft.com/office/officeart/2005/8/layout/cycle7"/>
    <dgm:cxn modelId="{0C239E30-91A7-473D-B3E8-F1BD633B125C}" type="presOf" srcId="{B469F00F-2E24-42B8-80D2-19A074326F11}" destId="{081C3860-E5AB-4AEB-9EFC-F98935C88904}" srcOrd="0" destOrd="0" presId="urn:microsoft.com/office/officeart/2005/8/layout/cycle7"/>
    <dgm:cxn modelId="{B0360132-2A07-4A15-BBA7-537137E9601E}" type="presOf" srcId="{710BA96E-BE8B-4255-8091-38688E6CD24A}" destId="{14B0180E-E39C-4857-A61D-7779F2CB9F90}" srcOrd="0" destOrd="0" presId="urn:microsoft.com/office/officeart/2005/8/layout/cycle7"/>
    <dgm:cxn modelId="{8F306C35-BA7E-46CF-AFE9-5FC6C596ED8D}" srcId="{528BED3C-1B5F-44AF-82AD-643E2C866ABA}" destId="{2DE1D4ED-7F56-4EBC-A021-23BCC4BFDD43}" srcOrd="1" destOrd="0" parTransId="{4AB31AB9-AB79-4499-B0F9-D9378D306273}" sibTransId="{00710FD2-C37A-415A-A6D1-40E44A29F636}"/>
    <dgm:cxn modelId="{CEF02974-BCC0-4028-90B1-35C5BC786124}" srcId="{528BED3C-1B5F-44AF-82AD-643E2C866ABA}" destId="{B469F00F-2E24-42B8-80D2-19A074326F11}" srcOrd="0" destOrd="0" parTransId="{8C43277F-2418-453C-9510-303BA5766C15}" sibTransId="{F16B7546-0601-4AC2-BC28-BC6DCF656616}"/>
    <dgm:cxn modelId="{C2ACDC84-ECB7-41B8-8E3A-A71751FBA77B}" srcId="{528BED3C-1B5F-44AF-82AD-643E2C866ABA}" destId="{495EAF4C-EC3E-4E30-B63F-7D14AC614E63}" srcOrd="2" destOrd="0" parTransId="{C4CDCD75-7E7D-4A69-BA32-87655F7ACB2E}" sibTransId="{710BA96E-BE8B-4255-8091-38688E6CD24A}"/>
    <dgm:cxn modelId="{C7F0CA8D-11BA-490D-83C6-87745EDE52AA}" type="presOf" srcId="{495EAF4C-EC3E-4E30-B63F-7D14AC614E63}" destId="{E58F85F4-12DB-4FCA-BED9-6F8A7E852DB0}" srcOrd="0" destOrd="0" presId="urn:microsoft.com/office/officeart/2005/8/layout/cycle7"/>
    <dgm:cxn modelId="{48E4108E-3961-46B0-86B1-1798B70277E5}" type="presOf" srcId="{2DE1D4ED-7F56-4EBC-A021-23BCC4BFDD43}" destId="{321E51C0-7BB2-428E-B684-665985683B35}" srcOrd="0" destOrd="0" presId="urn:microsoft.com/office/officeart/2005/8/layout/cycle7"/>
    <dgm:cxn modelId="{90BE179D-4C88-47D0-98CD-5F51F0E37051}" type="presOf" srcId="{F16B7546-0601-4AC2-BC28-BC6DCF656616}" destId="{906A0F24-52D3-44AF-9C55-48A5B01C8CD8}" srcOrd="1" destOrd="0" presId="urn:microsoft.com/office/officeart/2005/8/layout/cycle7"/>
    <dgm:cxn modelId="{14950FB4-E002-48AE-9C6D-CAC3D60B3F17}" type="presOf" srcId="{00710FD2-C37A-415A-A6D1-40E44A29F636}" destId="{108144A1-7D80-484E-B743-CDAFE64ADA2D}" srcOrd="0" destOrd="0" presId="urn:microsoft.com/office/officeart/2005/8/layout/cycle7"/>
    <dgm:cxn modelId="{573544D0-3926-4502-8D50-2B371CD8AE9D}" type="presOf" srcId="{F16B7546-0601-4AC2-BC28-BC6DCF656616}" destId="{436991B8-1042-413E-AF5B-017C1CCE32DF}" srcOrd="0" destOrd="0" presId="urn:microsoft.com/office/officeart/2005/8/layout/cycle7"/>
    <dgm:cxn modelId="{0EF9F0E2-9DB2-4FFA-B87B-004AD43EA0AC}" type="presOf" srcId="{528BED3C-1B5F-44AF-82AD-643E2C866ABA}" destId="{BD5A8CD0-A4A8-4FD4-B06B-765D743CC4FD}" srcOrd="0" destOrd="0" presId="urn:microsoft.com/office/officeart/2005/8/layout/cycle7"/>
    <dgm:cxn modelId="{8E40E7DE-A321-4746-9E3A-F9A5122D93BD}" type="presParOf" srcId="{BD5A8CD0-A4A8-4FD4-B06B-765D743CC4FD}" destId="{081C3860-E5AB-4AEB-9EFC-F98935C88904}" srcOrd="0" destOrd="0" presId="urn:microsoft.com/office/officeart/2005/8/layout/cycle7"/>
    <dgm:cxn modelId="{32BB6683-04E0-4AA1-80EC-ECCFD35EDA58}" type="presParOf" srcId="{BD5A8CD0-A4A8-4FD4-B06B-765D743CC4FD}" destId="{436991B8-1042-413E-AF5B-017C1CCE32DF}" srcOrd="1" destOrd="0" presId="urn:microsoft.com/office/officeart/2005/8/layout/cycle7"/>
    <dgm:cxn modelId="{DA1CF205-2590-4B59-9F67-0770995F9752}" type="presParOf" srcId="{436991B8-1042-413E-AF5B-017C1CCE32DF}" destId="{906A0F24-52D3-44AF-9C55-48A5B01C8CD8}" srcOrd="0" destOrd="0" presId="urn:microsoft.com/office/officeart/2005/8/layout/cycle7"/>
    <dgm:cxn modelId="{944E7915-85A8-44D9-A3AB-E71E7940FA65}" type="presParOf" srcId="{BD5A8CD0-A4A8-4FD4-B06B-765D743CC4FD}" destId="{321E51C0-7BB2-428E-B684-665985683B35}" srcOrd="2" destOrd="0" presId="urn:microsoft.com/office/officeart/2005/8/layout/cycle7"/>
    <dgm:cxn modelId="{1C121268-4B22-4515-B0BC-A64E26CC625A}" type="presParOf" srcId="{BD5A8CD0-A4A8-4FD4-B06B-765D743CC4FD}" destId="{108144A1-7D80-484E-B743-CDAFE64ADA2D}" srcOrd="3" destOrd="0" presId="urn:microsoft.com/office/officeart/2005/8/layout/cycle7"/>
    <dgm:cxn modelId="{880DDF3F-CF06-4183-B2AD-6DC0E3DE22BC}" type="presParOf" srcId="{108144A1-7D80-484E-B743-CDAFE64ADA2D}" destId="{65F9E7D1-22DB-4B5F-BE6E-BB391761C3B9}" srcOrd="0" destOrd="0" presId="urn:microsoft.com/office/officeart/2005/8/layout/cycle7"/>
    <dgm:cxn modelId="{67911B8C-531B-4B34-B137-E124C3CF234C}" type="presParOf" srcId="{BD5A8CD0-A4A8-4FD4-B06B-765D743CC4FD}" destId="{E58F85F4-12DB-4FCA-BED9-6F8A7E852DB0}" srcOrd="4" destOrd="0" presId="urn:microsoft.com/office/officeart/2005/8/layout/cycle7"/>
    <dgm:cxn modelId="{B1224FEF-CCF2-4FB2-99E8-6BD641E18A45}" type="presParOf" srcId="{BD5A8CD0-A4A8-4FD4-B06B-765D743CC4FD}" destId="{14B0180E-E39C-4857-A61D-7779F2CB9F90}" srcOrd="5" destOrd="0" presId="urn:microsoft.com/office/officeart/2005/8/layout/cycle7"/>
    <dgm:cxn modelId="{7FD91EDC-B964-45CD-819B-E79A6837115F}" type="presParOf" srcId="{14B0180E-E39C-4857-A61D-7779F2CB9F90}" destId="{472E2F99-B337-48C9-A849-B003EBB95E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3860-E5AB-4AEB-9EFC-F98935C88904}">
      <dsp:nvSpPr>
        <dsp:cNvPr id="0" name=""/>
        <dsp:cNvSpPr/>
      </dsp:nvSpPr>
      <dsp:spPr>
        <a:xfrm>
          <a:off x="3476589" y="1083"/>
          <a:ext cx="2295963" cy="114798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5000" kern="1200" dirty="0"/>
            <a:t>اسم</a:t>
          </a:r>
          <a:endParaRPr lang="en-US" sz="5000" kern="1200" dirty="0"/>
        </a:p>
      </dsp:txBody>
      <dsp:txXfrm>
        <a:off x="3510212" y="34706"/>
        <a:ext cx="2228717" cy="1080735"/>
      </dsp:txXfrm>
    </dsp:sp>
    <dsp:sp modelId="{436991B8-1042-413E-AF5B-017C1CCE32DF}">
      <dsp:nvSpPr>
        <dsp:cNvPr id="0" name=""/>
        <dsp:cNvSpPr/>
      </dsp:nvSpPr>
      <dsp:spPr>
        <a:xfrm rot="2771819">
          <a:off x="5020726" y="1981307"/>
          <a:ext cx="2290379" cy="4017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41264" y="2061666"/>
        <a:ext cx="2049303" cy="241075"/>
      </dsp:txXfrm>
    </dsp:sp>
    <dsp:sp modelId="{321E51C0-7BB2-428E-B684-665985683B35}">
      <dsp:nvSpPr>
        <dsp:cNvPr id="0" name=""/>
        <dsp:cNvSpPr/>
      </dsp:nvSpPr>
      <dsp:spPr>
        <a:xfrm>
          <a:off x="6559278" y="3215342"/>
          <a:ext cx="2295963" cy="114798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5000" kern="1200" dirty="0"/>
            <a:t>حرف</a:t>
          </a:r>
          <a:endParaRPr lang="en-US" sz="5000" kern="1200" dirty="0"/>
        </a:p>
      </dsp:txBody>
      <dsp:txXfrm>
        <a:off x="6592901" y="3248965"/>
        <a:ext cx="2228717" cy="1080735"/>
      </dsp:txXfrm>
    </dsp:sp>
    <dsp:sp modelId="{108144A1-7D80-484E-B743-CDAFE64ADA2D}">
      <dsp:nvSpPr>
        <dsp:cNvPr id="0" name=""/>
        <dsp:cNvSpPr/>
      </dsp:nvSpPr>
      <dsp:spPr>
        <a:xfrm rot="10820887">
          <a:off x="3282431" y="3568509"/>
          <a:ext cx="2290379" cy="4017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402969" y="3648868"/>
        <a:ext cx="2049303" cy="241075"/>
      </dsp:txXfrm>
    </dsp:sp>
    <dsp:sp modelId="{E58F85F4-12DB-4FCA-BED9-6F8A7E852DB0}">
      <dsp:nvSpPr>
        <dsp:cNvPr id="0" name=""/>
        <dsp:cNvSpPr/>
      </dsp:nvSpPr>
      <dsp:spPr>
        <a:xfrm>
          <a:off x="0" y="3175489"/>
          <a:ext cx="2295963" cy="114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5000" kern="1200" dirty="0"/>
            <a:t>فعل</a:t>
          </a:r>
          <a:endParaRPr lang="en-US" sz="5000" kern="1200" dirty="0"/>
        </a:p>
      </dsp:txBody>
      <dsp:txXfrm>
        <a:off x="33623" y="3209112"/>
        <a:ext cx="2228717" cy="1080735"/>
      </dsp:txXfrm>
    </dsp:sp>
    <dsp:sp modelId="{14B0180E-E39C-4857-A61D-7779F2CB9F90}">
      <dsp:nvSpPr>
        <dsp:cNvPr id="0" name=""/>
        <dsp:cNvSpPr/>
      </dsp:nvSpPr>
      <dsp:spPr>
        <a:xfrm rot="19056085">
          <a:off x="1741086" y="1961380"/>
          <a:ext cx="2290379" cy="4017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61624" y="2041739"/>
        <a:ext cx="2049303" cy="24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62E-7ED6-4F9A-956A-E6A118DE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18CB3-75E5-4B0B-9CED-D1712E6AE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56A2A-70E8-423C-9623-84446193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D816-DE14-4146-995D-46DEB37D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D2E9-685E-466F-BBE4-4464FBE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720-0F52-4B60-9A63-65261668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477CD-9C11-4C72-A63F-B03197BC1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A867-A947-4DE6-A945-8FF3F5C6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77EE-43B0-4779-8498-8D71F596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5BE8-28EE-43DB-B7E6-4FBF332A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D7D46-A828-4E37-BD4A-BA96D53A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2BC85-F469-4BCF-B2A2-3B54562DD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E434-3D88-4097-875D-DAAAAA35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1DFCA-A9FC-4B67-A9FD-779B9887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774A-55F7-49E3-8E45-7CD6BC6A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32F0-C854-41A3-B380-6C156687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B8C6D-F957-4601-8D50-28273BAC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83D1-62C5-48FF-8B6B-3D6B0EF9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F6DC-4CC1-489A-8C0D-E8DD257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EDF8-687B-4456-92E8-739E95AA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9D37-194D-4D94-9495-C970B235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9C6C-BBA9-44A0-B06E-66675E515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A620-0B15-4913-A445-215E6300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6A45-CC27-40D8-850D-1900B802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FEB2-CED6-4A2A-AD60-F01DB42D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B354-116C-4DF4-816B-3FF6847D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55787-F7E2-407C-9B8F-2432816C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C789F-4B76-482E-A811-8BF8246A3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8399-E7F5-4BAB-B081-0EAB0D96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6F7E-FAB0-4B55-B734-05D57901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6B586-B18D-4FC2-9106-5241FAC5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3F82-3B92-4DA8-BA12-FE8D78A2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E94DB-8BED-4A68-8DA7-B4432A8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59DE0-E493-486D-B326-CCF07E48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34538-5C44-4948-A35A-A5A9AF734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CD97-EC2D-4110-AE88-6C940D88E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25EA6-2002-44D2-A024-D902FB1B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4B8D6-194C-49CA-BBD1-FBD58A46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4681-668D-4D99-8533-DD418075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F4AE-AB00-455C-97F4-54A9B71A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FD9FE-EA77-46FD-8D65-CEC56DF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E71FC-3E8D-47E6-A4B9-EB770345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6F7D2-AA20-4386-A00D-DCD0BE0C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95F33-6A9C-4CDD-BD32-8CEBDE3E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66C5-990D-4E3B-AE0D-32401E5C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E487F-7E85-4705-83E2-671FA83B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9AD3-59BA-4335-9172-2D5001C1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6615-A5A1-40A1-883A-78DA21DF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0CCEF-F6A1-4870-B74A-CB56715C6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F1EF8-280C-4744-B495-8ADC1E8C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49A10-C291-4E07-ACAE-6C98A6B7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43E8-53F2-43BA-9561-A04C7DF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CE08-356A-4DC6-96E0-883F7B0F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8A643-9079-4EBB-A12F-F21D3C47C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94147-D0EE-40D8-A523-3F46856B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340F-AAE7-4641-9133-C44114C0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2AB85-5940-4297-9DCF-6C94ADA7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ED68B-85D1-4599-B6F9-74F4737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8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0E75B-4138-44E6-90E2-85EEB40E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348-07E1-4536-9206-4CD1A49B7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2D8C-4771-4A45-9567-256AD9BA7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2F0E-BD99-47B0-B6DD-66E8F5A7623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A67F1-9889-4002-8262-2F86ABC0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BE74-E01E-4532-AE85-81AFD7CE5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2D68-C7AD-4531-B26D-F5F9E75B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FCC20A-E24C-4553-99C8-338899F3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" y="1106908"/>
            <a:ext cx="11365159" cy="52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ECCD1-B1B8-492B-9E3E-678667C523B7}"/>
              </a:ext>
            </a:extLst>
          </p:cNvPr>
          <p:cNvSpPr txBox="1"/>
          <p:nvPr/>
        </p:nvSpPr>
        <p:spPr>
          <a:xfrm>
            <a:off x="5031235" y="276726"/>
            <a:ext cx="35352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74EE3-F3AB-4AA2-B06D-04523C8BD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7" y="1426745"/>
            <a:ext cx="9037936" cy="50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974DD-0BDA-49A4-BE7B-57A32E497A9C}"/>
              </a:ext>
            </a:extLst>
          </p:cNvPr>
          <p:cNvSpPr txBox="1"/>
          <p:nvPr/>
        </p:nvSpPr>
        <p:spPr>
          <a:xfrm>
            <a:off x="1621122" y="1809734"/>
            <a:ext cx="10010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200" dirty="0"/>
              <a:t>يدرس زيد في المدرسة </a:t>
            </a:r>
            <a:endParaRPr lang="en-US" sz="5400" dirty="0"/>
          </a:p>
          <a:p>
            <a:pPr algn="ctr"/>
            <a:endParaRPr lang="en-US" sz="7200" dirty="0"/>
          </a:p>
          <a:p>
            <a:pPr algn="ctr"/>
            <a:r>
              <a:rPr lang="en-US" sz="6600" dirty="0" err="1"/>
              <a:t>যায়েদ</a:t>
            </a:r>
            <a:r>
              <a:rPr lang="en-US" sz="6600" dirty="0"/>
              <a:t> </a:t>
            </a:r>
            <a:r>
              <a:rPr lang="en-US" sz="6600" dirty="0" err="1"/>
              <a:t>মাদরাসায়</a:t>
            </a:r>
            <a:r>
              <a:rPr lang="en-US" sz="6600" dirty="0"/>
              <a:t> </a:t>
            </a:r>
            <a:r>
              <a:rPr lang="en-US" sz="6600" dirty="0" err="1"/>
              <a:t>পড়ে</a:t>
            </a:r>
            <a:r>
              <a:rPr lang="en-US" sz="6600" dirty="0"/>
              <a:t>।</a:t>
            </a:r>
            <a:endParaRPr lang="ar-AE" sz="6600" dirty="0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2D638E96-DE72-4D81-8234-535BDA8F415D}"/>
              </a:ext>
            </a:extLst>
          </p:cNvPr>
          <p:cNvSpPr/>
          <p:nvPr/>
        </p:nvSpPr>
        <p:spPr>
          <a:xfrm>
            <a:off x="8324939" y="2974021"/>
            <a:ext cx="19731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98872C9F-8653-41F4-AD71-78122F203FF4}"/>
              </a:ext>
            </a:extLst>
          </p:cNvPr>
          <p:cNvSpPr/>
          <p:nvPr/>
        </p:nvSpPr>
        <p:spPr>
          <a:xfrm>
            <a:off x="6800628" y="2954034"/>
            <a:ext cx="138363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F6DA85F6-B93E-4D27-B30E-91B032F379D1}"/>
              </a:ext>
            </a:extLst>
          </p:cNvPr>
          <p:cNvSpPr/>
          <p:nvPr/>
        </p:nvSpPr>
        <p:spPr>
          <a:xfrm>
            <a:off x="5982653" y="2949585"/>
            <a:ext cx="914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5B811FA3-1AD0-431B-AFC4-A2C83C517591}"/>
              </a:ext>
            </a:extLst>
          </p:cNvPr>
          <p:cNvSpPr/>
          <p:nvPr/>
        </p:nvSpPr>
        <p:spPr>
          <a:xfrm flipV="1">
            <a:off x="3309981" y="2940422"/>
            <a:ext cx="275523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FE830-51CF-44BF-AFB5-3224292CC3D9}"/>
              </a:ext>
            </a:extLst>
          </p:cNvPr>
          <p:cNvSpPr txBox="1"/>
          <p:nvPr/>
        </p:nvSpPr>
        <p:spPr>
          <a:xfrm>
            <a:off x="847025" y="1242226"/>
            <a:ext cx="111412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i="1" u="sng" dirty="0">
                <a:solidFill>
                  <a:srgbClr val="00B050"/>
                </a:solidFill>
              </a:rPr>
              <a:t>كلمة</a:t>
            </a:r>
            <a:endParaRPr lang="en-US" sz="5400" b="1" i="1" u="sng" dirty="0">
              <a:solidFill>
                <a:srgbClr val="00B050"/>
              </a:solidFill>
            </a:endParaRPr>
          </a:p>
          <a:p>
            <a:pPr algn="ctr"/>
            <a:r>
              <a:rPr lang="en-US" sz="3600" dirty="0"/>
              <a:t>      </a:t>
            </a:r>
            <a:r>
              <a:rPr lang="en-US" sz="3600" dirty="0" err="1"/>
              <a:t>এটি</a:t>
            </a:r>
            <a:r>
              <a:rPr lang="en-US" sz="3600" dirty="0"/>
              <a:t> </a:t>
            </a:r>
            <a:r>
              <a:rPr lang="ar-AE" sz="3600" dirty="0"/>
              <a:t>كلم </a:t>
            </a:r>
            <a:r>
              <a:rPr lang="en-US" sz="3600" dirty="0"/>
              <a:t>  </a:t>
            </a:r>
            <a:r>
              <a:rPr lang="en-US" sz="3600" dirty="0" err="1"/>
              <a:t>মুল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নেয়া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 </a:t>
            </a:r>
            <a:r>
              <a:rPr lang="en-US" sz="3600" dirty="0" err="1"/>
              <a:t>শাব্দিক</a:t>
            </a:r>
            <a:r>
              <a:rPr lang="en-US" sz="3600" dirty="0"/>
              <a:t>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, </a:t>
            </a:r>
            <a:r>
              <a:rPr lang="en-US" sz="3600" dirty="0" err="1"/>
              <a:t>বাণী,বর্ণনা</a:t>
            </a:r>
            <a:r>
              <a:rPr lang="en-US" sz="3600" dirty="0"/>
              <a:t> </a:t>
            </a:r>
            <a:r>
              <a:rPr lang="en-US" sz="3600" dirty="0" err="1"/>
              <a:t>ইত্যাদি</a:t>
            </a:r>
            <a:r>
              <a:rPr lang="en-US" sz="3600" dirty="0"/>
              <a:t>।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বাংলা</a:t>
            </a:r>
            <a:r>
              <a:rPr lang="en-US" sz="3600" dirty="0"/>
              <a:t> </a:t>
            </a:r>
            <a:r>
              <a:rPr lang="en-US" sz="3600" dirty="0" err="1"/>
              <a:t>ব্যাকরণে</a:t>
            </a:r>
            <a:r>
              <a:rPr lang="en-US" sz="3600" dirty="0"/>
              <a:t> </a:t>
            </a:r>
            <a:r>
              <a:rPr lang="en-US" sz="3600" dirty="0" err="1"/>
              <a:t>এটিকে</a:t>
            </a:r>
            <a:r>
              <a:rPr lang="en-US" sz="3600" dirty="0"/>
              <a:t> –</a:t>
            </a:r>
            <a:r>
              <a:rPr lang="en-US" sz="3600" dirty="0" err="1"/>
              <a:t>পদ</a:t>
            </a:r>
            <a:r>
              <a:rPr lang="en-US" sz="3600" dirty="0"/>
              <a:t>,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In </a:t>
            </a:r>
            <a:r>
              <a:rPr lang="en-US" sz="3600" dirty="0" err="1"/>
              <a:t>enlish</a:t>
            </a:r>
            <a:r>
              <a:rPr lang="en-US" sz="3600" dirty="0"/>
              <a:t> </a:t>
            </a:r>
            <a:r>
              <a:rPr lang="en-US" sz="3600" dirty="0" err="1"/>
              <a:t>grammer</a:t>
            </a:r>
            <a:r>
              <a:rPr lang="en-US" sz="3600" dirty="0"/>
              <a:t>- Part of speech.</a:t>
            </a:r>
          </a:p>
          <a:p>
            <a:pPr algn="ctr"/>
            <a:r>
              <a:rPr lang="en-US" sz="3600" dirty="0"/>
              <a:t> </a:t>
            </a:r>
          </a:p>
          <a:p>
            <a:pPr algn="ctr"/>
            <a:endParaRPr lang="en-US" sz="32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0576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B5B68-E6DB-4597-9CBC-45763469EA54}"/>
              </a:ext>
            </a:extLst>
          </p:cNvPr>
          <p:cNvSpPr txBox="1"/>
          <p:nvPr/>
        </p:nvSpPr>
        <p:spPr>
          <a:xfrm>
            <a:off x="409074" y="204529"/>
            <a:ext cx="113096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u="sng" dirty="0">
                <a:latin typeface="Nikosh" panose="02000000000000000000" pitchFamily="2" charset="0"/>
              </a:rPr>
              <a:t>اص</a:t>
            </a:r>
            <a:r>
              <a:rPr lang="ar-AE" sz="1800" u="sng" dirty="0">
                <a:latin typeface="Nikosh" panose="02000000000000000000" pitchFamily="2" charset="0"/>
              </a:rPr>
              <a:t>طلاح  </a:t>
            </a:r>
            <a:r>
              <a:rPr lang="en-US" sz="1800" u="sng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1600" u="sng" dirty="0" err="1">
                <a:latin typeface="Nikosh" panose="02000000000000000000" pitchFamily="2" charset="0"/>
                <a:cs typeface="Nikosh" panose="02000000000000000000" pitchFamily="2" charset="0"/>
              </a:rPr>
              <a:t>পরিভাষায়</a:t>
            </a:r>
            <a:r>
              <a:rPr lang="en-US" sz="1600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r-AE" sz="1600" u="sng" dirty="0">
                <a:solidFill>
                  <a:srgbClr val="00B050"/>
                </a:solidFill>
                <a:latin typeface="Nikosh" panose="02000000000000000000" pitchFamily="2" charset="0"/>
              </a:rPr>
              <a:t>كلمة</a:t>
            </a:r>
            <a:r>
              <a:rPr lang="en-US" sz="1600" u="sng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00" u="sng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r-AE" sz="4000" dirty="0">
                <a:solidFill>
                  <a:srgbClr val="00B050"/>
                </a:solidFill>
                <a:latin typeface="Nikosh" panose="02000000000000000000" pitchFamily="2" charset="0"/>
              </a:rPr>
              <a:t> الكلمة </a:t>
            </a:r>
            <a:r>
              <a:rPr lang="ar-AE" sz="4000" dirty="0">
                <a:latin typeface="Nikosh" panose="02000000000000000000" pitchFamily="2" charset="0"/>
              </a:rPr>
              <a:t>ؤضع لمعنى مفرد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          </a:t>
            </a:r>
            <a:r>
              <a:rPr lang="ar-AE" sz="2000" dirty="0">
                <a:latin typeface="Nikosh" panose="02000000000000000000" pitchFamily="2" charset="0"/>
              </a:rPr>
              <a:t>                    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অর্থ্যা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r-AE" sz="2400" dirty="0">
                <a:solidFill>
                  <a:srgbClr val="00B050"/>
                </a:solidFill>
                <a:latin typeface="Nikosh" panose="02000000000000000000" pitchFamily="2" charset="0"/>
              </a:rPr>
              <a:t>كلمة</a:t>
            </a:r>
            <a:r>
              <a:rPr lang="en-US" sz="24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বুঝানোর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r-AE" sz="2000" dirty="0">
              <a:latin typeface="Nikosh" panose="02000000000000000000" pitchFamily="2" charset="0"/>
            </a:endParaRP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</a:t>
            </a:r>
            <a:r>
              <a:rPr lang="ar-AE" sz="2000" dirty="0">
                <a:latin typeface="Nikosh" panose="02000000000000000000" pitchFamily="2" charset="0"/>
              </a:rPr>
              <a:t>     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পদঃ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বাক্যে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বিভক্তিযুক্ত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ar-AE" sz="2400" dirty="0">
                <a:latin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Part of speech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Every single word we use in a sentence is called a 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Part of Speech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r-AE" sz="2400" u="sng" dirty="0">
                <a:latin typeface="Nikosh" panose="02000000000000000000" pitchFamily="2" charset="0"/>
              </a:rPr>
              <a:t>مثال</a:t>
            </a:r>
            <a:r>
              <a:rPr lang="en-US" sz="2400" u="sng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2400" u="sng" dirty="0" err="1"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2400" u="sng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ctr"/>
            <a:endParaRPr lang="en-US" sz="2400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r-AE" sz="3200" dirty="0">
                <a:latin typeface="Nikosh" panose="02000000000000000000" pitchFamily="2" charset="0"/>
              </a:rPr>
              <a:t>يقراء عسمان من كتاب عربية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উসমান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আরবী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/>
              <a:t>In </a:t>
            </a:r>
            <a:r>
              <a:rPr lang="en-US" sz="2400" dirty="0" err="1"/>
              <a:t>enlish</a:t>
            </a:r>
            <a:r>
              <a:rPr lang="en-US" sz="2400" dirty="0"/>
              <a:t>-Osman reads the </a:t>
            </a:r>
            <a:r>
              <a:rPr lang="en-US" sz="2400" dirty="0" err="1"/>
              <a:t>arabic</a:t>
            </a:r>
            <a:r>
              <a:rPr lang="en-US" sz="2400" dirty="0"/>
              <a:t> 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DC02C-229D-4EFE-92CF-783EFF5E8031}"/>
              </a:ext>
            </a:extLst>
          </p:cNvPr>
          <p:cNvSpPr txBox="1"/>
          <p:nvPr/>
        </p:nvSpPr>
        <p:spPr>
          <a:xfrm>
            <a:off x="3790882" y="712814"/>
            <a:ext cx="54743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b="1" u="sng" dirty="0"/>
              <a:t>اقسام </a:t>
            </a:r>
            <a:r>
              <a:rPr lang="ar-AE" sz="1800" b="1" u="sng" dirty="0">
                <a:solidFill>
                  <a:srgbClr val="00B050"/>
                </a:solidFill>
              </a:rPr>
              <a:t>كلمة</a:t>
            </a:r>
            <a:r>
              <a:rPr lang="en-US" b="1" u="sng" dirty="0"/>
              <a:t>/</a:t>
            </a:r>
            <a:r>
              <a:rPr lang="en-US" b="1" u="sng" dirty="0" err="1"/>
              <a:t>কালিমার</a:t>
            </a:r>
            <a:r>
              <a:rPr lang="en-US" b="1" u="sng" dirty="0"/>
              <a:t> </a:t>
            </a:r>
            <a:r>
              <a:rPr lang="en-US" b="1" u="sng" dirty="0" err="1"/>
              <a:t>প্রকার</a:t>
            </a:r>
            <a:r>
              <a:rPr lang="en-US" b="1" u="sng" dirty="0"/>
              <a:t>-----</a:t>
            </a:r>
          </a:p>
          <a:p>
            <a:endParaRPr lang="en-US" dirty="0"/>
          </a:p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pPr algn="ctr"/>
            <a:endParaRPr lang="ar-AE" sz="3200" dirty="0">
              <a:solidFill>
                <a:srgbClr val="00B050"/>
              </a:solidFill>
            </a:endParaRPr>
          </a:p>
          <a:p>
            <a:pPr algn="ctr"/>
            <a:endParaRPr lang="ar-AE" sz="3200" dirty="0">
              <a:solidFill>
                <a:srgbClr val="00B050"/>
              </a:solidFill>
            </a:endParaRP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ar-AE" sz="5400" dirty="0">
                <a:solidFill>
                  <a:srgbClr val="00B050"/>
                </a:solidFill>
              </a:rPr>
              <a:t>كلمة</a:t>
            </a:r>
            <a:endParaRPr lang="en-US" sz="5400" dirty="0">
              <a:solidFill>
                <a:srgbClr val="00B050"/>
              </a:solidFill>
            </a:endParaRP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ar-AE" sz="3200" dirty="0"/>
              <a:t> </a:t>
            </a:r>
            <a:endParaRPr lang="en-US" sz="3200" dirty="0"/>
          </a:p>
          <a:p>
            <a:pPr algn="ctr"/>
            <a:endParaRPr lang="en-US"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68CA8A-AC49-43FF-9902-1E3B68FCE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484215"/>
              </p:ext>
            </p:extLst>
          </p:nvPr>
        </p:nvGraphicFramePr>
        <p:xfrm>
          <a:off x="1955782" y="1224152"/>
          <a:ext cx="885524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3A98EC-9C5F-43F2-AC9D-9E498F68E1E1}"/>
              </a:ext>
            </a:extLst>
          </p:cNvPr>
          <p:cNvSpPr txBox="1"/>
          <p:nvPr/>
        </p:nvSpPr>
        <p:spPr>
          <a:xfrm>
            <a:off x="5902194" y="2382344"/>
            <a:ext cx="1515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নামবাচক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8AF5C-C769-4D1F-9C9B-19D2F3D611B1}"/>
              </a:ext>
            </a:extLst>
          </p:cNvPr>
          <p:cNvSpPr txBox="1"/>
          <p:nvPr/>
        </p:nvSpPr>
        <p:spPr>
          <a:xfrm>
            <a:off x="2236020" y="5593379"/>
            <a:ext cx="184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ক্রিয়াবাচক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95A0-ACAC-4B4E-8723-2F29B0069F01}"/>
              </a:ext>
            </a:extLst>
          </p:cNvPr>
          <p:cNvSpPr txBox="1"/>
          <p:nvPr/>
        </p:nvSpPr>
        <p:spPr>
          <a:xfrm>
            <a:off x="8879858" y="5610896"/>
            <a:ext cx="19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</a:rPr>
              <a:t>বর্ণবাচক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5FEA-59B7-47AE-A832-BB5509B6869C}"/>
              </a:ext>
            </a:extLst>
          </p:cNvPr>
          <p:cNvSpPr txBox="1"/>
          <p:nvPr/>
        </p:nvSpPr>
        <p:spPr>
          <a:xfrm>
            <a:off x="2926750" y="1701767"/>
            <a:ext cx="255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বিশেষ্য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বিশেষণ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সর্বনাম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44F95-AD64-4095-A4A6-F131478116D2}"/>
              </a:ext>
            </a:extLst>
          </p:cNvPr>
          <p:cNvSpPr txBox="1"/>
          <p:nvPr/>
        </p:nvSpPr>
        <p:spPr>
          <a:xfrm>
            <a:off x="1049515" y="4870193"/>
            <a:ext cx="84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ক্রিয়া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B12FE-D190-44D0-9CC8-BDEE99474F46}"/>
              </a:ext>
            </a:extLst>
          </p:cNvPr>
          <p:cNvSpPr txBox="1"/>
          <p:nvPr/>
        </p:nvSpPr>
        <p:spPr>
          <a:xfrm>
            <a:off x="7586367" y="4884194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অব্যয়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4C87A-B2FD-42BE-8CA9-6CBAA06FA7B5}"/>
              </a:ext>
            </a:extLst>
          </p:cNvPr>
          <p:cNvSpPr txBox="1"/>
          <p:nvPr/>
        </p:nvSpPr>
        <p:spPr>
          <a:xfrm>
            <a:off x="7851069" y="1621441"/>
            <a:ext cx="395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Noun,pronoun,adjective</a:t>
            </a:r>
            <a:r>
              <a:rPr lang="en-US" sz="2000" dirty="0">
                <a:solidFill>
                  <a:srgbClr val="7030A0"/>
                </a:solidFill>
              </a:rPr>
              <a:t> adverb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682EC-1AE3-4A09-9BD3-9FF4826562A4}"/>
              </a:ext>
            </a:extLst>
          </p:cNvPr>
          <p:cNvSpPr txBox="1"/>
          <p:nvPr/>
        </p:nvSpPr>
        <p:spPr>
          <a:xfrm>
            <a:off x="4311740" y="4880123"/>
            <a:ext cx="8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Verb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DAA85-7662-4A3B-8FF1-5BD4A113ACDE}"/>
              </a:ext>
            </a:extLst>
          </p:cNvPr>
          <p:cNvSpPr txBox="1"/>
          <p:nvPr/>
        </p:nvSpPr>
        <p:spPr>
          <a:xfrm>
            <a:off x="10734589" y="4480913"/>
            <a:ext cx="1426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Preposition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conjunction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Interjection.</a:t>
            </a:r>
          </a:p>
        </p:txBody>
      </p:sp>
    </p:spTree>
    <p:extLst>
      <p:ext uri="{BB962C8B-B14F-4D97-AF65-F5344CB8AC3E}">
        <p14:creationId xmlns:p14="http://schemas.microsoft.com/office/powerpoint/2010/main" val="205486228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E15FD-58B3-4F0E-ADE3-A60D3DE437E7}"/>
              </a:ext>
            </a:extLst>
          </p:cNvPr>
          <p:cNvSpPr txBox="1"/>
          <p:nvPr/>
        </p:nvSpPr>
        <p:spPr>
          <a:xfrm>
            <a:off x="1546885" y="553815"/>
            <a:ext cx="100223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</a:t>
            </a:r>
            <a:r>
              <a:rPr lang="ar-AE" sz="2400" u="sng" dirty="0"/>
              <a:t>اسم</a:t>
            </a:r>
            <a:r>
              <a:rPr lang="en-US" sz="2400" u="sng" dirty="0"/>
              <a:t> </a:t>
            </a:r>
            <a:r>
              <a:rPr lang="en-US" sz="2400" u="sng" dirty="0" err="1"/>
              <a:t>এর</a:t>
            </a:r>
            <a:r>
              <a:rPr lang="en-US" sz="2400" u="sng" dirty="0"/>
              <a:t> </a:t>
            </a:r>
            <a:r>
              <a:rPr lang="en-US" sz="2400" u="sng" dirty="0" err="1"/>
              <a:t>পরিচয়</a:t>
            </a:r>
            <a:r>
              <a:rPr lang="en-US" sz="2400" u="sng" dirty="0"/>
              <a:t>-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/>
              <a:t> </a:t>
            </a:r>
            <a:r>
              <a:rPr lang="ar-AE" sz="2400" dirty="0"/>
              <a:t>الاسم </a:t>
            </a:r>
            <a:r>
              <a:rPr lang="ar-AE" sz="2400" dirty="0">
                <a:solidFill>
                  <a:srgbClr val="00B050"/>
                </a:solidFill>
              </a:rPr>
              <a:t>كلمة</a:t>
            </a:r>
            <a:r>
              <a:rPr lang="ar-AE" sz="2400" dirty="0"/>
              <a:t> تدل على معنى فى نفسها غير مقترن باحد الازمنة الثلثة</a:t>
            </a:r>
          </a:p>
          <a:p>
            <a:pPr algn="ctr"/>
            <a:endParaRPr lang="en-US" sz="2400" dirty="0"/>
          </a:p>
          <a:p>
            <a:pPr algn="ctr"/>
            <a:r>
              <a:rPr lang="ar-AE" sz="2400" dirty="0"/>
              <a:t>        </a:t>
            </a:r>
            <a:r>
              <a:rPr lang="en-US" sz="2400" dirty="0" err="1"/>
              <a:t>অর্থঃ</a:t>
            </a:r>
            <a:r>
              <a:rPr lang="en-US" sz="2400" dirty="0"/>
              <a:t>  </a:t>
            </a:r>
            <a:r>
              <a:rPr lang="ar-AE" sz="2400" dirty="0"/>
              <a:t>اسم</a:t>
            </a:r>
            <a:r>
              <a:rPr lang="en-US" sz="2400" dirty="0"/>
              <a:t>  </a:t>
            </a:r>
            <a:r>
              <a:rPr lang="en-US" sz="2400" dirty="0" err="1"/>
              <a:t>এমন</a:t>
            </a:r>
            <a:r>
              <a:rPr lang="en-US" sz="2400" dirty="0"/>
              <a:t> </a:t>
            </a:r>
            <a:r>
              <a:rPr lang="ar-AE" sz="2400" dirty="0">
                <a:solidFill>
                  <a:srgbClr val="00B050"/>
                </a:solidFill>
              </a:rPr>
              <a:t>كلمة</a:t>
            </a:r>
            <a:r>
              <a:rPr lang="en-US" sz="2400" dirty="0">
                <a:solidFill>
                  <a:srgbClr val="00B050"/>
                </a:solidFill>
              </a:rPr>
              <a:t> ,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তিন</a:t>
            </a:r>
            <a:r>
              <a:rPr lang="en-US" sz="2400" dirty="0"/>
              <a:t> </a:t>
            </a:r>
            <a:r>
              <a:rPr lang="en-US" sz="2400" dirty="0" err="1"/>
              <a:t>কালের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একটির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মিলিত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হয়ে</a:t>
            </a:r>
            <a:r>
              <a:rPr lang="en-US" sz="2400" dirty="0"/>
              <a:t> </a:t>
            </a:r>
            <a:r>
              <a:rPr lang="en-US" sz="2400" dirty="0" err="1"/>
              <a:t>নিজের</a:t>
            </a:r>
            <a:r>
              <a:rPr lang="en-US" sz="2400" dirty="0"/>
              <a:t> </a:t>
            </a:r>
            <a:r>
              <a:rPr lang="en-US" sz="2400" dirty="0" err="1"/>
              <a:t>অর্থ</a:t>
            </a:r>
            <a:r>
              <a:rPr lang="en-US" sz="2400" dirty="0"/>
              <a:t> </a:t>
            </a:r>
            <a:r>
              <a:rPr lang="en-US" sz="2400" dirty="0" err="1"/>
              <a:t>নিজে</a:t>
            </a:r>
            <a:r>
              <a:rPr lang="en-US" sz="2400" dirty="0"/>
              <a:t> </a:t>
            </a:r>
            <a:r>
              <a:rPr lang="en-US" sz="2400" dirty="0" err="1"/>
              <a:t>প্রকাশ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ar-AE" sz="2400" dirty="0"/>
              <a:t>اسم 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>
                <a:solidFill>
                  <a:srgbClr val="00B050"/>
                </a:solidFill>
              </a:rPr>
              <a:t>।</a:t>
            </a: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  <a:p>
            <a:r>
              <a:rPr lang="ar-AE" sz="2400" dirty="0"/>
              <a:t>مثال</a:t>
            </a:r>
            <a:r>
              <a:rPr lang="en-US" sz="2400" dirty="0"/>
              <a:t>/ </a:t>
            </a:r>
            <a:r>
              <a:rPr lang="en-US" sz="2400" dirty="0" err="1"/>
              <a:t>যেমনঃ</a:t>
            </a:r>
            <a:r>
              <a:rPr lang="en-US" sz="2400" dirty="0"/>
              <a:t>-</a:t>
            </a:r>
            <a:endParaRPr lang="ar-AE" sz="2400" dirty="0"/>
          </a:p>
          <a:p>
            <a:endParaRPr lang="en-US" sz="2400" dirty="0"/>
          </a:p>
          <a:p>
            <a:r>
              <a:rPr lang="ar-AE" sz="2400" dirty="0">
                <a:solidFill>
                  <a:srgbClr val="7030A0"/>
                </a:solidFill>
              </a:rPr>
              <a:t>ا</a:t>
            </a:r>
            <a:r>
              <a:rPr lang="ar-AE" sz="2400" b="1" u="sng" dirty="0">
                <a:solidFill>
                  <a:srgbClr val="7030A0"/>
                </a:solidFill>
              </a:rPr>
              <a:t>لقران</a:t>
            </a:r>
            <a:r>
              <a:rPr lang="ar-AE" sz="2400" dirty="0">
                <a:solidFill>
                  <a:srgbClr val="7030A0"/>
                </a:solidFill>
              </a:rPr>
              <a:t> </a:t>
            </a:r>
            <a:r>
              <a:rPr lang="ar-AE" sz="2400" b="1" u="sng" dirty="0">
                <a:solidFill>
                  <a:srgbClr val="7030A0"/>
                </a:solidFill>
              </a:rPr>
              <a:t>كتاب</a:t>
            </a:r>
            <a:r>
              <a:rPr lang="ar-AE" sz="2400" dirty="0">
                <a:solidFill>
                  <a:srgbClr val="7030A0"/>
                </a:solidFill>
              </a:rPr>
              <a:t> </a:t>
            </a:r>
            <a:r>
              <a:rPr lang="ar-AE" sz="2400" b="1" u="sng" dirty="0">
                <a:solidFill>
                  <a:srgbClr val="7030A0"/>
                </a:solidFill>
              </a:rPr>
              <a:t>الله</a:t>
            </a:r>
            <a:r>
              <a:rPr lang="ar-AE" sz="2400" dirty="0">
                <a:solidFill>
                  <a:srgbClr val="7030A0"/>
                </a:solidFill>
              </a:rPr>
              <a:t>               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কুরআন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400" dirty="0" err="1">
                <a:solidFill>
                  <a:srgbClr val="0070C0"/>
                </a:solidFill>
              </a:rPr>
              <a:t>আল্লাহর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কিতাব</a:t>
            </a:r>
            <a:r>
              <a:rPr lang="en-US" sz="2400" dirty="0">
                <a:solidFill>
                  <a:srgbClr val="0070C0"/>
                </a:solidFill>
              </a:rPr>
              <a:t>।</a:t>
            </a:r>
            <a:endParaRPr lang="ar-AE" sz="2400" dirty="0">
              <a:solidFill>
                <a:srgbClr val="0070C0"/>
              </a:solidFill>
            </a:endParaRPr>
          </a:p>
          <a:p>
            <a:r>
              <a:rPr lang="ar-AE" sz="2400" b="1" u="sng" dirty="0">
                <a:solidFill>
                  <a:srgbClr val="7030A0"/>
                </a:solidFill>
              </a:rPr>
              <a:t>المسجد</a:t>
            </a:r>
            <a:r>
              <a:rPr lang="ar-AE" sz="2400" dirty="0">
                <a:solidFill>
                  <a:srgbClr val="7030A0"/>
                </a:solidFill>
              </a:rPr>
              <a:t> </a:t>
            </a:r>
            <a:r>
              <a:rPr lang="ar-AE" sz="2400" b="1" u="sng" dirty="0">
                <a:solidFill>
                  <a:srgbClr val="7030A0"/>
                </a:solidFill>
              </a:rPr>
              <a:t> بيت</a:t>
            </a:r>
            <a:r>
              <a:rPr lang="ar-AE" sz="2400" b="1" dirty="0">
                <a:solidFill>
                  <a:srgbClr val="7030A0"/>
                </a:solidFill>
              </a:rPr>
              <a:t> </a:t>
            </a:r>
            <a:r>
              <a:rPr lang="ar-AE" sz="2400" b="1" u="sng" dirty="0">
                <a:solidFill>
                  <a:srgbClr val="7030A0"/>
                </a:solidFill>
              </a:rPr>
              <a:t>ل</a:t>
            </a:r>
            <a:r>
              <a:rPr lang="ar-AE" sz="2400" b="1" dirty="0">
                <a:solidFill>
                  <a:srgbClr val="7030A0"/>
                </a:solidFill>
              </a:rPr>
              <a:t>له               </a:t>
            </a:r>
            <a:r>
              <a:rPr lang="en-US" sz="2400" b="1" u="sng" dirty="0"/>
              <a:t> </a:t>
            </a:r>
            <a:r>
              <a:rPr lang="en-US" sz="2400" dirty="0"/>
              <a:t>-   </a:t>
            </a:r>
            <a:r>
              <a:rPr lang="en-US" sz="2400" dirty="0" err="1">
                <a:solidFill>
                  <a:srgbClr val="0070C0"/>
                </a:solidFill>
              </a:rPr>
              <a:t>মসজিদ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আল্লাহর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ঘর</a:t>
            </a:r>
            <a:r>
              <a:rPr lang="en-US" sz="2400" dirty="0">
                <a:solidFill>
                  <a:srgbClr val="0070C0"/>
                </a:solidFill>
              </a:rPr>
              <a:t>।</a:t>
            </a:r>
            <a:endParaRPr lang="ar-AE" sz="2400" dirty="0">
              <a:solidFill>
                <a:srgbClr val="0070C0"/>
              </a:solidFill>
            </a:endParaRPr>
          </a:p>
          <a:p>
            <a:r>
              <a:rPr lang="ar-AE" sz="2400" b="1" u="sng" dirty="0">
                <a:solidFill>
                  <a:srgbClr val="7030A0"/>
                </a:solidFill>
              </a:rPr>
              <a:t>رجل</a:t>
            </a:r>
            <a:r>
              <a:rPr lang="ar-AE" sz="2400" dirty="0">
                <a:solidFill>
                  <a:srgbClr val="7030A0"/>
                </a:solidFill>
              </a:rPr>
              <a:t> </a:t>
            </a:r>
            <a:r>
              <a:rPr lang="ar-AE" sz="2400" b="1" u="sng" dirty="0">
                <a:solidFill>
                  <a:srgbClr val="7030A0"/>
                </a:solidFill>
              </a:rPr>
              <a:t>عالم</a:t>
            </a:r>
            <a:r>
              <a:rPr lang="ar-AE" sz="2400" dirty="0">
                <a:solidFill>
                  <a:srgbClr val="7030A0"/>
                </a:solidFill>
              </a:rPr>
              <a:t>                </a:t>
            </a:r>
            <a:r>
              <a:rPr lang="en-US" sz="2400" dirty="0"/>
              <a:t> -</a:t>
            </a:r>
            <a:r>
              <a:rPr lang="en-US" sz="2400" dirty="0" err="1">
                <a:solidFill>
                  <a:srgbClr val="0070C0"/>
                </a:solidFill>
              </a:rPr>
              <a:t>লোকটি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জ্ঞানি</a:t>
            </a:r>
            <a:r>
              <a:rPr lang="en-US" sz="2400" dirty="0">
                <a:solidFill>
                  <a:srgbClr val="0070C0"/>
                </a:solidFill>
              </a:rPr>
              <a:t>।</a:t>
            </a:r>
          </a:p>
          <a:p>
            <a:r>
              <a:rPr lang="ar-AE" sz="2400" dirty="0"/>
              <a:t> 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0D0143-4AB5-4938-8B57-328E9A293A94}"/>
              </a:ext>
            </a:extLst>
          </p:cNvPr>
          <p:cNvSpPr txBox="1"/>
          <p:nvPr/>
        </p:nvSpPr>
        <p:spPr>
          <a:xfrm>
            <a:off x="1081920" y="1236288"/>
            <a:ext cx="10744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dirty="0"/>
              <a:t>فعل </a:t>
            </a:r>
            <a:r>
              <a:rPr lang="en-US" dirty="0"/>
              <a:t> </a:t>
            </a:r>
            <a:r>
              <a:rPr lang="en-US" sz="1800" u="sng" dirty="0" err="1"/>
              <a:t>এর</a:t>
            </a:r>
            <a:r>
              <a:rPr lang="en-US" sz="1800" u="sng" dirty="0"/>
              <a:t> </a:t>
            </a:r>
            <a:r>
              <a:rPr lang="en-US" sz="1800" u="sng" dirty="0" err="1"/>
              <a:t>পরিচয়</a:t>
            </a:r>
            <a:r>
              <a:rPr lang="en-US" sz="1800" u="sng" dirty="0"/>
              <a:t>-</a:t>
            </a:r>
            <a:endParaRPr lang="ar-AE" sz="1800" u="sng" dirty="0"/>
          </a:p>
          <a:p>
            <a:pPr algn="ctr"/>
            <a:endParaRPr lang="en-US" sz="1800" u="sng" dirty="0"/>
          </a:p>
          <a:p>
            <a:pPr algn="ctr"/>
            <a:endParaRPr lang="en-US" sz="1800" u="sng" dirty="0"/>
          </a:p>
          <a:p>
            <a:pPr algn="ctr"/>
            <a:r>
              <a:rPr lang="ar-AE" sz="2400" dirty="0"/>
              <a:t>فعل </a:t>
            </a:r>
            <a:r>
              <a:rPr lang="ar-AE" sz="2400" dirty="0">
                <a:solidFill>
                  <a:srgbClr val="00B050"/>
                </a:solidFill>
              </a:rPr>
              <a:t>كلمة</a:t>
            </a:r>
            <a:r>
              <a:rPr lang="ar-AE" sz="2400" dirty="0"/>
              <a:t> تدل على معنى فى نفسها  مقترنا باحد الازمنة الثلثة </a:t>
            </a:r>
            <a:endParaRPr lang="en-US" sz="2400" dirty="0"/>
          </a:p>
          <a:p>
            <a:pPr algn="ctr"/>
            <a:endParaRPr lang="ar-AE" sz="1800" dirty="0"/>
          </a:p>
          <a:p>
            <a:pPr algn="ctr"/>
            <a:endParaRPr lang="en-US" sz="1800" dirty="0"/>
          </a:p>
          <a:p>
            <a:pPr algn="ctr"/>
            <a:r>
              <a:rPr lang="ar-AE" sz="1800" dirty="0"/>
              <a:t>   </a:t>
            </a:r>
            <a:r>
              <a:rPr lang="en-US" sz="1800" dirty="0" err="1"/>
              <a:t>অর্থঃ</a:t>
            </a:r>
            <a:r>
              <a:rPr lang="en-US" sz="1800" dirty="0"/>
              <a:t>  </a:t>
            </a:r>
            <a:r>
              <a:rPr lang="ar-AE" dirty="0"/>
              <a:t>فعل</a:t>
            </a:r>
            <a:r>
              <a:rPr lang="en-US" sz="1800" dirty="0"/>
              <a:t>  </a:t>
            </a:r>
            <a:r>
              <a:rPr lang="en-US" sz="1800" dirty="0" err="1"/>
              <a:t>এমন</a:t>
            </a:r>
            <a:r>
              <a:rPr lang="en-US" sz="1800" dirty="0"/>
              <a:t> </a:t>
            </a:r>
            <a:r>
              <a:rPr lang="ar-AE" sz="1800" dirty="0">
                <a:solidFill>
                  <a:srgbClr val="00B050"/>
                </a:solidFill>
              </a:rPr>
              <a:t>كلمة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/>
              <a:t>যা</a:t>
            </a:r>
            <a:r>
              <a:rPr lang="en-US" sz="1800" dirty="0"/>
              <a:t> </a:t>
            </a:r>
            <a:r>
              <a:rPr lang="en-US" sz="1800" dirty="0" err="1"/>
              <a:t>তিন</a:t>
            </a:r>
            <a:r>
              <a:rPr lang="en-US" sz="1800" dirty="0"/>
              <a:t> </a:t>
            </a:r>
            <a:r>
              <a:rPr lang="en-US" sz="1800" dirty="0" err="1"/>
              <a:t>কালের</a:t>
            </a:r>
            <a:r>
              <a:rPr lang="en-US" sz="1800" dirty="0"/>
              <a:t> </a:t>
            </a:r>
            <a:r>
              <a:rPr lang="en-US" sz="1800" dirty="0" err="1"/>
              <a:t>কোন</a:t>
            </a:r>
            <a:r>
              <a:rPr lang="en-US" sz="1800" dirty="0"/>
              <a:t> </a:t>
            </a:r>
            <a:r>
              <a:rPr lang="en-US" sz="1800" dirty="0" err="1"/>
              <a:t>একটির</a:t>
            </a:r>
            <a:r>
              <a:rPr lang="en-US" sz="1800" dirty="0"/>
              <a:t> </a:t>
            </a:r>
            <a:r>
              <a:rPr lang="en-US" sz="1800" dirty="0" err="1"/>
              <a:t>সাথে</a:t>
            </a:r>
            <a:r>
              <a:rPr lang="en-US" sz="1800" dirty="0"/>
              <a:t> </a:t>
            </a:r>
            <a:r>
              <a:rPr lang="en-US" sz="1800" dirty="0" err="1"/>
              <a:t>মিলিত</a:t>
            </a:r>
            <a:r>
              <a:rPr lang="en-US" sz="1800" dirty="0"/>
              <a:t>  </a:t>
            </a:r>
            <a:r>
              <a:rPr lang="en-US" sz="1800" dirty="0" err="1"/>
              <a:t>হয়ে</a:t>
            </a:r>
            <a:r>
              <a:rPr lang="en-US" sz="1800" dirty="0"/>
              <a:t> </a:t>
            </a:r>
            <a:r>
              <a:rPr lang="en-US" sz="1800" dirty="0" err="1"/>
              <a:t>নিজের</a:t>
            </a:r>
            <a:r>
              <a:rPr lang="en-US" sz="1800" dirty="0"/>
              <a:t> </a:t>
            </a:r>
            <a:r>
              <a:rPr lang="en-US" sz="1800" dirty="0" err="1"/>
              <a:t>অর্থ</a:t>
            </a:r>
            <a:r>
              <a:rPr lang="en-US" sz="1800" dirty="0"/>
              <a:t> </a:t>
            </a:r>
            <a:r>
              <a:rPr lang="en-US" sz="1800" dirty="0" err="1"/>
              <a:t>নিজে</a:t>
            </a:r>
            <a:r>
              <a:rPr lang="en-US" sz="1800" dirty="0"/>
              <a:t> </a:t>
            </a:r>
            <a:r>
              <a:rPr lang="en-US" sz="1800" dirty="0" err="1"/>
              <a:t>প্রকাশ</a:t>
            </a:r>
            <a:r>
              <a:rPr lang="en-US" sz="1800" dirty="0"/>
              <a:t> </a:t>
            </a:r>
            <a:r>
              <a:rPr lang="en-US" sz="1800" dirty="0" err="1"/>
              <a:t>করতে</a:t>
            </a:r>
            <a:r>
              <a:rPr lang="en-US" sz="1800" dirty="0"/>
              <a:t> </a:t>
            </a:r>
            <a:r>
              <a:rPr lang="en-US" sz="1800" dirty="0" err="1"/>
              <a:t>পারে</a:t>
            </a:r>
            <a:r>
              <a:rPr lang="en-US" sz="1800" dirty="0"/>
              <a:t> </a:t>
            </a:r>
            <a:r>
              <a:rPr lang="en-US" sz="1800" dirty="0" err="1"/>
              <a:t>তাকে</a:t>
            </a:r>
            <a:r>
              <a:rPr lang="en-US" sz="1800" dirty="0"/>
              <a:t> </a:t>
            </a:r>
            <a:r>
              <a:rPr lang="ar-AE" dirty="0"/>
              <a:t>فعل</a:t>
            </a:r>
            <a:r>
              <a:rPr lang="en-US" sz="1800" dirty="0"/>
              <a:t> </a:t>
            </a:r>
            <a:r>
              <a:rPr lang="en-US" sz="1800" dirty="0" err="1"/>
              <a:t>বলে</a:t>
            </a:r>
            <a:r>
              <a:rPr lang="en-US" sz="1800" dirty="0">
                <a:solidFill>
                  <a:srgbClr val="00B050"/>
                </a:solidFill>
              </a:rPr>
              <a:t>।</a:t>
            </a:r>
          </a:p>
          <a:p>
            <a:pPr algn="ctr"/>
            <a:endParaRPr lang="en-US" sz="1800" dirty="0">
              <a:solidFill>
                <a:srgbClr val="00B050"/>
              </a:solidFill>
            </a:endParaRPr>
          </a:p>
          <a:p>
            <a:pPr algn="ctr"/>
            <a:endParaRPr lang="en-US" sz="1800" dirty="0">
              <a:solidFill>
                <a:srgbClr val="00B050"/>
              </a:solidFill>
            </a:endParaRPr>
          </a:p>
          <a:p>
            <a:pPr algn="ctr"/>
            <a:r>
              <a:rPr lang="ar-AE" sz="1800" b="1" u="sng" dirty="0"/>
              <a:t>مثال</a:t>
            </a:r>
            <a:r>
              <a:rPr lang="en-US" sz="1800" b="1" u="sng" dirty="0"/>
              <a:t>/ </a:t>
            </a:r>
            <a:r>
              <a:rPr lang="en-US" sz="1800" b="1" u="sng" dirty="0" err="1"/>
              <a:t>যেমনঃ</a:t>
            </a:r>
            <a:r>
              <a:rPr lang="en-US" sz="1800" b="1" u="sng" dirty="0"/>
              <a:t>-</a:t>
            </a:r>
            <a:endParaRPr lang="ar-AE" sz="1800" b="1" u="sng" dirty="0"/>
          </a:p>
          <a:p>
            <a:endParaRPr lang="en-US" sz="1800" dirty="0"/>
          </a:p>
          <a:p>
            <a:r>
              <a:rPr lang="ar-AE" sz="2400" b="1" u="sng" dirty="0">
                <a:solidFill>
                  <a:srgbClr val="00B0F0"/>
                </a:solidFill>
              </a:rPr>
              <a:t>تلا</a:t>
            </a:r>
            <a:r>
              <a:rPr lang="ar-AE" sz="2400" dirty="0">
                <a:solidFill>
                  <a:srgbClr val="00B0F0"/>
                </a:solidFill>
              </a:rPr>
              <a:t> زيد القران في </a:t>
            </a:r>
            <a:r>
              <a:rPr lang="ar-AE" sz="2400" i="1" dirty="0">
                <a:solidFill>
                  <a:srgbClr val="00B0F0"/>
                </a:solidFill>
              </a:rPr>
              <a:t>الصباح                </a:t>
            </a:r>
            <a:r>
              <a:rPr lang="en-US" sz="2400" i="1" dirty="0"/>
              <a:t>- </a:t>
            </a:r>
            <a:r>
              <a:rPr lang="en-US" sz="1800" i="1" dirty="0"/>
              <a:t>-</a:t>
            </a:r>
            <a:r>
              <a:rPr lang="en-US" sz="1800" i="1" dirty="0" err="1">
                <a:solidFill>
                  <a:srgbClr val="7030A0"/>
                </a:solidFill>
              </a:rPr>
              <a:t>যায়েদ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সকালে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কুরআন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পড়েছে</a:t>
            </a:r>
            <a:endParaRPr lang="ar-AE" sz="1800" i="1" dirty="0">
              <a:solidFill>
                <a:srgbClr val="7030A0"/>
              </a:solidFill>
            </a:endParaRPr>
          </a:p>
          <a:p>
            <a:endParaRPr lang="ar-AE" sz="1800" i="1" dirty="0">
              <a:solidFill>
                <a:srgbClr val="7030A0"/>
              </a:solidFill>
            </a:endParaRPr>
          </a:p>
          <a:p>
            <a:r>
              <a:rPr lang="ar-AE" sz="2400" b="1" i="1" u="sng" dirty="0">
                <a:solidFill>
                  <a:srgbClr val="00B0F0"/>
                </a:solidFill>
              </a:rPr>
              <a:t>يذهب</a:t>
            </a:r>
            <a:r>
              <a:rPr lang="ar-AE" sz="2400" i="1" dirty="0">
                <a:solidFill>
                  <a:srgbClr val="00B0F0"/>
                </a:solidFill>
              </a:rPr>
              <a:t> بكار الى المدرسة                </a:t>
            </a:r>
            <a:r>
              <a:rPr lang="en-US" sz="1800" i="1" dirty="0">
                <a:solidFill>
                  <a:srgbClr val="00B0F0"/>
                </a:solidFill>
              </a:rPr>
              <a:t>-- </a:t>
            </a:r>
            <a:r>
              <a:rPr lang="en-US" sz="1800" i="1" dirty="0" err="1">
                <a:solidFill>
                  <a:srgbClr val="7030A0"/>
                </a:solidFill>
              </a:rPr>
              <a:t>বকর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মাদরাসায়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যায়</a:t>
            </a:r>
            <a:r>
              <a:rPr lang="en-US" sz="1800" i="1" dirty="0">
                <a:solidFill>
                  <a:srgbClr val="7030A0"/>
                </a:solidFill>
              </a:rPr>
              <a:t>।</a:t>
            </a:r>
            <a:endParaRPr lang="ar-AE" sz="1800" i="1" dirty="0">
              <a:solidFill>
                <a:srgbClr val="7030A0"/>
              </a:solidFill>
            </a:endParaRPr>
          </a:p>
          <a:p>
            <a:endParaRPr lang="ar-AE" sz="1800" i="1" dirty="0">
              <a:solidFill>
                <a:srgbClr val="7030A0"/>
              </a:solidFill>
            </a:endParaRPr>
          </a:p>
          <a:p>
            <a:r>
              <a:rPr lang="ar-AE" sz="2400" b="1" i="1" u="sng" dirty="0">
                <a:solidFill>
                  <a:srgbClr val="00B0F0"/>
                </a:solidFill>
              </a:rPr>
              <a:t>اهدنا</a:t>
            </a:r>
            <a:r>
              <a:rPr lang="ar-AE" sz="2400" i="1" dirty="0">
                <a:solidFill>
                  <a:srgbClr val="00B0F0"/>
                </a:solidFill>
              </a:rPr>
              <a:t> الصراط المستقيم               </a:t>
            </a:r>
            <a:r>
              <a:rPr lang="en-US" sz="2400" i="1" dirty="0"/>
              <a:t> </a:t>
            </a:r>
            <a:r>
              <a:rPr lang="en-US" sz="1800" i="1" dirty="0"/>
              <a:t>-</a:t>
            </a:r>
            <a:r>
              <a:rPr lang="en-US" i="1" dirty="0" err="1">
                <a:solidFill>
                  <a:srgbClr val="7030A0"/>
                </a:solidFill>
              </a:rPr>
              <a:t>আমাদেরকে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সরল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পথ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দেখাও</a:t>
            </a:r>
            <a:r>
              <a:rPr lang="en-US" i="1" dirty="0"/>
              <a:t>!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094494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7D7F7-44BF-418E-BB61-F5600C56C3E9}"/>
              </a:ext>
            </a:extLst>
          </p:cNvPr>
          <p:cNvSpPr txBox="1"/>
          <p:nvPr/>
        </p:nvSpPr>
        <p:spPr>
          <a:xfrm>
            <a:off x="1981883" y="1109858"/>
            <a:ext cx="978167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ar-AE" sz="2000" u="sng" dirty="0"/>
              <a:t>حرف</a:t>
            </a:r>
            <a:r>
              <a:rPr lang="en-US" sz="2000" u="sng" dirty="0"/>
              <a:t> </a:t>
            </a:r>
            <a:r>
              <a:rPr lang="en-US" sz="2000" u="sng" dirty="0" err="1"/>
              <a:t>এর</a:t>
            </a:r>
            <a:r>
              <a:rPr lang="en-US" sz="2000" u="sng" dirty="0"/>
              <a:t> </a:t>
            </a:r>
            <a:r>
              <a:rPr lang="en-US" sz="2000" u="sng" dirty="0" err="1"/>
              <a:t>পরিচয়</a:t>
            </a:r>
            <a:r>
              <a:rPr lang="en-US" sz="2000" u="sng" dirty="0"/>
              <a:t>-</a:t>
            </a:r>
            <a:endParaRPr lang="ar-AE" sz="1800" u="sng" dirty="0"/>
          </a:p>
          <a:p>
            <a:pPr algn="ctr"/>
            <a:endParaRPr lang="ar-AE" sz="1800" u="sng" dirty="0"/>
          </a:p>
          <a:p>
            <a:pPr algn="ctr"/>
            <a:r>
              <a:rPr lang="ar-AE" sz="2800" dirty="0"/>
              <a:t>حرف </a:t>
            </a:r>
            <a:r>
              <a:rPr lang="ar-AE" sz="2800" dirty="0">
                <a:solidFill>
                  <a:srgbClr val="00B050"/>
                </a:solidFill>
              </a:rPr>
              <a:t>كلمة</a:t>
            </a:r>
            <a:r>
              <a:rPr lang="ar-AE" sz="2800" dirty="0"/>
              <a:t> لا تدل على معنى فى نفسها بل غيرها 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err="1"/>
              <a:t>অর্থঃ</a:t>
            </a:r>
            <a:r>
              <a:rPr lang="en-US" sz="1800" dirty="0"/>
              <a:t>  </a:t>
            </a:r>
            <a:r>
              <a:rPr lang="ar-AE" dirty="0"/>
              <a:t>حرف</a:t>
            </a:r>
            <a:r>
              <a:rPr lang="en-US" sz="1800" dirty="0"/>
              <a:t>  </a:t>
            </a:r>
            <a:r>
              <a:rPr lang="en-US" sz="1800" dirty="0" err="1"/>
              <a:t>এমন</a:t>
            </a:r>
            <a:r>
              <a:rPr lang="en-US" sz="1800" dirty="0"/>
              <a:t> </a:t>
            </a:r>
            <a:r>
              <a:rPr lang="ar-AE" sz="1800" dirty="0">
                <a:solidFill>
                  <a:srgbClr val="00B050"/>
                </a:solidFill>
              </a:rPr>
              <a:t>كلمة</a:t>
            </a:r>
            <a:r>
              <a:rPr lang="en-US" sz="1800" dirty="0">
                <a:solidFill>
                  <a:srgbClr val="00B050"/>
                </a:solidFill>
              </a:rPr>
              <a:t> , </a:t>
            </a:r>
            <a:r>
              <a:rPr lang="en-US" sz="1800" dirty="0" err="1"/>
              <a:t>যা</a:t>
            </a:r>
            <a:r>
              <a:rPr lang="en-US" sz="1800" dirty="0"/>
              <a:t> </a:t>
            </a:r>
            <a:r>
              <a:rPr lang="en-US" sz="1800" dirty="0" err="1"/>
              <a:t>তিন</a:t>
            </a:r>
            <a:r>
              <a:rPr lang="en-US" sz="1800" dirty="0"/>
              <a:t> </a:t>
            </a:r>
            <a:r>
              <a:rPr lang="en-US" sz="1800" dirty="0" err="1"/>
              <a:t>কালের</a:t>
            </a:r>
            <a:r>
              <a:rPr lang="en-US" sz="1800" dirty="0"/>
              <a:t> </a:t>
            </a:r>
            <a:r>
              <a:rPr lang="en-US" sz="1800" dirty="0" err="1"/>
              <a:t>কোন</a:t>
            </a:r>
            <a:r>
              <a:rPr lang="en-US" sz="1800" dirty="0"/>
              <a:t> </a:t>
            </a:r>
            <a:r>
              <a:rPr lang="en-US" sz="1800" dirty="0" err="1"/>
              <a:t>একটির</a:t>
            </a:r>
            <a:r>
              <a:rPr lang="en-US" sz="1800" dirty="0"/>
              <a:t> </a:t>
            </a:r>
            <a:r>
              <a:rPr lang="en-US" sz="1800" dirty="0" err="1"/>
              <a:t>সাথে</a:t>
            </a:r>
            <a:r>
              <a:rPr lang="en-US" sz="1800" dirty="0"/>
              <a:t> </a:t>
            </a:r>
            <a:r>
              <a:rPr lang="en-US" sz="1800" dirty="0" err="1"/>
              <a:t>মিলিত</a:t>
            </a:r>
            <a:r>
              <a:rPr lang="en-US" sz="1800" dirty="0"/>
              <a:t>  </a:t>
            </a:r>
            <a:r>
              <a:rPr lang="en-US" sz="1800" dirty="0" err="1"/>
              <a:t>হয়</a:t>
            </a:r>
            <a:r>
              <a:rPr lang="en-US" sz="1800" dirty="0"/>
              <a:t> </a:t>
            </a:r>
            <a:r>
              <a:rPr lang="en-US" sz="1800" dirty="0" err="1"/>
              <a:t>না</a:t>
            </a:r>
            <a:r>
              <a:rPr lang="en-US" sz="1800" dirty="0"/>
              <a:t> </a:t>
            </a:r>
            <a:r>
              <a:rPr lang="en-US" dirty="0" err="1"/>
              <a:t>এবং</a:t>
            </a:r>
            <a:r>
              <a:rPr lang="en-US" sz="1800" dirty="0" err="1"/>
              <a:t>নিজের</a:t>
            </a:r>
            <a:r>
              <a:rPr lang="en-US" sz="1800" dirty="0"/>
              <a:t> </a:t>
            </a:r>
            <a:r>
              <a:rPr lang="en-US" sz="1800" dirty="0" err="1"/>
              <a:t>অর্থ</a:t>
            </a:r>
            <a:r>
              <a:rPr lang="en-US" sz="1800" dirty="0"/>
              <a:t> </a:t>
            </a:r>
            <a:r>
              <a:rPr lang="en-US" sz="1800" dirty="0" err="1"/>
              <a:t>নিজে</a:t>
            </a:r>
            <a:r>
              <a:rPr lang="en-US" sz="1800" dirty="0"/>
              <a:t> </a:t>
            </a:r>
            <a:r>
              <a:rPr lang="en-US" sz="1800" dirty="0" err="1"/>
              <a:t>প্রকাশ</a:t>
            </a:r>
            <a:r>
              <a:rPr lang="en-US" sz="1800" dirty="0"/>
              <a:t> </a:t>
            </a:r>
            <a:r>
              <a:rPr lang="en-US" sz="1800" dirty="0" err="1"/>
              <a:t>করতে</a:t>
            </a:r>
            <a:r>
              <a:rPr lang="en-US" sz="1800" dirty="0"/>
              <a:t> </a:t>
            </a:r>
            <a:r>
              <a:rPr lang="en-US" sz="1800" dirty="0" err="1"/>
              <a:t>পারে</a:t>
            </a:r>
            <a:r>
              <a:rPr lang="bn-IN" sz="1800" dirty="0"/>
              <a:t> না</a:t>
            </a:r>
            <a:r>
              <a:rPr lang="en-US" sz="1800" dirty="0"/>
              <a:t> </a:t>
            </a:r>
            <a:r>
              <a:rPr lang="en-US" sz="1800" dirty="0" err="1"/>
              <a:t>তাকে</a:t>
            </a:r>
            <a:r>
              <a:rPr lang="en-US" sz="1800" dirty="0"/>
              <a:t> </a:t>
            </a:r>
            <a:r>
              <a:rPr lang="ar-AE" dirty="0"/>
              <a:t>حرف</a:t>
            </a:r>
            <a:r>
              <a:rPr lang="en-US" sz="1800" dirty="0" err="1"/>
              <a:t>বলে</a:t>
            </a:r>
            <a:r>
              <a:rPr lang="en-US" sz="1800" dirty="0">
                <a:solidFill>
                  <a:srgbClr val="00B050"/>
                </a:solidFill>
              </a:rPr>
              <a:t>।</a:t>
            </a:r>
          </a:p>
          <a:p>
            <a:pPr algn="ctr"/>
            <a:endParaRPr lang="en-US" sz="1800" dirty="0">
              <a:solidFill>
                <a:srgbClr val="00B050"/>
              </a:solidFill>
            </a:endParaRPr>
          </a:p>
          <a:p>
            <a:pPr algn="ctr"/>
            <a:endParaRPr lang="en-US" sz="1800" dirty="0">
              <a:solidFill>
                <a:srgbClr val="00B050"/>
              </a:solidFill>
            </a:endParaRPr>
          </a:p>
          <a:p>
            <a:pPr algn="ctr"/>
            <a:r>
              <a:rPr lang="ar-AE" sz="2000" b="1" dirty="0"/>
              <a:t>مثال</a:t>
            </a:r>
            <a:r>
              <a:rPr lang="en-US" sz="2000" b="1" dirty="0"/>
              <a:t>/ </a:t>
            </a:r>
            <a:r>
              <a:rPr lang="en-US" sz="2000" b="1" dirty="0" err="1"/>
              <a:t>যেমনঃ</a:t>
            </a:r>
            <a:r>
              <a:rPr lang="en-US" sz="2000" b="1" dirty="0"/>
              <a:t>-</a:t>
            </a:r>
            <a:endParaRPr lang="ar-AE" sz="2000" b="1" dirty="0"/>
          </a:p>
          <a:p>
            <a:endParaRPr lang="en-US" sz="1800" dirty="0"/>
          </a:p>
          <a:p>
            <a:r>
              <a:rPr lang="ar-AE" sz="3200">
                <a:solidFill>
                  <a:srgbClr val="7030A0"/>
                </a:solidFill>
              </a:rPr>
              <a:t>كتبت </a:t>
            </a:r>
            <a:r>
              <a:rPr lang="ar-AE" sz="3200" b="1" u="sng">
                <a:solidFill>
                  <a:srgbClr val="7030A0"/>
                </a:solidFill>
              </a:rPr>
              <a:t>ب</a:t>
            </a:r>
            <a:r>
              <a:rPr lang="ar-AE" sz="3200" b="1">
                <a:solidFill>
                  <a:srgbClr val="7030A0"/>
                </a:solidFill>
              </a:rPr>
              <a:t>القلم</a:t>
            </a:r>
            <a:r>
              <a:rPr lang="ar-AE" sz="2400" b="1">
                <a:solidFill>
                  <a:srgbClr val="7030A0"/>
                </a:solidFill>
              </a:rPr>
              <a:t> </a:t>
            </a:r>
            <a:r>
              <a:rPr lang="ar-AE" sz="2400">
                <a:solidFill>
                  <a:srgbClr val="7030A0"/>
                </a:solidFill>
              </a:rPr>
              <a:t>                  </a:t>
            </a:r>
            <a:r>
              <a:rPr lang="en-US" sz="2400" dirty="0">
                <a:solidFill>
                  <a:srgbClr val="C00000"/>
                </a:solidFill>
              </a:rPr>
              <a:t>–</a:t>
            </a:r>
            <a:r>
              <a:rPr lang="en-US" sz="1800" dirty="0">
                <a:solidFill>
                  <a:srgbClr val="C00000"/>
                </a:solidFill>
              </a:rPr>
              <a:t>    </a:t>
            </a:r>
            <a:r>
              <a:rPr lang="en-US" sz="1800" dirty="0" err="1">
                <a:solidFill>
                  <a:srgbClr val="C00000"/>
                </a:solidFill>
              </a:rPr>
              <a:t>আমি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কলম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দ্বারা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লিখি</a:t>
            </a:r>
            <a:endParaRPr lang="en-US" sz="1800" dirty="0">
              <a:solidFill>
                <a:srgbClr val="C00000"/>
              </a:solidFill>
            </a:endParaRPr>
          </a:p>
          <a:p>
            <a:endParaRPr lang="ar-AE" sz="1800" dirty="0">
              <a:solidFill>
                <a:srgbClr val="C00000"/>
              </a:solidFill>
            </a:endParaRPr>
          </a:p>
          <a:p>
            <a:r>
              <a:rPr lang="ar-AE" sz="3200" dirty="0">
                <a:solidFill>
                  <a:srgbClr val="7030A0"/>
                </a:solidFill>
              </a:rPr>
              <a:t>زيد </a:t>
            </a:r>
            <a:r>
              <a:rPr lang="ar-AE" sz="3200" b="1" u="sng" dirty="0">
                <a:solidFill>
                  <a:srgbClr val="7030A0"/>
                </a:solidFill>
              </a:rPr>
              <a:t>في</a:t>
            </a:r>
            <a:r>
              <a:rPr lang="ar-AE" sz="3200" dirty="0">
                <a:solidFill>
                  <a:srgbClr val="7030A0"/>
                </a:solidFill>
              </a:rPr>
              <a:t> الدار                 </a:t>
            </a:r>
            <a:r>
              <a:rPr lang="en-US" sz="1800" dirty="0"/>
              <a:t>-    </a:t>
            </a:r>
            <a:r>
              <a:rPr lang="en-US" sz="1800" dirty="0" err="1">
                <a:solidFill>
                  <a:srgbClr val="C00000"/>
                </a:solidFill>
              </a:rPr>
              <a:t>যায়েদ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বাড়ীতে</a:t>
            </a:r>
            <a:endParaRPr lang="en-US" sz="1800" dirty="0">
              <a:solidFill>
                <a:srgbClr val="C00000"/>
              </a:solidFill>
            </a:endParaRPr>
          </a:p>
          <a:p>
            <a:endParaRPr lang="ar-AE" sz="1800" dirty="0">
              <a:solidFill>
                <a:srgbClr val="C00000"/>
              </a:solidFill>
            </a:endParaRPr>
          </a:p>
          <a:p>
            <a:r>
              <a:rPr lang="ar-AE" sz="2400" dirty="0">
                <a:solidFill>
                  <a:srgbClr val="7030A0"/>
                </a:solidFill>
              </a:rPr>
              <a:t>يذ</a:t>
            </a:r>
            <a:r>
              <a:rPr lang="ar-AE" sz="2800" dirty="0">
                <a:solidFill>
                  <a:srgbClr val="7030A0"/>
                </a:solidFill>
              </a:rPr>
              <a:t>هب زيد </a:t>
            </a:r>
            <a:r>
              <a:rPr lang="ar-AE" sz="2800" b="1" u="sng" dirty="0">
                <a:solidFill>
                  <a:srgbClr val="7030A0"/>
                </a:solidFill>
              </a:rPr>
              <a:t>الي</a:t>
            </a:r>
            <a:r>
              <a:rPr lang="ar-AE" sz="2800" dirty="0">
                <a:solidFill>
                  <a:srgbClr val="7030A0"/>
                </a:solidFill>
              </a:rPr>
              <a:t> المدرسة</a:t>
            </a:r>
            <a:r>
              <a:rPr lang="ar-AE" sz="2800" dirty="0"/>
              <a:t>                </a:t>
            </a:r>
            <a:r>
              <a:rPr lang="en-US" sz="2800" dirty="0"/>
              <a:t> </a:t>
            </a:r>
            <a:r>
              <a:rPr lang="en-US" sz="2400" dirty="0"/>
              <a:t> </a:t>
            </a:r>
            <a:r>
              <a:rPr lang="en-US" sz="1800" dirty="0"/>
              <a:t>-</a:t>
            </a:r>
            <a:r>
              <a:rPr lang="en-US" sz="1800" dirty="0" err="1">
                <a:solidFill>
                  <a:srgbClr val="C00000"/>
                </a:solidFill>
              </a:rPr>
              <a:t>যায়েদ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মাদরাসায়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যায়</a:t>
            </a:r>
            <a:r>
              <a:rPr lang="en-US" sz="1800" dirty="0">
                <a:solidFill>
                  <a:srgbClr val="C00000"/>
                </a:solidFill>
              </a:rPr>
              <a:t>।</a:t>
            </a:r>
          </a:p>
          <a:p>
            <a:r>
              <a:rPr lang="ar-AE" sz="18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59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905D38-D0D0-4C1F-9226-CBB7ED70B7ED}"/>
              </a:ext>
            </a:extLst>
          </p:cNvPr>
          <p:cNvSpPr txBox="1"/>
          <p:nvPr/>
        </p:nvSpPr>
        <p:spPr>
          <a:xfrm>
            <a:off x="6930189" y="1407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2360D-07FB-45B8-B7BB-809EC2AF5DE1}"/>
              </a:ext>
            </a:extLst>
          </p:cNvPr>
          <p:cNvSpPr txBox="1"/>
          <p:nvPr/>
        </p:nvSpPr>
        <p:spPr>
          <a:xfrm>
            <a:off x="2149636" y="397401"/>
            <a:ext cx="886326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ar-AE" sz="3600" dirty="0"/>
              <a:t> ممارسة</a:t>
            </a:r>
            <a:r>
              <a:rPr lang="en-US" sz="3600" dirty="0"/>
              <a:t>/</a:t>
            </a:r>
            <a:r>
              <a:rPr lang="en-US" sz="3600" dirty="0" err="1"/>
              <a:t>উদারহণ</a:t>
            </a:r>
            <a:endParaRPr lang="ar-AE" sz="3600" dirty="0"/>
          </a:p>
          <a:p>
            <a:pPr algn="ctr"/>
            <a:r>
              <a:rPr lang="ar-AE" sz="3600" b="1" u="sng" dirty="0"/>
              <a:t>خلق الله السموات والارض في ستة الايام</a:t>
            </a:r>
            <a:endParaRPr lang="en-US" sz="3600" b="1" u="sng" dirty="0"/>
          </a:p>
          <a:p>
            <a:pPr algn="ctr"/>
            <a:r>
              <a:rPr lang="ar-AE" sz="3600" dirty="0"/>
              <a:t>خلق=     فعل </a:t>
            </a:r>
            <a:endParaRPr lang="en-US" sz="3600" dirty="0"/>
          </a:p>
          <a:p>
            <a:pPr algn="ctr"/>
            <a:r>
              <a:rPr lang="ar-AE" sz="3600" dirty="0"/>
              <a:t>  </a:t>
            </a:r>
            <a:r>
              <a:rPr lang="ar-AE" sz="4000" dirty="0"/>
              <a:t>الله=    اسم</a:t>
            </a:r>
          </a:p>
          <a:p>
            <a:pPr algn="ctr"/>
            <a:r>
              <a:rPr lang="ar-AE" sz="4000" dirty="0"/>
              <a:t>   السموات=   اسم         </a:t>
            </a:r>
          </a:p>
          <a:p>
            <a:pPr algn="ctr"/>
            <a:r>
              <a:rPr lang="ar-AE" sz="4000" dirty="0"/>
              <a:t>حرف	و=	</a:t>
            </a:r>
          </a:p>
          <a:p>
            <a:pPr algn="ctr"/>
            <a:r>
              <a:rPr lang="ar-AE" sz="4000" dirty="0"/>
              <a:t>الارض=      اسم </a:t>
            </a:r>
          </a:p>
          <a:p>
            <a:pPr algn="ctr"/>
            <a:r>
              <a:rPr lang="ar-AE" sz="4000" dirty="0"/>
              <a:t>        في=       حرف</a:t>
            </a:r>
          </a:p>
          <a:p>
            <a:pPr algn="ctr"/>
            <a:r>
              <a:rPr lang="ar-AE" sz="4000" dirty="0"/>
              <a:t>  ستة=    اسم</a:t>
            </a:r>
          </a:p>
          <a:p>
            <a:pPr algn="ctr"/>
            <a:r>
              <a:rPr lang="ar-AE" sz="4000" dirty="0"/>
              <a:t>     الايام=       اسم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0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394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89</cp:revision>
  <dcterms:created xsi:type="dcterms:W3CDTF">2020-10-19T12:53:15Z</dcterms:created>
  <dcterms:modified xsi:type="dcterms:W3CDTF">2020-10-23T16:19:49Z</dcterms:modified>
</cp:coreProperties>
</file>