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9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63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97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51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4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08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10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7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14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61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7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E84D7-DEEF-475B-A1A9-7B89EA3347EF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43279-FEF4-4764-940D-8D8F9E9C8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0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Jagoroner%20Gaan%20(Full%20Album)\19%20-%20Jagoroner%20Gaan%20-%20Amra%20Korbo%20Joy%20(music.com.bd)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" name="Flowchart: Punched Tape 3"/>
          <p:cNvSpPr/>
          <p:nvPr/>
        </p:nvSpPr>
        <p:spPr>
          <a:xfrm>
            <a:off x="1981200" y="304800"/>
            <a:ext cx="6019800" cy="1676400"/>
          </a:xfrm>
          <a:prstGeom prst="flowChartPunchedTape">
            <a:avLst/>
          </a:prstGeom>
          <a:solidFill>
            <a:schemeClr val="bg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B050"/>
                </a:solidFill>
              </a:rPr>
              <a:t>স্বাগতম</a:t>
            </a:r>
            <a:endParaRPr lang="en-US" sz="13800" dirty="0">
              <a:solidFill>
                <a:srgbClr val="00B050"/>
              </a:solidFill>
            </a:endParaRPr>
          </a:p>
        </p:txBody>
      </p:sp>
      <p:pic>
        <p:nvPicPr>
          <p:cNvPr id="5" name="Picture 4" descr="Tuli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438400"/>
            <a:ext cx="7467600" cy="39624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447800"/>
          <a:ext cx="8610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ক্রমিক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জীবের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নাম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কীভাবে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অন্য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উদ্ভিদ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বা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প্রানীর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উপর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নির্ভরশীল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r>
                        <a:rPr lang="en-US" sz="4400" dirty="0"/>
                        <a:t>১।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err="1"/>
                        <a:t>মাছ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r>
                        <a:rPr lang="en-US" sz="4400" dirty="0"/>
                        <a:t>২।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/>
                        <a:t>পাখি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r>
                        <a:rPr lang="en-US" sz="4000" dirty="0"/>
                        <a:t>৩।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err="1"/>
                        <a:t>গরু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r>
                        <a:rPr lang="en-US" sz="4400" dirty="0"/>
                        <a:t>৪।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/>
                        <a:t>মানুষ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2743200" y="304800"/>
            <a:ext cx="3429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ছকটি</a:t>
            </a:r>
            <a:r>
              <a:rPr lang="en-US" sz="2800" dirty="0"/>
              <a:t> </a:t>
            </a:r>
            <a:r>
              <a:rPr lang="en-US" sz="2800" dirty="0" err="1"/>
              <a:t>পূরন</a:t>
            </a:r>
            <a:r>
              <a:rPr lang="en-US" sz="2800" dirty="0"/>
              <a:t> </a:t>
            </a:r>
            <a:r>
              <a:rPr lang="en-US" sz="2800" dirty="0" err="1"/>
              <a:t>কর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4648200" y="228600"/>
            <a:ext cx="4343400" cy="33528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762000"/>
            <a:ext cx="4191000" cy="2438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শিক্ষক</a:t>
            </a:r>
            <a:r>
              <a:rPr lang="en-US" sz="4800" dirty="0"/>
              <a:t> </a:t>
            </a:r>
            <a:r>
              <a:rPr lang="en-US" sz="4800" dirty="0" err="1"/>
              <a:t>পরিচিতি</a:t>
            </a:r>
            <a:endParaRPr lang="en-US" sz="4800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1600200" y="3810000"/>
            <a:ext cx="7086600" cy="30480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002060"/>
                </a:solidFill>
              </a:rPr>
              <a:t>কামরুজ্জামান</a:t>
            </a:r>
            <a:r>
              <a:rPr lang="en-US" sz="540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5400" dirty="0" err="1">
                <a:solidFill>
                  <a:srgbClr val="002060"/>
                </a:solidFill>
              </a:rPr>
              <a:t>সহকারী</a:t>
            </a:r>
            <a:r>
              <a:rPr lang="en-US" sz="5400" dirty="0">
                <a:solidFill>
                  <a:srgbClr val="002060"/>
                </a:solidFill>
              </a:rPr>
              <a:t> </a:t>
            </a:r>
            <a:r>
              <a:rPr lang="en-US" sz="5400" dirty="0" err="1">
                <a:solidFill>
                  <a:srgbClr val="002060"/>
                </a:solidFill>
              </a:rPr>
              <a:t>শিক্ষক</a:t>
            </a:r>
            <a:endParaRPr lang="en-US" sz="5400" dirty="0">
              <a:solidFill>
                <a:srgbClr val="002060"/>
              </a:solidFill>
            </a:endParaRPr>
          </a:p>
          <a:p>
            <a:pPr algn="ctr"/>
            <a:r>
              <a:rPr lang="en-US" sz="5400" dirty="0" err="1">
                <a:solidFill>
                  <a:srgbClr val="002060"/>
                </a:solidFill>
              </a:rPr>
              <a:t>পশ্চিম</a:t>
            </a:r>
            <a:r>
              <a:rPr lang="en-US" sz="5400" dirty="0">
                <a:solidFill>
                  <a:srgbClr val="002060"/>
                </a:solidFill>
              </a:rPr>
              <a:t> </a:t>
            </a:r>
            <a:r>
              <a:rPr lang="en-US" sz="5400" dirty="0" err="1">
                <a:solidFill>
                  <a:srgbClr val="002060"/>
                </a:solidFill>
              </a:rPr>
              <a:t>ছাতনাই</a:t>
            </a:r>
            <a:r>
              <a:rPr lang="en-US" sz="5400" dirty="0">
                <a:solidFill>
                  <a:srgbClr val="002060"/>
                </a:solidFill>
              </a:rPr>
              <a:t> </a:t>
            </a:r>
            <a:r>
              <a:rPr lang="en-US" sz="5400" dirty="0" err="1">
                <a:solidFill>
                  <a:srgbClr val="002060"/>
                </a:solidFill>
              </a:rPr>
              <a:t>সঃ</a:t>
            </a:r>
            <a:r>
              <a:rPr lang="en-US" sz="5400" dirty="0">
                <a:solidFill>
                  <a:srgbClr val="002060"/>
                </a:solidFill>
              </a:rPr>
              <a:t> </a:t>
            </a:r>
            <a:r>
              <a:rPr lang="en-US" sz="5400" dirty="0" err="1">
                <a:solidFill>
                  <a:srgbClr val="002060"/>
                </a:solidFill>
              </a:rPr>
              <a:t>প্রাঃবিঃ</a:t>
            </a:r>
            <a:endParaRPr lang="en-US" sz="5400" dirty="0">
              <a:solidFill>
                <a:srgbClr val="002060"/>
              </a:solidFill>
            </a:endParaRPr>
          </a:p>
          <a:p>
            <a:pPr algn="ctr"/>
            <a:r>
              <a:rPr lang="en-US" sz="5400" dirty="0" err="1">
                <a:solidFill>
                  <a:srgbClr val="002060"/>
                </a:solidFill>
              </a:rPr>
              <a:t>ডিমলা,নীলফামারী</a:t>
            </a:r>
            <a:r>
              <a:rPr lang="en-US" sz="5400" dirty="0">
                <a:solidFill>
                  <a:srgbClr val="002060"/>
                </a:solidFill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286000" y="457200"/>
            <a:ext cx="5181600" cy="19050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rgbClr val="FF0000"/>
                </a:solidFill>
              </a:rPr>
              <a:t>পাঠ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 err="1">
                <a:solidFill>
                  <a:srgbClr val="FF0000"/>
                </a:solidFill>
              </a:rPr>
              <a:t>পরিচিতি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981200" y="3352800"/>
            <a:ext cx="5715000" cy="3429000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প্রাথমিক</a:t>
            </a:r>
            <a:r>
              <a:rPr lang="en-US" sz="4800" dirty="0"/>
              <a:t> </a:t>
            </a:r>
            <a:r>
              <a:rPr lang="en-US" sz="4800" dirty="0" err="1"/>
              <a:t>বিজ্ঞান</a:t>
            </a:r>
            <a:endParaRPr lang="en-US" sz="4800" dirty="0"/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600" dirty="0"/>
              <a:t>  </a:t>
            </a:r>
            <a:r>
              <a:rPr lang="en-US" sz="3600" dirty="0" err="1"/>
              <a:t>শ্রেণি</a:t>
            </a:r>
            <a:endParaRPr lang="en-US" sz="3600" dirty="0"/>
          </a:p>
          <a:p>
            <a:pPr algn="ctr"/>
            <a:r>
              <a:rPr lang="en-US" sz="3200" dirty="0" err="1"/>
              <a:t>অধ্যায়</a:t>
            </a:r>
            <a:r>
              <a:rPr lang="en-US" sz="3200" dirty="0"/>
              <a:t> -১ </a:t>
            </a:r>
          </a:p>
          <a:p>
            <a:pPr algn="ctr"/>
            <a:r>
              <a:rPr lang="en-US" sz="3200" dirty="0" err="1"/>
              <a:t>অধ্যায়ের</a:t>
            </a:r>
            <a:r>
              <a:rPr lang="en-US" sz="3200" dirty="0"/>
              <a:t> </a:t>
            </a:r>
            <a:r>
              <a:rPr lang="en-US" sz="3200" dirty="0" err="1"/>
              <a:t>নাম</a:t>
            </a:r>
            <a:r>
              <a:rPr lang="en-US" sz="3200" dirty="0"/>
              <a:t>- </a:t>
            </a:r>
            <a:r>
              <a:rPr lang="en-US" sz="3200" dirty="0" err="1"/>
              <a:t>জীব</a:t>
            </a:r>
            <a:r>
              <a:rPr lang="en-US" sz="3200" dirty="0"/>
              <a:t> ও </a:t>
            </a:r>
            <a:r>
              <a:rPr lang="en-US" sz="3200" dirty="0" err="1"/>
              <a:t>পরিবেশ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 - Jagoroner Gaan - Amra Korbo Joy (music.com.bd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800600" y="3276600"/>
            <a:ext cx="304800" cy="304800"/>
          </a:xfrm>
          <a:prstGeom prst="rect">
            <a:avLst/>
          </a:prstGeom>
        </p:spPr>
      </p:pic>
      <p:sp>
        <p:nvSpPr>
          <p:cNvPr id="4" name="Snip Diagonal Corner Rectangle 3"/>
          <p:cNvSpPr/>
          <p:nvPr/>
        </p:nvSpPr>
        <p:spPr>
          <a:xfrm>
            <a:off x="2743200" y="1143000"/>
            <a:ext cx="3886200" cy="1295400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0B050"/>
                </a:solidFill>
              </a:rPr>
              <a:t>আবেগ</a:t>
            </a:r>
            <a:r>
              <a:rPr lang="en-US" sz="6000" dirty="0">
                <a:solidFill>
                  <a:srgbClr val="00B050"/>
                </a:solidFill>
              </a:rPr>
              <a:t> </a:t>
            </a:r>
            <a:r>
              <a:rPr lang="en-US" sz="6000" dirty="0" err="1">
                <a:solidFill>
                  <a:srgbClr val="00B050"/>
                </a:solidFill>
              </a:rPr>
              <a:t>সৃষ্টি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79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905000" y="609600"/>
            <a:ext cx="5486400" cy="190500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rgbClr val="7030A0"/>
                </a:solidFill>
              </a:rPr>
              <a:t>পাঠের</a:t>
            </a:r>
            <a:r>
              <a:rPr lang="en-US" sz="6600" dirty="0">
                <a:solidFill>
                  <a:srgbClr val="7030A0"/>
                </a:solidFill>
              </a:rPr>
              <a:t> </a:t>
            </a:r>
            <a:r>
              <a:rPr lang="en-US" sz="6600" dirty="0" err="1">
                <a:solidFill>
                  <a:srgbClr val="7030A0"/>
                </a:solidFill>
              </a:rPr>
              <a:t>শিরোনাম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447800" y="3200400"/>
            <a:ext cx="7620000" cy="33528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bg1"/>
                </a:solidFill>
              </a:rPr>
              <a:t>উদ্ভিদ</a:t>
            </a:r>
            <a:r>
              <a:rPr lang="en-US" sz="8800" dirty="0">
                <a:solidFill>
                  <a:schemeClr val="bg1"/>
                </a:solidFill>
              </a:rPr>
              <a:t> ও </a:t>
            </a:r>
            <a:r>
              <a:rPr lang="en-US" sz="8800" dirty="0" err="1">
                <a:solidFill>
                  <a:schemeClr val="bg1"/>
                </a:solidFill>
              </a:rPr>
              <a:t>প্রানীর</a:t>
            </a:r>
            <a:r>
              <a:rPr lang="en-US" sz="8800" dirty="0">
                <a:solidFill>
                  <a:schemeClr val="bg1"/>
                </a:solidFill>
              </a:rPr>
              <a:t> </a:t>
            </a:r>
            <a:r>
              <a:rPr lang="en-US" sz="8800" dirty="0" err="1">
                <a:solidFill>
                  <a:schemeClr val="bg1"/>
                </a:solidFill>
              </a:rPr>
              <a:t>নির্ভরশীলতা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52600" y="457200"/>
            <a:ext cx="5715000" cy="1600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67200" y="2209800"/>
            <a:ext cx="838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aque 4"/>
          <p:cNvSpPr/>
          <p:nvPr/>
        </p:nvSpPr>
        <p:spPr>
          <a:xfrm>
            <a:off x="1371600" y="3657600"/>
            <a:ext cx="7239000" cy="2895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que 5"/>
          <p:cNvSpPr/>
          <p:nvPr/>
        </p:nvSpPr>
        <p:spPr>
          <a:xfrm>
            <a:off x="1371600" y="3657600"/>
            <a:ext cx="7239000" cy="2895600"/>
          </a:xfrm>
          <a:prstGeom prst="plaqu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১। শিক্ষার্থীরা বিভিন্ন প্রকার উদ্ভিদ ও প্রাণীর নাম বলতে পারবে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উদ্ভিদ এবং প্রাণীর নির্ভ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শীলতা সহজেই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৩।কার্বন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ti   nilphamari\Desktop\Arshad\images.jpg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1" y="5114926"/>
            <a:ext cx="2733675" cy="1666875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3276600" y="381000"/>
            <a:ext cx="1828800" cy="9144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কাবন</a:t>
            </a:r>
            <a:r>
              <a:rPr lang="en-US" dirty="0"/>
              <a:t> </a:t>
            </a:r>
            <a:r>
              <a:rPr lang="en-US" dirty="0" err="1"/>
              <a:t>ডাই</a:t>
            </a:r>
            <a:r>
              <a:rPr lang="en-US" dirty="0"/>
              <a:t> </a:t>
            </a:r>
            <a:r>
              <a:rPr lang="en-US" dirty="0" err="1"/>
              <a:t>অক্সাইড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3048000" y="1447800"/>
            <a:ext cx="2133600" cy="106680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অক্সিজেন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7315200" y="3200400"/>
            <a:ext cx="1295400" cy="22098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অক্সিজেন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>
            <a:off x="6172200" y="3124200"/>
            <a:ext cx="1371600" cy="2209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কাবন</a:t>
            </a:r>
            <a:r>
              <a:rPr lang="en-US" dirty="0"/>
              <a:t> </a:t>
            </a:r>
            <a:r>
              <a:rPr lang="en-US" dirty="0" err="1"/>
              <a:t>ডাই</a:t>
            </a:r>
            <a:r>
              <a:rPr lang="en-US" dirty="0"/>
              <a:t> </a:t>
            </a:r>
            <a:r>
              <a:rPr lang="en-US" dirty="0" err="1"/>
              <a:t>অক্সাইড</a:t>
            </a:r>
            <a:endParaRPr lang="en-US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609600" y="5638800"/>
            <a:ext cx="4191000" cy="10668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 ও প্রাণীর নির্ভরশীলতা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3550" y="504826"/>
            <a:ext cx="29908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5334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124200" y="381000"/>
            <a:ext cx="2895600" cy="990600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533400" y="1600200"/>
            <a:ext cx="8915400" cy="5105400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উদ্ভিদ বায়ু থেকে 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কার্বন ডাই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অক্সাইড গ্রহণ করে এবং অক্সিজেন ত্যাগ করে,আবার প্রাণী বায়ু থেকে 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কার্বন ডাই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অক্সাইড ত্যাগ করে  এবং অক্সিজেন গ্রহণ করে 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প্রাণীর মল-মূএ মাটিতে পচে উদ্ভ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 তা থেকে লবণ এবং খাদ্য পেয়ে থাকে, আবার প্রাণী উদ্ভিদ থেকে বিভিন্ন প্রকার খাদ্য পেয়ে থাকে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এভাবে উদ্ভিদ ও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প্রাণী পরস্পরের উপর নির্ভরশীল।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৩।মৌমাছি,প্রজাপতি ও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কীট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পতঙ্গের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বংশবৃদ্ধি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ঘটে।আবার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পাখিরা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ডালে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বাঁধে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এভাবে উদ্ভিদ ও প্রাণী পরস্পরের উপর নির্ভরশীল।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52800" y="381000"/>
            <a:ext cx="2743200" cy="1066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371600" y="1752600"/>
            <a:ext cx="7162800" cy="4800600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উদ্ভিদ ও প্রাণীর  পরস্পর নির্ভরশীলতার দুটি  উদাহরণ দাও।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।খাদ্য ও বাস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জন্য উদ্ভিদের উপর প্রাণীর নির্ভশীলতার  দুটো উপায় লিখ।</a:t>
            </a:r>
          </a:p>
          <a:p>
            <a:pPr algn="ctr"/>
            <a:endParaRPr lang="bn-BD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232</Words>
  <Application>Microsoft Office PowerPoint</Application>
  <PresentationFormat>A4 Paper (210x297 mm)</PresentationFormat>
  <Paragraphs>45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Kamrujaman</dc:creator>
  <cp:lastModifiedBy>No Kamrujaman</cp:lastModifiedBy>
  <cp:revision>1</cp:revision>
  <dcterms:created xsi:type="dcterms:W3CDTF">2020-10-23T15:38:14Z</dcterms:created>
  <dcterms:modified xsi:type="dcterms:W3CDTF">2020-10-23T15:40:55Z</dcterms:modified>
</cp:coreProperties>
</file>