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5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9" r:id="rId1"/>
    <p:sldMasterId id="2147484038" r:id="rId2"/>
    <p:sldMasterId id="2147484182" r:id="rId3"/>
    <p:sldMasterId id="2147484200" r:id="rId4"/>
    <p:sldMasterId id="2147484212" r:id="rId5"/>
    <p:sldMasterId id="2147484242" r:id="rId6"/>
    <p:sldMasterId id="2147484331" r:id="rId7"/>
    <p:sldMasterId id="2147484349" r:id="rId8"/>
  </p:sldMasterIdLst>
  <p:notesMasterIdLst>
    <p:notesMasterId r:id="rId23"/>
  </p:notesMasterIdLst>
  <p:sldIdLst>
    <p:sldId id="256" r:id="rId9"/>
    <p:sldId id="257" r:id="rId10"/>
    <p:sldId id="265" r:id="rId11"/>
    <p:sldId id="258" r:id="rId12"/>
    <p:sldId id="259" r:id="rId13"/>
    <p:sldId id="260" r:id="rId14"/>
    <p:sldId id="261" r:id="rId15"/>
    <p:sldId id="280" r:id="rId16"/>
    <p:sldId id="287" r:id="rId17"/>
    <p:sldId id="288" r:id="rId18"/>
    <p:sldId id="283" r:id="rId19"/>
    <p:sldId id="264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0479D5-109A-4E64-A4D4-44D90977BF86}">
          <p14:sldIdLst>
            <p14:sldId id="256"/>
            <p14:sldId id="257"/>
            <p14:sldId id="265"/>
            <p14:sldId id="258"/>
            <p14:sldId id="259"/>
            <p14:sldId id="260"/>
            <p14:sldId id="261"/>
            <p14:sldId id="280"/>
            <p14:sldId id="287"/>
            <p14:sldId id="288"/>
          </p14:sldIdLst>
        </p14:section>
        <p14:section name="Untitled Section" id="{B482D976-17C0-4855-84C3-0E95C9AB489E}">
          <p14:sldIdLst>
            <p14:sldId id="283"/>
            <p14:sldId id="264"/>
            <p14:sldId id="274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46C59"/>
    <a:srgbClr val="FF3300"/>
    <a:srgbClr val="59A559"/>
    <a:srgbClr val="FFFF00"/>
    <a:srgbClr val="FFFF99"/>
    <a:srgbClr val="4708A4"/>
    <a:srgbClr val="38077F"/>
    <a:srgbClr val="757A91"/>
    <a:srgbClr val="540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25" autoAdjust="0"/>
  </p:normalViewPr>
  <p:slideViewPr>
    <p:cSldViewPr snapToGrid="0">
      <p:cViewPr varScale="1">
        <p:scale>
          <a:sx n="80" d="100"/>
          <a:sy n="80" d="100"/>
        </p:scale>
        <p:origin x="58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F207F-00B3-4E66-91E1-BC53D8B8AAA9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D6510-18DE-4128-A13D-1849DA524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0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11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1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D6510-18DE-4128-A13D-1849DA524B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6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00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8015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20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5528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6635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6019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590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974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8280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7399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A26EB-8B6F-49FF-8558-1396945BA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2F6798-EB7F-497A-9889-14B0CC2F2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9FD9-C186-4148-9297-7AFBB0C46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AA28E-A6C1-46C2-8C3A-7CDFF102D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C8B9D-5952-4F01-9ED5-336B6F803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3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175C2-FA21-4B7B-AFE1-0782F27B9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EF0F6-4D7C-4A1A-BD7E-DBD225D26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87D84-CA22-4066-9BE0-9C0F1FDF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61BDA-697A-41DA-8A39-648ABF60B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21DCE-74F5-4394-822E-1682CD8E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5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53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8EE9B-82B5-4115-A81F-1368B6AE7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12177-76AD-4ADF-84B3-7CEDFFCBE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CAAF3-C7D8-4393-BE00-501B963B5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103F4-97B1-455A-9985-7D97CCB2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14345-93E0-4E82-A089-1393D8DD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64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A04CC-459F-4BC4-B592-A2D40114C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6D3A2-F49A-41B7-82EF-2357E47A2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A6B3B-EFCC-4F45-89BD-3565084C6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17D95-4524-490A-B4F0-6FEEBE92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B444A7-CFD4-4976-BFAE-2E05C82EA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86B39-9610-4EC8-B369-E469E0508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39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681A0-C42C-47AB-94D8-F815FFFF5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9628B-B1C9-4ECC-A554-583308A19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7E9B6-21D3-4BA7-9C36-7C11757574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518EF-69C7-48A2-86CC-9D89027D1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6C5294-177E-4D75-81D4-12C81D324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A709B0-FA3C-4DAE-862F-50B4CA00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261FFB-1367-49E4-B0B6-AFC5B264C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40F715-3353-4322-A590-0C640791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0FFE9-B2D6-4EB7-8EDC-5DADBC4D4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304357-5F74-472B-9EE9-A60C89D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804FD-77C4-40DF-AAD4-1AC81B0D3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802BB-A3E2-47AB-8072-4E2F8738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25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1E65FC-C593-43A0-A35A-5A906DC6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D10DE-3864-418E-98FD-2420B42B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01C5D-AE87-49C0-84E9-5C52A680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93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E2E87-181D-4AE6-A8F2-CBCB4E345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21E21-2FE4-4B80-A1BE-BCF2837F1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20CBB-57C8-4DE4-9D47-DB4D1E56E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86493-5E00-4510-B1DC-B54888DDF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A0900-16E2-492D-9978-5D88467C8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6874D8-7C9F-42DE-AE65-36DC98D9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5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3406A-C635-411F-853B-06081059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3D466-A311-4D60-A294-692FC7D6F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A7F94-0DBF-46B7-A126-8DF677BCA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7C24F-6EBD-4589-8144-868DD72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A231D-B65D-4B2D-BE7E-92FC72B1D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810F3-A92F-4990-9882-216B2A2C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1401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44FD7-91AF-45FB-82B2-DE3B78942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7AF4E8-32D6-43C9-9264-B9989EEC8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F8FD-A661-441C-ABF7-FD849D1F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8DDC-4A93-4021-9907-AFB1D4CC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EB6F0-A50E-4D23-9E97-2F503C67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71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C9B89-F824-4DB5-AF16-C9471B412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98E28-C884-4DC9-93E8-B353CC2EF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692A5-E25B-4976-BB28-33FB42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66D5D-9C55-4ECB-B908-85804DCE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88C3-601A-4055-A4D1-55DE4761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83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6060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8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6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17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24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23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7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8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41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1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61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0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52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3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89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3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30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6555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07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251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70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714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4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57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853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6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7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228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1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00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17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04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663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00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36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2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38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89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52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70091-3927-4B43-BA2F-1FF99A5BE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B868E6-938B-48F5-B6A9-1DA7D44CC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64FA-9540-4454-B830-FDC981ACE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58BD-8561-4101-AB30-0A4B2FA5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ACE5-85CA-4021-B48C-14B068D7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63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BF9B4-FBBC-43E7-B28E-6E712A71B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44C8-94A9-4629-9A29-0076C1345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1747D-3A25-4AC2-B0DC-D75BC60CD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41150-E81F-4CC2-851A-F3669F069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36460-47E5-4F40-B65D-564C7F27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952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581E8-065A-45D8-A026-A2D81992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A5508-B2C3-4960-B16E-0EC14EF08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3D317-3B2C-456E-8156-85E2B6F4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51ACA-308D-4162-B8DC-305BDF8B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5F985-A713-4DD2-8FE6-61F05130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70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B4480-FE58-44E7-84B6-5697D9504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8A8F6-329D-4D08-BECB-9C9FF8555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97A2B-DCB8-4718-B29A-E21E40C7E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3FB663-9711-48B3-AD3E-8BA57FF89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3DAA7-3D80-4313-86EB-76DF3FCA7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CE61-04D1-4CFB-8C7F-C5316ED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409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C24B-EFE2-4075-BC10-FB47BC97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279E9-8808-4DC3-93D8-2B18C7AA5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0E6AE-889B-4E77-8F48-9A89DCEC0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9DE12-11EF-4EC3-AD83-DD71EE0164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FF8BC5-5D83-482E-9FD3-8A94FF53F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2E639A-43A8-4AB4-AE04-740972BE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50B47-BA5B-4FF5-ACE9-9AA22B31A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B712E-D912-42FD-A706-9EBC3E00C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679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EA4FD-7E28-4AD0-A781-232E0B14D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056E7D-558D-4A69-82A7-37B538EEB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FFABC-BD3F-4A7A-BCF4-9CB6B48E1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3C1E1-BFD0-41A7-9C28-18CDFA06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9024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C0E276-811F-49CB-BEF1-191E07A8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3DE65-BFA2-4D15-AA3A-3A654BC21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2C3E1F-8C6B-4FD0-8E0F-AAE04DAE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83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74906-3D2C-44EC-9503-1C9A1B2D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CB532-7A57-4474-A33D-C1D2D4EA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FF3D0-938C-40E8-BCCC-231F998B3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A82CB-A1FE-462D-98E1-64275E32C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DA193-3C67-4552-BC12-11E1F042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8E3A64-B91D-4776-AD9E-5452302D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15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63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6D68-14E8-48B1-8AF2-EC833ABD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24967F-919B-4212-AEFC-A4AECFF3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9D3-53D6-4B05-887D-85EB25399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40958F-4738-4140-8EB2-1200A409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D6A6-8A50-465C-9660-86899C6C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3B66E-70A8-46C7-AB5C-C0FEA424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398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0487-A1F9-401E-92AC-965F1F47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52F51-0BA1-4A7F-A46B-D456AD987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68796-43A3-4603-9BE5-6FEEABBD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4797B-910A-4B9A-858E-8E0717258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12600-6C8D-4BC1-878B-44C72ECF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55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43F50-9B71-48EE-B057-BCA283438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B7E38-B95F-42FE-8885-9DF652FC9D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8CDFD-32AB-479F-B765-61F8E6083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BCDE3-19CE-423B-9961-E0C164FBD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AD883-5BBB-4FDC-A79C-609BC0AFE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28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268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08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761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18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62031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2779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606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21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5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70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08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849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092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496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161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302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1776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81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8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039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11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57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72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5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743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7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1049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3139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8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801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036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137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124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88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8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431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2609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3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1236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4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1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95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399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81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3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  <p:sldLayoutId id="2147484195" r:id="rId13"/>
    <p:sldLayoutId id="2147484196" r:id="rId14"/>
    <p:sldLayoutId id="2147484197" r:id="rId15"/>
    <p:sldLayoutId id="2147484198" r:id="rId16"/>
    <p:sldLayoutId id="214748419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820E41-1298-4A55-A01F-41AC84992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AEB0A-EE43-4CE4-AE96-2DAD684BB7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16CF-25F9-444D-98EA-553D0BD6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B89EA-4828-446B-AADB-C648A2BF2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3E8AB-9B6A-4F07-9EE6-CE40D9BB8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8064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  <p:sldLayoutId id="2147484343" r:id="rId12"/>
    <p:sldLayoutId id="2147484344" r:id="rId13"/>
    <p:sldLayoutId id="2147484345" r:id="rId14"/>
    <p:sldLayoutId id="2147484346" r:id="rId15"/>
    <p:sldLayoutId id="2147484347" r:id="rId16"/>
    <p:sldLayoutId id="21474843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B13A9C-57AC-457D-8C42-2136ADB3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D0274-5BFA-417A-A6DA-1EEB5B9B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4253E-7904-46AA-838F-ACA35BD3D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91DF-4E72-4B00-A9D9-9114AA031481}" type="datetimeFigureOut">
              <a:rPr lang="en-US" smtClean="0"/>
              <a:t>24-Oct-20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94C02-2D7F-4F42-AD26-038960741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CAFDA-A1F3-4ACF-8C23-84888A253E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E1DA-5446-4A9F-B23B-ECC617D7D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0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0" r:id="rId1"/>
    <p:sldLayoutId id="2147484351" r:id="rId2"/>
    <p:sldLayoutId id="2147484352" r:id="rId3"/>
    <p:sldLayoutId id="2147484353" r:id="rId4"/>
    <p:sldLayoutId id="2147484354" r:id="rId5"/>
    <p:sldLayoutId id="2147484355" r:id="rId6"/>
    <p:sldLayoutId id="2147484356" r:id="rId7"/>
    <p:sldLayoutId id="2147484357" r:id="rId8"/>
    <p:sldLayoutId id="2147484358" r:id="rId9"/>
    <p:sldLayoutId id="2147484359" r:id="rId10"/>
    <p:sldLayoutId id="21474843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80C74F-0FC0-4FD9-8CB5-1E74D5F1B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16"/>
          <a:stretch/>
        </p:blipFill>
        <p:spPr>
          <a:xfrm>
            <a:off x="0" y="0"/>
            <a:ext cx="12192000" cy="693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7174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rgbClr val="446C59"/>
            </a:gs>
            <a:gs pos="59000">
              <a:srgbClr val="FF00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DBB2C-0219-45F0-A0D5-10872B091DF5}"/>
              </a:ext>
            </a:extLst>
          </p:cNvPr>
          <p:cNvSpPr txBox="1"/>
          <p:nvPr/>
        </p:nvSpPr>
        <p:spPr>
          <a:xfrm>
            <a:off x="281521" y="231843"/>
            <a:ext cx="3409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اِسْم</a:t>
            </a:r>
            <a:r>
              <a:rPr lang="bn-BD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এর পরিচয়ঃ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E3C828-AC26-40E2-AE34-85B58C56CB3B}"/>
              </a:ext>
            </a:extLst>
          </p:cNvPr>
          <p:cNvSpPr txBox="1"/>
          <p:nvPr/>
        </p:nvSpPr>
        <p:spPr>
          <a:xfrm>
            <a:off x="3691471" y="585786"/>
            <a:ext cx="7558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28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শাব্দিক অর্থঃ   </a:t>
            </a:r>
            <a:r>
              <a:rPr lang="ar-DZ" sz="28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একবচন।বহুবচনে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28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اسماء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নাম, </a:t>
            </a:r>
          </a:p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চিহ্ন,</a:t>
            </a:r>
          </a:p>
          <a:p>
            <a:pPr marL="1714500" lvl="3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বিশেষ্য</a:t>
            </a:r>
          </a:p>
          <a:p>
            <a:pPr marL="4000500" lvl="8" indent="-342900" algn="ctr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উচ্চ হওয়া ইত্যাদি ।</a:t>
            </a:r>
          </a:p>
          <a:p>
            <a:pPr algn="ctr"/>
            <a:endParaRPr lang="bn-BD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D1D832-CE60-475F-A938-183AC5E5C6FB}"/>
              </a:ext>
            </a:extLst>
          </p:cNvPr>
          <p:cNvSpPr txBox="1"/>
          <p:nvPr/>
        </p:nvSpPr>
        <p:spPr>
          <a:xfrm>
            <a:off x="552450" y="4301551"/>
            <a:ext cx="1219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</a:t>
            </a:r>
            <a:r>
              <a:rPr lang="bn-BD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িক অর্থঃ 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كَلِمَة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কোনো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كَلِمَةُ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 ছাড়াই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পারে এবং তার অর্থের মধ্যে অতীত, বর্তমান, ও ভবিষ্যত-তিন কালের কোনো কাল পাওয়া যায় না,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اسم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ar-SA" sz="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   مكة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يوم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عالم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جاهل 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r-DZ" sz="3200" dirty="0">
                <a:solidFill>
                  <a:schemeClr val="bg1"/>
                </a:solidFill>
                <a:latin typeface="NikoshBAN" panose="02000000000000000000" pitchFamily="2" charset="0"/>
                <a:cs typeface="Times New Roman" panose="02020603050405020304" pitchFamily="18" charset="0"/>
              </a:rPr>
              <a:t>خالد</a:t>
            </a:r>
            <a:r>
              <a:rPr lang="en-US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16375-31C4-4266-9BB2-230D87C16502}"/>
              </a:ext>
            </a:extLst>
          </p:cNvPr>
          <p:cNvSpPr txBox="1"/>
          <p:nvPr/>
        </p:nvSpPr>
        <p:spPr>
          <a:xfrm>
            <a:off x="0" y="2808327"/>
            <a:ext cx="11849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নাহুশাস্ত্রের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পরিভাষায়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اِسْم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anose="02000000000000000000" pitchFamily="2" charset="0"/>
              </a:rPr>
              <a:t>হল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</a:rPr>
              <a:t>-</a:t>
            </a:r>
            <a:endParaRPr lang="bn-BD" sz="2800" b="1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endParaRPr lang="en-US" sz="1000" b="1" dirty="0">
              <a:solidFill>
                <a:schemeClr val="bg1"/>
              </a:solidFill>
              <a:latin typeface="NikoshBAN" panose="02000000000000000000" pitchFamily="2" charset="0"/>
            </a:endParaRPr>
          </a:p>
          <a:p>
            <a:r>
              <a:rPr lang="ar-SA" sz="2800" dirty="0">
                <a:solidFill>
                  <a:schemeClr val="bg1"/>
                </a:solidFill>
                <a:latin typeface="NikoshBAN" panose="02000000000000000000" pitchFamily="2" charset="0"/>
              </a:rPr>
              <a:t>الاسم كلمة تدل على معنى في نفسها غير مقترن بأحد الأزمنة الثلاثة ، أعني  الماضي والحال والأستقبالز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006600"/>
            </a:gs>
            <a:gs pos="58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6CE06A4-AE8C-4984-8607-98D83B48FE31}"/>
              </a:ext>
            </a:extLst>
          </p:cNvPr>
          <p:cNvGrpSpPr/>
          <p:nvPr/>
        </p:nvGrpSpPr>
        <p:grpSpPr>
          <a:xfrm>
            <a:off x="5054441" y="159026"/>
            <a:ext cx="2651284" cy="1490327"/>
            <a:chOff x="5039139" y="159026"/>
            <a:chExt cx="2325757" cy="149032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C073BED-BC90-4405-92E9-DAEBD24D2F9F}"/>
                </a:ext>
              </a:extLst>
            </p:cNvPr>
            <p:cNvSpPr/>
            <p:nvPr/>
          </p:nvSpPr>
          <p:spPr>
            <a:xfrm>
              <a:off x="5039140" y="159026"/>
              <a:ext cx="2325756" cy="854766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rgbClr val="FF33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028FC9-B369-472C-8727-1D9F5C4DB96C}"/>
                </a:ext>
              </a:extLst>
            </p:cNvPr>
            <p:cNvSpPr txBox="1"/>
            <p:nvPr/>
          </p:nvSpPr>
          <p:spPr>
            <a:xfrm>
              <a:off x="5039139" y="202803"/>
              <a:ext cx="232575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B34E347-91E1-4248-A9A6-84F089B81706}"/>
              </a:ext>
            </a:extLst>
          </p:cNvPr>
          <p:cNvSpPr txBox="1"/>
          <p:nvPr/>
        </p:nvSpPr>
        <p:spPr>
          <a:xfrm>
            <a:off x="0" y="1033669"/>
            <a:ext cx="121920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বাক্যগুলো 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اِسْمٌ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 ………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F80879-8220-4C01-A4CA-3B8B23894ABC}"/>
              </a:ext>
            </a:extLst>
          </p:cNvPr>
          <p:cNvSpPr txBox="1"/>
          <p:nvPr/>
        </p:nvSpPr>
        <p:spPr>
          <a:xfrm>
            <a:off x="2546626" y="1850666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ذَهَبَ الطَّالِبُ اِليَ اَلْمَدْرَسَةِ وَ لَعِبَ مَعَ زَيْدٌ فِيْ الْمَيْدَانِ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D56BE6-CBCE-4CCB-B88B-6870501D068F}"/>
              </a:ext>
            </a:extLst>
          </p:cNvPr>
          <p:cNvGrpSpPr/>
          <p:nvPr/>
        </p:nvGrpSpPr>
        <p:grpSpPr>
          <a:xfrm>
            <a:off x="119269" y="3011557"/>
            <a:ext cx="2623931" cy="2072042"/>
            <a:chOff x="119269" y="3011557"/>
            <a:chExt cx="2623931" cy="207204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6243B3-630C-459D-A1E8-FFCB203804C4}"/>
                </a:ext>
              </a:extLst>
            </p:cNvPr>
            <p:cNvSpPr txBox="1"/>
            <p:nvPr/>
          </p:nvSpPr>
          <p:spPr>
            <a:xfrm>
              <a:off x="119269" y="3011557"/>
              <a:ext cx="1133061" cy="656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اِسْمٌ</a:t>
              </a:r>
              <a:endParaRPr lang="en-US" sz="3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57BC7D-8948-4C90-8BF2-1BF10FC5C781}"/>
                </a:ext>
              </a:extLst>
            </p:cNvPr>
            <p:cNvSpPr txBox="1"/>
            <p:nvPr/>
          </p:nvSpPr>
          <p:spPr>
            <a:xfrm>
              <a:off x="1302027" y="3021496"/>
              <a:ext cx="1441173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الطَّالِبُ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اَلْمَدْرَسَةِ 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زَيْد</a:t>
              </a:r>
            </a:p>
            <a:p>
              <a:r>
                <a:rPr lang="ar-SA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الْمَيْدَان</a:t>
              </a:r>
              <a:endParaRPr lang="en-US" sz="3200" dirty="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A5C200B-CD3A-42AF-8B9D-5069ED465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837" y="3333751"/>
            <a:ext cx="5624163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5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643932F-B939-4A52-9DA1-ED68F801FEBB}"/>
              </a:ext>
            </a:extLst>
          </p:cNvPr>
          <p:cNvGrpSpPr/>
          <p:nvPr/>
        </p:nvGrpSpPr>
        <p:grpSpPr>
          <a:xfrm>
            <a:off x="437320" y="824035"/>
            <a:ext cx="11285470" cy="5191125"/>
            <a:chOff x="-9940" y="972584"/>
            <a:chExt cx="11285470" cy="51911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6DDB820-9213-4B8D-893E-E14D52C8CD03}"/>
                </a:ext>
              </a:extLst>
            </p:cNvPr>
            <p:cNvSpPr/>
            <p:nvPr/>
          </p:nvSpPr>
          <p:spPr>
            <a:xfrm>
              <a:off x="-9940" y="3227319"/>
              <a:ext cx="1295400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22C841-AE03-41FE-8A7E-14B1A3637AE8}"/>
                </a:ext>
              </a:extLst>
            </p:cNvPr>
            <p:cNvSpPr/>
            <p:nvPr/>
          </p:nvSpPr>
          <p:spPr>
            <a:xfrm>
              <a:off x="9980130" y="3239742"/>
              <a:ext cx="1295400" cy="6381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E6E935D-B634-4780-A38F-DEB6E5DA8FD6}"/>
                </a:ext>
              </a:extLst>
            </p:cNvPr>
            <p:cNvSpPr/>
            <p:nvPr/>
          </p:nvSpPr>
          <p:spPr>
            <a:xfrm>
              <a:off x="408333" y="972584"/>
              <a:ext cx="10401300" cy="51911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8241CA8-4BBD-4367-999C-DEC06689D99B}"/>
              </a:ext>
            </a:extLst>
          </p:cNvPr>
          <p:cNvGrpSpPr/>
          <p:nvPr/>
        </p:nvGrpSpPr>
        <p:grpSpPr>
          <a:xfrm>
            <a:off x="5140960" y="985520"/>
            <a:ext cx="2184401" cy="934720"/>
            <a:chOff x="5100320" y="985520"/>
            <a:chExt cx="2223583" cy="9347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C2783BA-E1C5-4C7E-8B8E-9951EE3F2FEB}"/>
                </a:ext>
              </a:extLst>
            </p:cNvPr>
            <p:cNvSpPr/>
            <p:nvPr/>
          </p:nvSpPr>
          <p:spPr>
            <a:xfrm>
              <a:off x="5100320" y="993692"/>
              <a:ext cx="2093402" cy="926548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932E5DD-3588-4073-9295-122167C217F9}"/>
                </a:ext>
              </a:extLst>
            </p:cNvPr>
            <p:cNvSpPr txBox="1"/>
            <p:nvPr/>
          </p:nvSpPr>
          <p:spPr>
            <a:xfrm>
              <a:off x="5184561" y="985520"/>
              <a:ext cx="21393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 </a:t>
              </a:r>
            </a:p>
          </p:txBody>
        </p:sp>
      </p:grpSp>
      <p:sp>
        <p:nvSpPr>
          <p:cNvPr id="12" name="Title 3">
            <a:extLst>
              <a:ext uri="{FF2B5EF4-FFF2-40B4-BE49-F238E27FC236}">
                <a16:creationId xmlns:a16="http://schemas.microsoft.com/office/drawing/2014/main" id="{E39B3B78-27CC-43CD-80A4-4692AE7F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607" y="2789510"/>
            <a:ext cx="5167584" cy="13849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 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লিখ ।</a:t>
            </a:r>
            <a:endParaRPr lang="en-US" sz="400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558C8C-6524-4EE6-91ED-7B24D876EDF8}"/>
              </a:ext>
            </a:extLst>
          </p:cNvPr>
          <p:cNvSpPr txBox="1"/>
          <p:nvPr/>
        </p:nvSpPr>
        <p:spPr>
          <a:xfrm>
            <a:off x="2707170" y="2768027"/>
            <a:ext cx="715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513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418">
              <a:srgbClr val="446C59"/>
            </a:gs>
            <a:gs pos="75513">
              <a:srgbClr val="FF0000"/>
            </a:gs>
            <a:gs pos="0">
              <a:srgbClr val="92D050"/>
            </a:gs>
            <a:gs pos="53000">
              <a:schemeClr val="accent2"/>
            </a:gs>
            <a:gs pos="100000">
              <a:srgbClr val="FF0000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AA9F62-FB18-4988-B31B-8E2E80D28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b="10000"/>
          <a:stretch/>
        </p:blipFill>
        <p:spPr>
          <a:xfrm>
            <a:off x="0" y="0"/>
            <a:ext cx="12192000" cy="7071300"/>
          </a:xfrm>
          <a:prstGeom prst="rect">
            <a:avLst/>
          </a:prstGeom>
        </p:spPr>
      </p:pic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CE4C5A2C-CF18-4BEC-A0FA-C23101A75F67}"/>
              </a:ext>
            </a:extLst>
          </p:cNvPr>
          <p:cNvSpPr/>
          <p:nvPr/>
        </p:nvSpPr>
        <p:spPr>
          <a:xfrm>
            <a:off x="4795188" y="0"/>
            <a:ext cx="2830223" cy="1151395"/>
          </a:xfrm>
          <a:prstGeom prst="bevel">
            <a:avLst>
              <a:gd name="adj" fmla="val 18412"/>
            </a:avLst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E03A1A6-FBA3-40B9-BD1B-407137202620}"/>
              </a:ext>
            </a:extLst>
          </p:cNvPr>
          <p:cNvGrpSpPr/>
          <p:nvPr/>
        </p:nvGrpSpPr>
        <p:grpSpPr>
          <a:xfrm>
            <a:off x="2430964" y="3875717"/>
            <a:ext cx="7558669" cy="866775"/>
            <a:chOff x="2847975" y="2803863"/>
            <a:chExt cx="7553325" cy="866775"/>
          </a:xfrm>
          <a:solidFill>
            <a:srgbClr val="446C59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77428C4-6FB9-4212-89C0-AED01FB8297F}"/>
                </a:ext>
              </a:extLst>
            </p:cNvPr>
            <p:cNvSpPr/>
            <p:nvPr/>
          </p:nvSpPr>
          <p:spPr>
            <a:xfrm>
              <a:off x="2847975" y="2803863"/>
              <a:ext cx="7553325" cy="866775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A6DCF3-093E-46DF-8C14-8C44D25B6499}"/>
                </a:ext>
              </a:extLst>
            </p:cNvPr>
            <p:cNvGrpSpPr/>
            <p:nvPr/>
          </p:nvGrpSpPr>
          <p:grpSpPr>
            <a:xfrm>
              <a:off x="3140765" y="2822711"/>
              <a:ext cx="6858001" cy="799261"/>
              <a:chOff x="2643808" y="2385390"/>
              <a:chExt cx="6858001" cy="799261"/>
            </a:xfrm>
            <a:grpFill/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5C6AE6F-181A-493A-B3EE-AB50AC3B6442}"/>
                  </a:ext>
                </a:extLst>
              </p:cNvPr>
              <p:cNvSpPr txBox="1"/>
              <p:nvPr/>
            </p:nvSpPr>
            <p:spPr>
              <a:xfrm>
                <a:off x="2643808" y="2385390"/>
                <a:ext cx="1093304" cy="76944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</a:t>
                </a:r>
                <a:endParaRPr lang="en-US" sz="4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44B15C3-F93C-4EDA-B390-82325AB24556}"/>
                  </a:ext>
                </a:extLst>
              </p:cNvPr>
              <p:cNvSpPr/>
              <p:nvPr/>
            </p:nvSpPr>
            <p:spPr>
              <a:xfrm>
                <a:off x="3300758" y="2415210"/>
                <a:ext cx="6201051" cy="769441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ar-SA" sz="4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اَلْكَلِمَةُ</a:t>
                </a:r>
                <a:r>
                  <a:rPr lang="bn-IN" sz="4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bn-IN" sz="4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পারিভাষিক</a:t>
                </a:r>
                <a:r>
                  <a: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</a:t>
                </a:r>
                <a:r>
                  <a:rPr lang="as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্</a:t>
                </a:r>
                <a:r>
                  <a: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</a:t>
                </a:r>
                <a:r>
                  <a:rPr lang="bn-IN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লিখ</a:t>
                </a:r>
                <a:r>
                  <a:rPr lang="en-US" sz="44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n w="0"/>
                    <a:solidFill>
                      <a:schemeClr val="bg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92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21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DC43BD6-6E40-4960-8E6A-928AC907D907}"/>
              </a:ext>
            </a:extLst>
          </p:cNvPr>
          <p:cNvSpPr/>
          <p:nvPr/>
        </p:nvSpPr>
        <p:spPr>
          <a:xfrm>
            <a:off x="1709529" y="417442"/>
            <a:ext cx="8835888" cy="6052931"/>
          </a:xfrm>
          <a:prstGeom prst="ellipse">
            <a:avLst/>
          </a:prstGeom>
          <a:solidFill>
            <a:srgbClr val="006600"/>
          </a:solidFill>
          <a:ln w="76200" cap="flat" cmpd="sng">
            <a:solidFill>
              <a:srgbClr val="00B050"/>
            </a:solidFill>
            <a:prstDash val="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FEDE2-4F71-4E1E-8A46-A123AC3A7795}"/>
              </a:ext>
            </a:extLst>
          </p:cNvPr>
          <p:cNvSpPr txBox="1"/>
          <p:nvPr/>
        </p:nvSpPr>
        <p:spPr>
          <a:xfrm>
            <a:off x="2229898" y="1252330"/>
            <a:ext cx="7768867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59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FF0000"/>
            </a:gs>
            <a:gs pos="28000">
              <a:srgbClr val="0066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75BE4F-64B6-43C7-973B-DB4339AF43B8}"/>
              </a:ext>
            </a:extLst>
          </p:cNvPr>
          <p:cNvSpPr txBox="1"/>
          <p:nvPr/>
        </p:nvSpPr>
        <p:spPr>
          <a:xfrm>
            <a:off x="268771" y="884167"/>
            <a:ext cx="10634870" cy="547842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5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5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5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5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5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5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1529363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1D0868-4A02-4304-B824-42A36ADD6D16}"/>
              </a:ext>
            </a:extLst>
          </p:cNvPr>
          <p:cNvSpPr txBox="1"/>
          <p:nvPr/>
        </p:nvSpPr>
        <p:spPr>
          <a:xfrm>
            <a:off x="434836" y="5106042"/>
            <a:ext cx="41701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দেবিপুর ইসলামিয়া ফাজিল (বি,এ) মাদরাসা,       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তজুমদ্দিন,ভোলা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.                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    </a:t>
            </a:r>
            <a:r>
              <a:rPr lang="bn-BD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</a:p>
          <a:p>
            <a:r>
              <a:rPr lang="bn-BD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  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ail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NikoshBAN" panose="02000000000000000000" pitchFamily="2" charset="0"/>
              </a:rPr>
              <a:t>lecturerasad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@</a:t>
            </a:r>
            <a:r>
              <a:rPr lang="bn-BD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yahoo</a:t>
            </a:r>
            <a:r>
              <a:rPr lang="en-US" sz="2000" dirty="0">
                <a:latin typeface="Times New Roman" panose="02020603050405020304" pitchFamily="18" charset="0"/>
                <a:cs typeface="NikoshBAN" panose="02000000000000000000" pitchFamily="2" charset="0"/>
              </a:rPr>
              <a:t>.com</a:t>
            </a:r>
            <a:endParaRPr lang="bn-IN" sz="2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মোবাইল- ০১৭১৪ ৭০ ২১ ৭৪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C900F1C-2A65-4A77-8010-B2D27B89F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2" y="1479056"/>
            <a:ext cx="2239556" cy="27942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6DF4B3-3CAF-4CB5-9BD3-D4CCB80E8743}"/>
              </a:ext>
            </a:extLst>
          </p:cNvPr>
          <p:cNvSpPr/>
          <p:nvPr/>
        </p:nvSpPr>
        <p:spPr>
          <a:xfrm>
            <a:off x="5665202" y="819267"/>
            <a:ext cx="2798507" cy="920999"/>
          </a:xfrm>
          <a:prstGeom prst="roundRect">
            <a:avLst>
              <a:gd name="adj" fmla="val 48870"/>
            </a:avLst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কাওয়াইদুল লুগাতিল আরাবিয়্যাহ</a:t>
            </a:r>
            <a:endParaRPr lang="en-US" sz="2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DE9A5EF-76A9-46B2-A4DE-A22EFE48FAB5}"/>
              </a:ext>
            </a:extLst>
          </p:cNvPr>
          <p:cNvSpPr/>
          <p:nvPr/>
        </p:nvSpPr>
        <p:spPr>
          <a:xfrm>
            <a:off x="5665202" y="1958711"/>
            <a:ext cx="2606118" cy="768211"/>
          </a:xfrm>
          <a:prstGeom prst="roundRect">
            <a:avLst>
              <a:gd name="adj" fmla="val 4843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ar-SA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ar-SA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8" name="Scroll: Vertical 17">
            <a:extLst>
              <a:ext uri="{FF2B5EF4-FFF2-40B4-BE49-F238E27FC236}">
                <a16:creationId xmlns:a16="http://schemas.microsoft.com/office/drawing/2014/main" id="{98A54C98-BD1E-4E06-BC2B-C66D80ECB856}"/>
              </a:ext>
            </a:extLst>
          </p:cNvPr>
          <p:cNvSpPr/>
          <p:nvPr/>
        </p:nvSpPr>
        <p:spPr>
          <a:xfrm>
            <a:off x="8627254" y="4306974"/>
            <a:ext cx="2263806" cy="851460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dirty="0"/>
              <a:t>اَلدَّرْسُ </a:t>
            </a:r>
            <a:r>
              <a:rPr lang="ar-SA" sz="3200" dirty="0">
                <a:cs typeface="+mj-cs"/>
              </a:rPr>
              <a:t>الثاني</a:t>
            </a:r>
            <a:endParaRPr lang="en-US" sz="3200" dirty="0"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67ECC9-7566-4513-AB2E-8242307B5DA9}"/>
              </a:ext>
            </a:extLst>
          </p:cNvPr>
          <p:cNvGrpSpPr/>
          <p:nvPr/>
        </p:nvGrpSpPr>
        <p:grpSpPr>
          <a:xfrm>
            <a:off x="6588085" y="4262509"/>
            <a:ext cx="2183904" cy="870013"/>
            <a:chOff x="7625919" y="2991775"/>
            <a:chExt cx="2317072" cy="1207361"/>
          </a:xfrm>
        </p:grpSpPr>
        <p:sp>
          <p:nvSpPr>
            <p:cNvPr id="4" name="Scroll: Vertical 3">
              <a:extLst>
                <a:ext uri="{FF2B5EF4-FFF2-40B4-BE49-F238E27FC236}">
                  <a16:creationId xmlns:a16="http://schemas.microsoft.com/office/drawing/2014/main" id="{F5EC74D2-4796-43F3-BBF7-E71E49CEEDDB}"/>
                </a:ext>
              </a:extLst>
            </p:cNvPr>
            <p:cNvSpPr/>
            <p:nvPr/>
          </p:nvSpPr>
          <p:spPr>
            <a:xfrm>
              <a:off x="7625919" y="2991775"/>
              <a:ext cx="2317072" cy="1207361"/>
            </a:xfrm>
            <a:prstGeom prst="verticalScroll">
              <a:avLst>
                <a:gd name="adj" fmla="val 21795"/>
              </a:avLst>
            </a:prstGeom>
            <a:solidFill>
              <a:srgbClr val="FF0000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74F86E-2713-4E5C-BECE-97CCB9A75A86}"/>
                </a:ext>
              </a:extLst>
            </p:cNvPr>
            <p:cNvSpPr/>
            <p:nvPr/>
          </p:nvSpPr>
          <p:spPr>
            <a:xfrm>
              <a:off x="8068613" y="3350867"/>
              <a:ext cx="1629486" cy="811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াঠ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BBD9C8-81BB-4A5B-BD53-873EE0CF418F}"/>
              </a:ext>
            </a:extLst>
          </p:cNvPr>
          <p:cNvGrpSpPr/>
          <p:nvPr/>
        </p:nvGrpSpPr>
        <p:grpSpPr>
          <a:xfrm>
            <a:off x="8959049" y="3072206"/>
            <a:ext cx="2041863" cy="754600"/>
            <a:chOff x="9543495" y="2805343"/>
            <a:chExt cx="1997473" cy="941033"/>
          </a:xfrm>
        </p:grpSpPr>
        <p:sp>
          <p:nvSpPr>
            <p:cNvPr id="19" name="Scroll: Horizontal 18">
              <a:extLst>
                <a:ext uri="{FF2B5EF4-FFF2-40B4-BE49-F238E27FC236}">
                  <a16:creationId xmlns:a16="http://schemas.microsoft.com/office/drawing/2014/main" id="{5A4FD4F0-AB6D-4D8A-AC7D-346E985A8179}"/>
                </a:ext>
              </a:extLst>
            </p:cNvPr>
            <p:cNvSpPr/>
            <p:nvPr/>
          </p:nvSpPr>
          <p:spPr>
            <a:xfrm>
              <a:off x="9543495" y="2805343"/>
              <a:ext cx="1953088" cy="941033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17E060F-3A32-4C6B-8C75-A867F3BA6B30}"/>
                </a:ext>
              </a:extLst>
            </p:cNvPr>
            <p:cNvSpPr txBox="1"/>
            <p:nvPr/>
          </p:nvSpPr>
          <p:spPr>
            <a:xfrm>
              <a:off x="9605636" y="2912189"/>
              <a:ext cx="1935332" cy="729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200" dirty="0">
                  <a:solidFill>
                    <a:srgbClr val="FF0000"/>
                  </a:solidFill>
                </a:rPr>
                <a:t>اَلْوَحْدَةُ الُأُوْلَى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0B500CE-1707-45F8-BE32-987743A0351C}"/>
              </a:ext>
            </a:extLst>
          </p:cNvPr>
          <p:cNvGrpSpPr/>
          <p:nvPr/>
        </p:nvGrpSpPr>
        <p:grpSpPr>
          <a:xfrm>
            <a:off x="6379745" y="3094371"/>
            <a:ext cx="1882066" cy="1045692"/>
            <a:chOff x="6968969" y="2922232"/>
            <a:chExt cx="1873189" cy="1257278"/>
          </a:xfrm>
        </p:grpSpPr>
        <p:sp>
          <p:nvSpPr>
            <p:cNvPr id="24" name="Scroll: Horizontal 23">
              <a:extLst>
                <a:ext uri="{FF2B5EF4-FFF2-40B4-BE49-F238E27FC236}">
                  <a16:creationId xmlns:a16="http://schemas.microsoft.com/office/drawing/2014/main" id="{6C7E86F0-53F2-4E88-8CC5-0803B64167C8}"/>
                </a:ext>
              </a:extLst>
            </p:cNvPr>
            <p:cNvSpPr/>
            <p:nvPr/>
          </p:nvSpPr>
          <p:spPr>
            <a:xfrm flipH="1">
              <a:off x="6968969" y="2922232"/>
              <a:ext cx="1873189" cy="939554"/>
            </a:xfrm>
            <a:prstGeom prst="horizontalScroll">
              <a:avLst/>
            </a:prstGeom>
            <a:solidFill>
              <a:schemeClr val="tx2">
                <a:lumMod val="20000"/>
                <a:lumOff val="8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00CEE72-2E52-43FB-98C3-E7B05ECEA57D}"/>
                </a:ext>
              </a:extLst>
            </p:cNvPr>
            <p:cNvSpPr/>
            <p:nvPr/>
          </p:nvSpPr>
          <p:spPr>
            <a:xfrm>
              <a:off x="6994146" y="3102292"/>
              <a:ext cx="174088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রথম ইউনিট</a:t>
              </a:r>
            </a:p>
          </p:txBody>
        </p:sp>
      </p:grpSp>
      <p:sp>
        <p:nvSpPr>
          <p:cNvPr id="36" name="Frame 35">
            <a:extLst>
              <a:ext uri="{FF2B5EF4-FFF2-40B4-BE49-F238E27FC236}">
                <a16:creationId xmlns:a16="http://schemas.microsoft.com/office/drawing/2014/main" id="{3F25F1A0-F003-4CD8-9177-1F5CA15AB92A}"/>
              </a:ext>
            </a:extLst>
          </p:cNvPr>
          <p:cNvSpPr/>
          <p:nvPr/>
        </p:nvSpPr>
        <p:spPr>
          <a:xfrm>
            <a:off x="5282211" y="85853"/>
            <a:ext cx="6847643" cy="6676714"/>
          </a:xfrm>
          <a:prstGeom prst="frame">
            <a:avLst>
              <a:gd name="adj1" fmla="val 23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D51C421-AAF8-4AFC-A84F-C7E3F1AABB25}"/>
              </a:ext>
            </a:extLst>
          </p:cNvPr>
          <p:cNvGrpSpPr/>
          <p:nvPr/>
        </p:nvGrpSpPr>
        <p:grpSpPr>
          <a:xfrm>
            <a:off x="8524497" y="2039274"/>
            <a:ext cx="3136158" cy="550415"/>
            <a:chOff x="8753383" y="2947387"/>
            <a:chExt cx="3142695" cy="55041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501E70F-9CCD-4D3C-A03F-2305335E10B1}"/>
                </a:ext>
              </a:extLst>
            </p:cNvPr>
            <p:cNvSpPr/>
            <p:nvPr/>
          </p:nvSpPr>
          <p:spPr>
            <a:xfrm>
              <a:off x="8753383" y="2947387"/>
              <a:ext cx="3142695" cy="550415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70C8EE-B824-40E9-9110-24958DF9AA41}"/>
                </a:ext>
              </a:extLst>
            </p:cNvPr>
            <p:cNvSpPr txBox="1"/>
            <p:nvPr/>
          </p:nvSpPr>
          <p:spPr>
            <a:xfrm>
              <a:off x="8762259" y="2992307"/>
              <a:ext cx="3113105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bg1"/>
                  </a:solidFill>
                </a:rPr>
                <a:t>اَلصَّفُّ: اَلصَّفُّ </a:t>
              </a:r>
              <a:r>
                <a:rPr lang="ar-SA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الثّامِنُ</a:t>
              </a:r>
              <a:r>
                <a:rPr lang="ar-SA" sz="2400" dirty="0">
                  <a:solidFill>
                    <a:schemeClr val="bg1"/>
                  </a:solidFill>
                </a:rPr>
                <a:t> لِلدَّاخِلُ</a:t>
              </a:r>
              <a:endParaRPr lang="en-US" sz="2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74660D3-7B47-4312-B081-5C3D8CA04307}"/>
              </a:ext>
            </a:extLst>
          </p:cNvPr>
          <p:cNvGrpSpPr/>
          <p:nvPr/>
        </p:nvGrpSpPr>
        <p:grpSpPr>
          <a:xfrm>
            <a:off x="8584795" y="897061"/>
            <a:ext cx="3338002" cy="736847"/>
            <a:chOff x="8691239" y="1873188"/>
            <a:chExt cx="3382392" cy="73684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037CB66D-EC4A-41A6-935A-DACE97258899}"/>
                </a:ext>
              </a:extLst>
            </p:cNvPr>
            <p:cNvSpPr/>
            <p:nvPr/>
          </p:nvSpPr>
          <p:spPr>
            <a:xfrm>
              <a:off x="8691239" y="1873188"/>
              <a:ext cx="3213715" cy="736847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9DA4362-79B0-417B-B5F8-48790DBBAC1C}"/>
                </a:ext>
              </a:extLst>
            </p:cNvPr>
            <p:cNvSpPr txBox="1"/>
            <p:nvPr/>
          </p:nvSpPr>
          <p:spPr>
            <a:xfrm>
              <a:off x="8778353" y="1975297"/>
              <a:ext cx="32952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2800" dirty="0">
                  <a:solidFill>
                    <a:schemeClr val="bg1"/>
                  </a:solidFill>
                </a:rPr>
                <a:t>اَلْكِتَابُ: قَوَاعِدُ</a:t>
              </a:r>
              <a:r>
                <a:rPr lang="ar-SA" sz="2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</a:t>
              </a:r>
              <a:r>
                <a:rPr lang="ar-SA" sz="2800" dirty="0">
                  <a:solidFill>
                    <a:schemeClr val="bg1"/>
                  </a:solidFill>
                </a:rPr>
                <a:t>للُّغَةِ الْعَرَبِيَّةِ</a:t>
              </a:r>
              <a:endParaRPr lang="en-US" sz="2800" dirty="0"/>
            </a:p>
          </p:txBody>
        </p:sp>
      </p:grpSp>
      <p:sp>
        <p:nvSpPr>
          <p:cNvPr id="35" name="Frame 34">
            <a:extLst>
              <a:ext uri="{FF2B5EF4-FFF2-40B4-BE49-F238E27FC236}">
                <a16:creationId xmlns:a16="http://schemas.microsoft.com/office/drawing/2014/main" id="{BC128DFD-BD2C-430A-8565-C222571C56A3}"/>
              </a:ext>
            </a:extLst>
          </p:cNvPr>
          <p:cNvSpPr/>
          <p:nvPr/>
        </p:nvSpPr>
        <p:spPr>
          <a:xfrm>
            <a:off x="5477522" y="257175"/>
            <a:ext cx="6436311" cy="6276791"/>
          </a:xfrm>
          <a:prstGeom prst="frame">
            <a:avLst>
              <a:gd name="adj1" fmla="val 281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EE6304D-F640-434B-9797-9CEAA0EF7165}"/>
              </a:ext>
            </a:extLst>
          </p:cNvPr>
          <p:cNvGrpSpPr/>
          <p:nvPr/>
        </p:nvGrpSpPr>
        <p:grpSpPr>
          <a:xfrm>
            <a:off x="2101431" y="88749"/>
            <a:ext cx="2920520" cy="1200329"/>
            <a:chOff x="3891671" y="-38858"/>
            <a:chExt cx="2803385" cy="120032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982359A6-FB52-4ACB-982A-FE795E922502}"/>
                </a:ext>
              </a:extLst>
            </p:cNvPr>
            <p:cNvSpPr/>
            <p:nvPr/>
          </p:nvSpPr>
          <p:spPr>
            <a:xfrm>
              <a:off x="3898592" y="18419"/>
              <a:ext cx="2796464" cy="8850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A3CB323-9031-4FB5-8F9B-5F91BE5D63B7}"/>
                </a:ext>
              </a:extLst>
            </p:cNvPr>
            <p:cNvSpPr txBox="1"/>
            <p:nvPr/>
          </p:nvSpPr>
          <p:spPr>
            <a:xfrm>
              <a:off x="3891671" y="-38858"/>
              <a:ext cx="279646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CA094FF-EDB9-43C2-8E04-FE60F6824107}"/>
              </a:ext>
            </a:extLst>
          </p:cNvPr>
          <p:cNvGrpSpPr/>
          <p:nvPr/>
        </p:nvGrpSpPr>
        <p:grpSpPr>
          <a:xfrm>
            <a:off x="7645057" y="5341904"/>
            <a:ext cx="2592280" cy="830997"/>
            <a:chOff x="8194089" y="5601809"/>
            <a:chExt cx="2592280" cy="830997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111AFD6-69FF-46AF-AFB7-5F50833A9A99}"/>
                </a:ext>
              </a:extLst>
            </p:cNvPr>
            <p:cNvSpPr/>
            <p:nvPr/>
          </p:nvSpPr>
          <p:spPr>
            <a:xfrm>
              <a:off x="8194089" y="5637320"/>
              <a:ext cx="2476870" cy="710214"/>
            </a:xfrm>
            <a:prstGeom prst="roundRect">
              <a:avLst>
                <a:gd name="adj" fmla="val 25417"/>
              </a:avLst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3CCC75-9751-458B-9675-F07BC396434D}"/>
                </a:ext>
              </a:extLst>
            </p:cNvPr>
            <p:cNvSpPr txBox="1"/>
            <p:nvPr/>
          </p:nvSpPr>
          <p:spPr>
            <a:xfrm>
              <a:off x="8451542" y="5601809"/>
              <a:ext cx="23348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৪৫ মিনিট </a:t>
              </a:r>
            </a:p>
            <a:p>
              <a:r>
                <a:rPr lang="en-US" sz="24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তারিখঃ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৪/</a:t>
              </a:r>
              <a:r>
                <a:rPr lang="bn-BD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bn-IN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24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B992DB-4EF3-4379-9492-1F4C947F2D65}"/>
              </a:ext>
            </a:extLst>
          </p:cNvPr>
          <p:cNvSpPr txBox="1"/>
          <p:nvPr/>
        </p:nvSpPr>
        <p:spPr>
          <a:xfrm>
            <a:off x="218815" y="4463276"/>
            <a:ext cx="32300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আসাদুল্লাহ </a:t>
            </a:r>
          </a:p>
        </p:txBody>
      </p:sp>
    </p:spTree>
    <p:extLst>
      <p:ext uri="{BB962C8B-B14F-4D97-AF65-F5344CB8AC3E}">
        <p14:creationId xmlns:p14="http://schemas.microsoft.com/office/powerpoint/2010/main" val="18542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accel="10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6" grpId="0" animBg="1"/>
      <p:bldP spid="18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006600"/>
            </a:gs>
            <a:gs pos="19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49A6327-6798-4048-9464-ABCC48F0F145}"/>
              </a:ext>
            </a:extLst>
          </p:cNvPr>
          <p:cNvGrpSpPr/>
          <p:nvPr/>
        </p:nvGrpSpPr>
        <p:grpSpPr>
          <a:xfrm>
            <a:off x="0" y="1165935"/>
            <a:ext cx="12191999" cy="849338"/>
            <a:chOff x="71022" y="887767"/>
            <a:chExt cx="10466772" cy="8493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FAF7A3-9A6A-47D8-A86F-A89CA5948852}"/>
                </a:ext>
              </a:extLst>
            </p:cNvPr>
            <p:cNvSpPr txBox="1"/>
            <p:nvPr/>
          </p:nvSpPr>
          <p:spPr>
            <a:xfrm>
              <a:off x="71022" y="941034"/>
              <a:ext cx="20862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4400" dirty="0"/>
                <a:t>ا ب ت ث</a:t>
              </a:r>
              <a:endParaRPr lang="en-US" sz="4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100AC20-2F87-40ED-9CC0-F2AE19E78650}"/>
                </a:ext>
              </a:extLst>
            </p:cNvPr>
            <p:cNvSpPr txBox="1"/>
            <p:nvPr/>
          </p:nvSpPr>
          <p:spPr>
            <a:xfrm>
              <a:off x="2539013" y="949910"/>
              <a:ext cx="2929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</a:rPr>
                <a:t>অ আ  ই ঈ,</a:t>
              </a:r>
              <a:endParaRPr lang="en-US" sz="4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62F7643-9134-433D-8B17-E8F5D8B2CD41}"/>
                </a:ext>
              </a:extLst>
            </p:cNvPr>
            <p:cNvSpPr txBox="1"/>
            <p:nvPr/>
          </p:nvSpPr>
          <p:spPr>
            <a:xfrm>
              <a:off x="5637319" y="967664"/>
              <a:ext cx="24946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</a:rPr>
                <a:t>ক খ গ ঘ,</a:t>
              </a:r>
              <a:endParaRPr lang="en-US" sz="4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2449EB-5E9E-4BD8-856B-F3CCD1D23280}"/>
                </a:ext>
              </a:extLst>
            </p:cNvPr>
            <p:cNvSpPr txBox="1"/>
            <p:nvPr/>
          </p:nvSpPr>
          <p:spPr>
            <a:xfrm>
              <a:off x="8211844" y="914400"/>
              <a:ext cx="232595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B C D, </a:t>
              </a:r>
              <a:r>
                <a:rPr lang="en-US" sz="4400" dirty="0">
                  <a:latin typeface="NikoshBAN" panose="02000000000000000000" pitchFamily="2" charset="0"/>
                </a:rPr>
                <a:t> </a:t>
              </a:r>
              <a:endParaRPr lang="en-US" sz="44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AB2BA1-1579-4379-9857-ED210B5340A1}"/>
                </a:ext>
              </a:extLst>
            </p:cNvPr>
            <p:cNvSpPr txBox="1"/>
            <p:nvPr/>
          </p:nvSpPr>
          <p:spPr>
            <a:xfrm>
              <a:off x="2015231" y="887767"/>
              <a:ext cx="36398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,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B9C620-542D-4FFD-A1CD-F6623B0A5543}"/>
              </a:ext>
            </a:extLst>
          </p:cNvPr>
          <p:cNvGrpSpPr/>
          <p:nvPr/>
        </p:nvGrpSpPr>
        <p:grpSpPr>
          <a:xfrm>
            <a:off x="294211" y="4310471"/>
            <a:ext cx="5336128" cy="733425"/>
            <a:chOff x="276225" y="4543425"/>
            <a:chExt cx="5336128" cy="73342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DECDF5E-90CA-4AD0-A3F5-BBB4929A8C02}"/>
                </a:ext>
              </a:extLst>
            </p:cNvPr>
            <p:cNvSpPr/>
            <p:nvPr/>
          </p:nvSpPr>
          <p:spPr>
            <a:xfrm>
              <a:off x="276225" y="4543425"/>
              <a:ext cx="4371975" cy="7334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80D77F-1F71-4FD1-B166-18306A89078A}"/>
                </a:ext>
              </a:extLst>
            </p:cNvPr>
            <p:cNvSpPr txBox="1"/>
            <p:nvPr/>
          </p:nvSpPr>
          <p:spPr>
            <a:xfrm>
              <a:off x="285750" y="4545367"/>
              <a:ext cx="5326603" cy="70788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قَلَمٌ - صَفٌّ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كِتَابٌ </a:t>
              </a:r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ar-SA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جَدِيْدٌ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B88EE9-CBF2-4EEB-9140-140E50973363}"/>
              </a:ext>
            </a:extLst>
          </p:cNvPr>
          <p:cNvGrpSpPr/>
          <p:nvPr/>
        </p:nvGrpSpPr>
        <p:grpSpPr>
          <a:xfrm>
            <a:off x="4565556" y="4280346"/>
            <a:ext cx="8030869" cy="769441"/>
            <a:chOff x="4524375" y="4490806"/>
            <a:chExt cx="8030869" cy="76944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1D166C-344C-4A1E-A6B2-5FE2C63FA228}"/>
                </a:ext>
              </a:extLst>
            </p:cNvPr>
            <p:cNvSpPr/>
            <p:nvPr/>
          </p:nvSpPr>
          <p:spPr>
            <a:xfrm>
              <a:off x="4933950" y="4505325"/>
              <a:ext cx="7067550" cy="733425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18F44-C892-49CA-88C5-F222D448486F}"/>
                </a:ext>
              </a:extLst>
            </p:cNvPr>
            <p:cNvSpPr txBox="1"/>
            <p:nvPr/>
          </p:nvSpPr>
          <p:spPr>
            <a:xfrm>
              <a:off x="4524375" y="4490806"/>
              <a:ext cx="8030869" cy="76944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 - BOOK- PEN - CLASS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54CF39D-E0C0-425B-A60C-06664A7ACF1A}"/>
              </a:ext>
            </a:extLst>
          </p:cNvPr>
          <p:cNvGrpSpPr/>
          <p:nvPr/>
        </p:nvGrpSpPr>
        <p:grpSpPr>
          <a:xfrm>
            <a:off x="2688651" y="5462809"/>
            <a:ext cx="7029867" cy="1015663"/>
            <a:chOff x="2688651" y="5462809"/>
            <a:chExt cx="7029867" cy="10156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761B7EF-BFE6-4E49-8481-BBD8D5DCD44A}"/>
                </a:ext>
              </a:extLst>
            </p:cNvPr>
            <p:cNvSpPr/>
            <p:nvPr/>
          </p:nvSpPr>
          <p:spPr>
            <a:xfrm>
              <a:off x="2688651" y="5505451"/>
              <a:ext cx="6988749" cy="781050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FD793B-CC6B-42A4-8AB2-33DCFFEFE625}"/>
                </a:ext>
              </a:extLst>
            </p:cNvPr>
            <p:cNvSpPr txBox="1"/>
            <p:nvPr/>
          </p:nvSpPr>
          <p:spPr>
            <a:xfrm>
              <a:off x="2896335" y="5462809"/>
              <a:ext cx="682218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নতুন – বই – কলম – শ্রেণী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6CBB10-BEDB-41C3-9CFB-60DAAAE6D175}"/>
              </a:ext>
            </a:extLst>
          </p:cNvPr>
          <p:cNvGrpSpPr/>
          <p:nvPr/>
        </p:nvGrpSpPr>
        <p:grpSpPr>
          <a:xfrm>
            <a:off x="5295900" y="287690"/>
            <a:ext cx="1647824" cy="752475"/>
            <a:chOff x="5267325" y="-46284"/>
            <a:chExt cx="1647824" cy="76944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2303C5C-19BD-4166-B526-8D34CAC2C349}"/>
                </a:ext>
              </a:extLst>
            </p:cNvPr>
            <p:cNvSpPr/>
            <p:nvPr/>
          </p:nvSpPr>
          <p:spPr>
            <a:xfrm>
              <a:off x="5267325" y="47625"/>
              <a:ext cx="1647824" cy="542925"/>
            </a:xfrm>
            <a:prstGeom prst="ellipse">
              <a:avLst/>
            </a:prstGeom>
            <a:solidFill>
              <a:schemeClr val="tx1"/>
            </a:solidFill>
            <a:ln w="57150">
              <a:solidFill>
                <a:schemeClr val="bg1">
                  <a:lumMod val="95000"/>
                  <a:lumOff val="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D908F36-3494-447F-9E82-E32192A62783}"/>
                </a:ext>
              </a:extLst>
            </p:cNvPr>
            <p:cNvSpPr txBox="1"/>
            <p:nvPr/>
          </p:nvSpPr>
          <p:spPr>
            <a:xfrm>
              <a:off x="5505449" y="-46284"/>
              <a:ext cx="10763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্ন</a:t>
              </a:r>
              <a:r>
                <a:rPr lang="en-US" sz="4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B99A29-E832-4C27-8329-EDDB1697A017}"/>
              </a:ext>
            </a:extLst>
          </p:cNvPr>
          <p:cNvSpPr txBox="1"/>
          <p:nvPr/>
        </p:nvSpPr>
        <p:spPr>
          <a:xfrm>
            <a:off x="4565556" y="2418109"/>
            <a:ext cx="29981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</a:p>
        </p:txBody>
      </p:sp>
    </p:spTree>
    <p:extLst>
      <p:ext uri="{BB962C8B-B14F-4D97-AF65-F5344CB8AC3E}">
        <p14:creationId xmlns:p14="http://schemas.microsoft.com/office/powerpoint/2010/main" val="3548855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7000">
              <a:srgbClr val="FF0000"/>
            </a:gs>
            <a:gs pos="47000">
              <a:srgbClr val="006600"/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ABD749-6FE1-4488-9522-43D6977C4C99}"/>
              </a:ext>
            </a:extLst>
          </p:cNvPr>
          <p:cNvSpPr txBox="1"/>
          <p:nvPr/>
        </p:nvSpPr>
        <p:spPr>
          <a:xfrm>
            <a:off x="841248" y="307715"/>
            <a:ext cx="8924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আজকের পাঠ হল.................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8A865F-2440-4F33-899B-2038D871252F}"/>
              </a:ext>
            </a:extLst>
          </p:cNvPr>
          <p:cNvSpPr txBox="1"/>
          <p:nvPr/>
        </p:nvSpPr>
        <p:spPr>
          <a:xfrm>
            <a:off x="0" y="2037522"/>
            <a:ext cx="12364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বা</a:t>
            </a:r>
            <a:r>
              <a:rPr lang="ar-SA" sz="12000" dirty="0">
                <a:solidFill>
                  <a:srgbClr val="00B0F0"/>
                </a:solidFill>
              </a:rPr>
              <a:t>اَلْكَلِمَةُ </a:t>
            </a:r>
            <a:r>
              <a:rPr lang="en-US" sz="12000" dirty="0">
                <a:solidFill>
                  <a:srgbClr val="00B0F0"/>
                </a:solidFill>
              </a:rPr>
              <a:t>  </a:t>
            </a:r>
            <a:r>
              <a:rPr lang="en-US" sz="12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পরিচয়</a:t>
            </a:r>
            <a:endParaRPr lang="en-US" sz="1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6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bg1"/>
          </a:fgClr>
          <a:bgClr>
            <a:srgbClr val="0066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77F9B58-F777-4976-84AB-18986BCFAE76}"/>
              </a:ext>
            </a:extLst>
          </p:cNvPr>
          <p:cNvSpPr txBox="1"/>
          <p:nvPr/>
        </p:nvSpPr>
        <p:spPr>
          <a:xfrm>
            <a:off x="417252" y="763480"/>
            <a:ext cx="1123025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bn-IN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06FBC7-C617-43FD-B67F-26B1DCD9429E}"/>
              </a:ext>
            </a:extLst>
          </p:cNvPr>
          <p:cNvSpPr txBox="1"/>
          <p:nvPr/>
        </p:nvSpPr>
        <p:spPr>
          <a:xfrm>
            <a:off x="2725443" y="1864311"/>
            <a:ext cx="753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শিক্ষার্থীরা.....................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9651E-E628-4AF0-A1A7-9E3F29A008B9}"/>
              </a:ext>
            </a:extLst>
          </p:cNvPr>
          <p:cNvSpPr txBox="1"/>
          <p:nvPr/>
        </p:nvSpPr>
        <p:spPr>
          <a:xfrm>
            <a:off x="2920753" y="2681056"/>
            <a:ext cx="74927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ar-SA" sz="4000" dirty="0"/>
              <a:t>اَلْكَلِمَةُ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এর অর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থ কী তা বলতে পারবে ।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4000" dirty="0"/>
              <a:t> </a:t>
            </a:r>
            <a:r>
              <a:rPr lang="ar-SA" sz="4000" dirty="0"/>
              <a:t> اَلْكَلِمَةُ </a:t>
            </a:r>
            <a:r>
              <a:rPr lang="bn-IN" sz="40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পরিচয় বর্ণনা করতে পারবে ।</a:t>
            </a: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bn-IN" sz="4000" dirty="0"/>
              <a:t> </a:t>
            </a:r>
            <a:r>
              <a:rPr lang="ar-SA" sz="4000" dirty="0"/>
              <a:t>اَلْكَلِمَةُ</a:t>
            </a:r>
            <a:r>
              <a:rPr lang="bn-IN" sz="40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প্রকার লিখতে পারবে ।</a:t>
            </a:r>
          </a:p>
          <a:p>
            <a:pPr>
              <a:buClr>
                <a:srgbClr val="FF0000"/>
              </a:buClr>
            </a:pP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9827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738C54-9D24-4105-9767-ACEFE9423B0C}"/>
              </a:ext>
            </a:extLst>
          </p:cNvPr>
          <p:cNvSpPr txBox="1"/>
          <p:nvPr/>
        </p:nvSpPr>
        <p:spPr>
          <a:xfrm>
            <a:off x="648071" y="550415"/>
            <a:ext cx="3293614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চয়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BD21F-C7CE-4E3C-8954-78DD269F9FCA}"/>
              </a:ext>
            </a:extLst>
          </p:cNvPr>
          <p:cNvSpPr txBox="1"/>
          <p:nvPr/>
        </p:nvSpPr>
        <p:spPr>
          <a:xfrm>
            <a:off x="601646" y="1379881"/>
            <a:ext cx="1098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একবচন বহুবচনে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كَلِمَاتٌ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كلْمٌ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كلْمٌ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্গত এর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38717-5683-491C-8BD5-59468DB4FDAE}"/>
              </a:ext>
            </a:extLst>
          </p:cNvPr>
          <p:cNvSpPr txBox="1"/>
          <p:nvPr/>
        </p:nvSpPr>
        <p:spPr>
          <a:xfrm>
            <a:off x="6095999" y="2223077"/>
            <a:ext cx="2015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আঘাত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জখম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877672-9F2A-4DDE-B566-63A0BF553542}"/>
              </a:ext>
            </a:extLst>
          </p:cNvPr>
          <p:cNvSpPr txBox="1"/>
          <p:nvPr/>
        </p:nvSpPr>
        <p:spPr>
          <a:xfrm>
            <a:off x="481983" y="3885071"/>
            <a:ext cx="3897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পারিভাষিক অর</a:t>
            </a:r>
            <a:r>
              <a:rPr lang="as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n-BD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bn-BD" sz="3200" dirty="0">
                <a:latin typeface="Times New Roman" panose="02020603050405020304" pitchFamily="18" charset="0"/>
                <a:cs typeface="NikoshBAN" panose="02000000000000000000" pitchFamily="2" charset="0"/>
              </a:rPr>
              <a:t>নাহু শাস্ত্রের ভাষায়-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7D140B-F27B-4051-B6FD-102B13D24B0C}"/>
              </a:ext>
            </a:extLst>
          </p:cNvPr>
          <p:cNvSpPr txBox="1"/>
          <p:nvPr/>
        </p:nvSpPr>
        <p:spPr>
          <a:xfrm>
            <a:off x="1286060" y="4759045"/>
            <a:ext cx="961987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 لَفْظٌ وُضِعَ لِمَعْنًي مُفْرَدٍ</a:t>
            </a:r>
            <a:r>
              <a:rPr lang="bn-BD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বোঝানোর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ar-SA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যেমন=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زَيْدٌ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(যায়েদ),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كِتَاَبٌ</a:t>
            </a:r>
            <a:r>
              <a:rPr lang="ar-SA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(বই)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يَذْهَبُ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ে),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1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57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7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7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6A6363-E6CB-4F4E-8575-AA091B870C42}"/>
              </a:ext>
            </a:extLst>
          </p:cNvPr>
          <p:cNvSpPr txBox="1"/>
          <p:nvPr/>
        </p:nvSpPr>
        <p:spPr>
          <a:xfrm>
            <a:off x="4602239" y="526187"/>
            <a:ext cx="2290439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spc="50" dirty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232B3-18FC-4BA5-9635-5F96CF4FE3B6}"/>
              </a:ext>
            </a:extLst>
          </p:cNvPr>
          <p:cNvSpPr txBox="1"/>
          <p:nvPr/>
        </p:nvSpPr>
        <p:spPr>
          <a:xfrm>
            <a:off x="3409025" y="1571350"/>
            <a:ext cx="602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 </a:t>
            </a:r>
            <a:r>
              <a:rPr lang="ar-SA" sz="2800" dirty="0">
                <a:latin typeface="NikoshBAN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শাব্দিক অর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লিখ..................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C648F-54ED-4652-AD97-BA8ADA3C53A5}"/>
              </a:ext>
            </a:extLst>
          </p:cNvPr>
          <p:cNvSpPr txBox="1"/>
          <p:nvPr/>
        </p:nvSpPr>
        <p:spPr>
          <a:xfrm>
            <a:off x="2681056" y="3932808"/>
            <a:ext cx="2965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অর্থঃ  </a:t>
            </a:r>
          </a:p>
          <a:p>
            <a:pPr marL="2171700" lvl="4" indent="-34290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</a:p>
          <a:p>
            <a:pPr marL="2171700" lvl="4" indent="-342900">
              <a:buFont typeface="+mj-lt"/>
              <a:buAutoNum type="arabicPeriod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কথা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171700" lvl="4" indent="-342900">
              <a:buFont typeface="+mj-lt"/>
              <a:buAutoNum type="arabicPeriod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জখম                      </a:t>
            </a: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978EB6-85D7-44DD-BD7A-5C81C60CEE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0" b="14552"/>
          <a:stretch/>
        </p:blipFill>
        <p:spPr>
          <a:xfrm>
            <a:off x="6651595" y="3526298"/>
            <a:ext cx="4902230" cy="27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3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446C59"/>
            </a:gs>
            <a:gs pos="55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A08BB6F-46D0-4071-9041-5CEF1551C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88" y="297507"/>
            <a:ext cx="4045226" cy="7186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>
            <a:spAutoFit/>
          </a:bodyPr>
          <a:lstStyle/>
          <a:p>
            <a:r>
              <a:rPr lang="ar-SA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প্রকারভেদঃ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A271C-D28E-400E-8CD6-2690C043DBA8}"/>
              </a:ext>
            </a:extLst>
          </p:cNvPr>
          <p:cNvSpPr txBox="1"/>
          <p:nvPr/>
        </p:nvSpPr>
        <p:spPr>
          <a:xfrm>
            <a:off x="3218828" y="1236807"/>
            <a:ext cx="7497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اَلْكَلِمَةُ</a:t>
            </a:r>
            <a:r>
              <a:rPr lang="en-US" sz="4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 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রঃ যথা………………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71BD64-6313-4706-A0E1-F6B51D3CB83E}"/>
              </a:ext>
            </a:extLst>
          </p:cNvPr>
          <p:cNvSpPr txBox="1"/>
          <p:nvPr/>
        </p:nvSpPr>
        <p:spPr>
          <a:xfrm>
            <a:off x="2295524" y="2873222"/>
            <a:ext cx="93440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BD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اِسْم</a:t>
            </a:r>
            <a:r>
              <a:rPr lang="bn-BD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(বিশেষ্য)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زَيْدٌ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(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যায়েদ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BD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BD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فِعْل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(ক্রিয়া)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 </a:t>
            </a:r>
            <a:r>
              <a:rPr lang="ar-SA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كِتَاَبٌ</a:t>
            </a:r>
            <a:r>
              <a:rPr lang="ar-SA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(বই)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742950" indent="-742950">
              <a:buFont typeface="+mj-lt"/>
              <a:buAutoNum type="arabicParenR"/>
            </a:pP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bg1"/>
                </a:solidFill>
              </a:rPr>
              <a:t>حَرْف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(অব্যয়)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يَذْهَبُ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(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ে)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ar-SA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9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rganic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1414</TotalTime>
  <Words>499</Words>
  <Application>Microsoft Office PowerPoint</Application>
  <PresentationFormat>Widescreen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Wingdings</vt:lpstr>
      <vt:lpstr>Wingdings 3</vt:lpstr>
      <vt:lpstr>Berlin</vt:lpstr>
      <vt:lpstr>Slice</vt:lpstr>
      <vt:lpstr>Ion</vt:lpstr>
      <vt:lpstr>Office Theme</vt:lpstr>
      <vt:lpstr>1_Organic</vt:lpstr>
      <vt:lpstr>1_Savon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اَلْكَلِمَةُ এর প্রকারভেদঃ                      </vt:lpstr>
      <vt:lpstr>PowerPoint Presentation</vt:lpstr>
      <vt:lpstr>PowerPoint Presentation</vt:lpstr>
      <vt:lpstr>اَلْكَلِمَةُ এর কত প্রকার লিখ ।                     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ASADULLAH</dc:creator>
  <cp:lastModifiedBy>DELL</cp:lastModifiedBy>
  <cp:revision>316</cp:revision>
  <dcterms:created xsi:type="dcterms:W3CDTF">2020-03-17T01:31:05Z</dcterms:created>
  <dcterms:modified xsi:type="dcterms:W3CDTF">2020-10-24T12:22:29Z</dcterms:modified>
</cp:coreProperties>
</file>