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80" r:id="rId3"/>
    <p:sldId id="281" r:id="rId4"/>
    <p:sldId id="299" r:id="rId5"/>
    <p:sldId id="284" r:id="rId6"/>
    <p:sldId id="282" r:id="rId7"/>
    <p:sldId id="260" r:id="rId8"/>
    <p:sldId id="301" r:id="rId9"/>
    <p:sldId id="288" r:id="rId10"/>
    <p:sldId id="300" r:id="rId11"/>
    <p:sldId id="285" r:id="rId12"/>
    <p:sldId id="289" r:id="rId13"/>
    <p:sldId id="286" r:id="rId14"/>
    <p:sldId id="303" r:id="rId15"/>
    <p:sldId id="302" r:id="rId16"/>
    <p:sldId id="294" r:id="rId17"/>
    <p:sldId id="276" r:id="rId18"/>
    <p:sldId id="296" r:id="rId19"/>
    <p:sldId id="283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FE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56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93B6-B44B-4E84-BBE4-19330B52CEA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22AAE-6660-4C1C-B7AC-AC94B2D29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4B4-AD52-40AA-83F2-6FF2516A3DCB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AD47-960D-4F2C-9F31-1DB8BEA472F0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0F77-8ECC-449F-92BF-B2DB59D2A065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17AF-6657-4FF4-8BED-BA49886DF4B9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1F49-9945-4423-8DF9-DDD26BD2C2F7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19B1-28E3-4CBA-BA62-A325A95B0158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A62E-DD04-41A2-87DF-5EC5E5D3DB62}" type="datetime1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8196-BA74-420B-B93C-E610F642421B}" type="datetime1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7C91-2437-488B-9E58-C1049F28B961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23-4C9C-4723-9682-22F62E3D2069}" type="datetime1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97FE-BD5D-46DC-825D-6CBA481E25E2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9" y="1047206"/>
            <a:ext cx="7147788" cy="58474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14" y="141944"/>
            <a:ext cx="3473285" cy="1890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4366" y="2839453"/>
            <a:ext cx="3243714" cy="123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8600" y="2975831"/>
            <a:ext cx="5763555" cy="144655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2333" y="40714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0048" y="198253"/>
            <a:ext cx="8078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2268496" y="7245350"/>
            <a:ext cx="2743200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10/25/2020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127952" y="3608280"/>
            <a:ext cx="589680" cy="4919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712019" y="3707791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7281307" y="1234428"/>
            <a:ext cx="4997329" cy="494672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200582" y="4146794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2250337" y="1547367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68" y="1199372"/>
            <a:ext cx="861775" cy="826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2"/>
          <a:stretch/>
        </p:blipFill>
        <p:spPr>
          <a:xfrm>
            <a:off x="6211714" y="-36620"/>
            <a:ext cx="5948378" cy="68515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6"/>
          <a:stretch/>
        </p:blipFill>
        <p:spPr>
          <a:xfrm>
            <a:off x="29796" y="24751"/>
            <a:ext cx="6251666" cy="68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" presetClass="entr" presetSubtype="8" decel="8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BDFF2"/>
            </a:gs>
            <a:gs pos="7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5525" y="4240871"/>
            <a:ext cx="442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১। বাজারে প্রচুর চাহিদা থাকায় অধিক মুনাফা লাভ করা যায়।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32683"/>
            <a:ext cx="4084569" cy="229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604544" y="4240871"/>
            <a:ext cx="451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২</a:t>
            </a:r>
            <a:r>
              <a:rPr lang="bn-BD" sz="2400" b="1" dirty="0"/>
              <a:t>। খেতে খুবই সুস্বাদু। </a:t>
            </a:r>
            <a:r>
              <a:rPr lang="bn-BD" sz="2400" b="1" dirty="0" smtClean="0"/>
              <a:t>এদের শরীরে প্রচুর পরিমানে আমিষ ও মাইক্রোনিউট্রিয়েন্ট বিদ্যমান থাকে ।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00" y="1839953"/>
            <a:ext cx="2197700" cy="1523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01" y="1432683"/>
            <a:ext cx="3067375" cy="229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1545595" y="492847"/>
            <a:ext cx="89798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পাবদা ও গুলশা মাছ চাষের গুরুত্বঃ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D5E5F4"/>
            </a:gs>
            <a:gs pos="7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91" y="1521287"/>
            <a:ext cx="3187075" cy="1792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95" y="492847"/>
            <a:ext cx="89798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পাবদা ও গুলশা মাছ চাষের গুরুত্বঃ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4889" y="3544718"/>
            <a:ext cx="32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৩</a:t>
            </a:r>
            <a:r>
              <a:rPr lang="bn-BD" sz="2400" b="1" dirty="0" smtClean="0"/>
              <a:t>। চাষ পদ্ধতি সহজ। মৌসুমী ও অগভীর জলাশয়েও চাষ করা যায় ।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93181" y="3552312"/>
            <a:ext cx="350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৫</a:t>
            </a:r>
            <a:r>
              <a:rPr lang="bn-BD" sz="2400" b="1" dirty="0" smtClean="0"/>
              <a:t>। </a:t>
            </a:r>
            <a:r>
              <a:rPr lang="bn-BD" sz="2400" b="1" dirty="0"/>
              <a:t>দ্রুত বর্ধনশীল ৫-৬ মাসেই বিপণন যোগ্য হয়।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7" y="1560103"/>
            <a:ext cx="2954311" cy="177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063507" y="3544716"/>
            <a:ext cx="316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/>
              <a:t>৪। কৃত্রিম </a:t>
            </a:r>
            <a:r>
              <a:rPr lang="bn-BD" sz="2400" b="1" dirty="0"/>
              <a:t>প্রজননের মাধ্যমে পোনা উৎপাদন করা যায় । ফলে সহজে পোনা পাওয়া যায়।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59" y="1531669"/>
            <a:ext cx="3703989" cy="1792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09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BFDFE"/>
            </a:gs>
            <a:gs pos="64000">
              <a:schemeClr val="bg1"/>
            </a:gs>
            <a:gs pos="84000">
              <a:srgbClr val="DEEBF7"/>
            </a:gs>
            <a:gs pos="28000">
              <a:srgbClr val="EFF5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45" y="5251527"/>
            <a:ext cx="12439290" cy="171618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35587" y="833009"/>
            <a:ext cx="3716215" cy="1226663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23446" y="803375"/>
            <a:ext cx="375769" cy="1285929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200" y="2951946"/>
            <a:ext cx="6202533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১। </a:t>
            </a:r>
            <a:r>
              <a:rPr lang="bn-BD" sz="2800" b="1" dirty="0" smtClean="0"/>
              <a:t>পাবদা ও গুলশা মাছ বিপণনযোগ্য হয় কত মাসে?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২। </a:t>
            </a:r>
            <a:r>
              <a:rPr lang="bn-BD" sz="2800" b="1" dirty="0" smtClean="0"/>
              <a:t>পাবদা ও গুলশা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</a:t>
            </a:r>
            <a:r>
              <a:rPr lang="bn-BD" sz="2800" b="1" dirty="0" smtClean="0"/>
              <a:t>ছ চাষের গুরুত্ব লিখ?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83026" y="2582614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সময়ঃ</a:t>
            </a:r>
            <a:r>
              <a:rPr lang="en-US" b="1" dirty="0" smtClean="0"/>
              <a:t> ৫ </a:t>
            </a:r>
            <a:r>
              <a:rPr lang="en-US" b="1" dirty="0" err="1" smtClean="0"/>
              <a:t>মিনিট</a:t>
            </a:r>
            <a:r>
              <a:rPr lang="en-US" b="1" dirty="0" smtClean="0"/>
              <a:t> </a:t>
            </a:r>
            <a:r>
              <a:rPr lang="bn-BD" b="1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48319" b="12153"/>
          <a:stretch/>
        </p:blipFill>
        <p:spPr>
          <a:xfrm>
            <a:off x="-1645364" y="373990"/>
            <a:ext cx="1390424" cy="2144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11264" b="12153"/>
          <a:stretch/>
        </p:blipFill>
        <p:spPr>
          <a:xfrm>
            <a:off x="12824025" y="373990"/>
            <a:ext cx="1320649" cy="21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" decel="9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56224 0.0423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12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51328 0.0409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15 0.04097 L 0.83515 -0.02755 " pathEditMode="relative" ptsTypes="AA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24 0.04236 L -0.56224 0.04421 L -0.25078 -0.02593 " pathEditMode="relative" rAng="0" ptsTypes="AAA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6EDFA"/>
            </a:gs>
            <a:gs pos="80000">
              <a:srgbClr val="F6EFFA"/>
            </a:gs>
            <a:gs pos="47000">
              <a:schemeClr val="accent1">
                <a:lumMod val="5000"/>
                <a:lumOff val="95000"/>
              </a:schemeClr>
            </a:gs>
            <a:gs pos="4000">
              <a:srgbClr val="F5D6F4"/>
            </a:gs>
            <a:gs pos="98000">
              <a:srgbClr val="F4C7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69" y="497873"/>
            <a:ext cx="2274504" cy="216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-66851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102" y="3101417"/>
            <a:ext cx="8342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 মেরামত ও জলজ আগাছা দমন করতে হবে। অপ্রয়োজনীয় ও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রাক্ষুসে মাছ দমন করতে হবে।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শতাংশে ১ কেজি হারে চুন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GB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হবে ।</a:t>
            </a:r>
          </a:p>
          <a:p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199" y="495078"/>
            <a:ext cx="83761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 ও গুলশা মাছের চাষ পদ্ধ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তিঃ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199" y="1057007"/>
            <a:ext cx="35918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 নির্বাচন ও প্রস্তুতিঃ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200" y="2073184"/>
            <a:ext cx="797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১৫-২০ শতাংশের পুকুর যেখানে ৭-৮ মাস পানি থাকে। পুকুরের গভীরতা  ১-১.5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022" y="4598449"/>
            <a:ext cx="7899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 ৭-৮ দিন পর প্রতি শতাংশে ৬-৮ কেজি হারে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গোবর, ১০০ গ্রাম ইউরিয়া, ৫০ গ্রাম টিএসপি প্রয়োগ করতে হবে।  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69" y="2753921"/>
            <a:ext cx="2274504" cy="1757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69" y="4598449"/>
            <a:ext cx="2379949" cy="180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686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5" grpId="0" animBg="1"/>
      <p:bldP spid="19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8DBF6"/>
            </a:gs>
            <a:gs pos="77000">
              <a:srgbClr val="FAE5F9"/>
            </a:gs>
            <a:gs pos="35000">
              <a:srgbClr val="FEF7FD"/>
            </a:gs>
            <a:gs pos="56000">
              <a:schemeClr val="bg1"/>
            </a:gs>
            <a:gs pos="96000">
              <a:srgbClr val="F4C6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70" y="2384204"/>
            <a:ext cx="3212041" cy="1806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1" y="2063244"/>
            <a:ext cx="3225859" cy="2419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4991" y="2598290"/>
            <a:ext cx="6642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প্রয়োগের ৩-৪ দিন পর ৩-৫ গ্রাম ওজনের পোনা শতক প্রতি ২৫০ টি হারে মজুদ করা যেতে পারে। 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02" y="476708"/>
            <a:ext cx="107256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 ও গুলশা মাছের চাষ পদ্ধ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তিঃ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545" y="1011754"/>
            <a:ext cx="24923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মজুদঃ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781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1289 -0.12778 L 0.27669 -0.14144 L 0.50261 -0.13195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34 L 0.14036 -0.07685 L 0.16432 0.00834 L 0.1806 0.1949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0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8DBF6"/>
            </a:gs>
            <a:gs pos="77000">
              <a:srgbClr val="FAE5F9"/>
            </a:gs>
            <a:gs pos="35000">
              <a:srgbClr val="FEF7FD"/>
            </a:gs>
            <a:gs pos="56000">
              <a:schemeClr val="bg1"/>
            </a:gs>
            <a:gs pos="96000">
              <a:srgbClr val="F4C6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6643794" y="1410290"/>
            <a:ext cx="4685352" cy="291406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02" y="476708"/>
            <a:ext cx="107256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 ও গুলশা মাছের চাষ পদ্ধ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তিঃ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545" y="1011754"/>
            <a:ext cx="24923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মজুদঃ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1629" y="1950480"/>
            <a:ext cx="6290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 বা বিকালে বা দিনের ঠান্ডা আবহাওয়ার পুকুরে পোনা ছাড়া উচিত।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111" y="3306752"/>
            <a:ext cx="5997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পোনা ছাড়ার পূর্বে পটাশ বা লবন পানিতে শোধন করে নিতে হবে। এবং পোনা পুকুরের পানিতে খাপ খাইয়ে নিতে হবে।  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>
                <a:lumMod val="0"/>
                <a:lumOff val="100000"/>
              </a:schemeClr>
            </a:gs>
            <a:gs pos="5000">
              <a:srgbClr val="FBE6F9"/>
            </a:gs>
            <a:gs pos="100000">
              <a:srgbClr val="F8D2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7" y="1311105"/>
            <a:ext cx="2128014" cy="19867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35587" y="833009"/>
            <a:ext cx="3716215" cy="122666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80000">
                <a:srgbClr val="FEF9FE">
                  <a:alpha val="38000"/>
                </a:srgbClr>
              </a:gs>
              <a:gs pos="55000">
                <a:schemeClr val="bg1"/>
              </a:gs>
              <a:gs pos="5000">
                <a:srgbClr val="FBE6F9"/>
              </a:gs>
              <a:gs pos="100000">
                <a:srgbClr val="F8D2F4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0447" y="818531"/>
            <a:ext cx="375769" cy="128592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9398" y="2834618"/>
            <a:ext cx="8240902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পাবদা ও গুলশা মাছের পুকুর নির্বাচন ও প্রস্তুতি সম্পর্কে লিখ?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পাবদা ও গুলশা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ছের পোনা মজুদ সম্পর্কে লিখ?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2091" y="2465286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৫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820" y="4641994"/>
            <a:ext cx="12801600" cy="21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9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-2.22222E-6 L -0.12618 -0.07569 L -0.16485 -0.18287 L -0.29154 -0.17754 " pathEditMode="relative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>
                <a:lumMod val="0"/>
                <a:lumOff val="100000"/>
              </a:schemeClr>
            </a:gs>
            <a:gs pos="5000">
              <a:srgbClr val="FBE6F9"/>
            </a:gs>
            <a:gs pos="100000">
              <a:srgbClr val="F8D2F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28418" y="553590"/>
            <a:ext cx="4430485" cy="720040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28418" y="484675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89843" y="1411460"/>
            <a:ext cx="9554307" cy="11153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পাবদা মাছের দৈর্ঘ্য কত?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১৫-৩০ সে.মি.    খ) ১০-২০ সে.মি.    গ)  ১০-১৫ সে. মি.    ঘ) ৩০-৪০ সে.মি. 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98336" y="3906313"/>
            <a:ext cx="9554307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পুকুরে পোনা ছাড়ার আদর্শ সময় কোনটি?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ঠান্ডা আবহাওয়ায়   খ) দুপুরে    গ) মেঘলা দিনে     ঘ)  প্রচন্ড গরমের দিনে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8336" y="2579258"/>
            <a:ext cx="9554307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গুলশা মাছের প্রজনন মাস কোনটি?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জুন-সেপ্টেম্বর   খ) জুন-জুলাই    গ)  আগষ্ট- সেপ্টেম্বর    ঘ)  মে-আগষ্ট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8336" y="5143681"/>
            <a:ext cx="9554307" cy="123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পুকুরে ৩-৫ গ্রাম ওজনের পোনা শতক প্রতি কতটি মজুদ করা যেতে পারে  ?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১০০ টি   খ) ২৫০ টি    গ) ২০০ টি     ঘ)  ১৫০ টি</a:t>
            </a:r>
          </a:p>
        </p:txBody>
      </p:sp>
      <p:sp>
        <p:nvSpPr>
          <p:cNvPr id="9" name="Oval 8"/>
          <p:cNvSpPr/>
          <p:nvPr/>
        </p:nvSpPr>
        <p:spPr>
          <a:xfrm>
            <a:off x="1411748" y="1955885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68948" y="3168937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40348" y="4524997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38816" y="5762365"/>
            <a:ext cx="457200" cy="428034"/>
          </a:xfrm>
          <a:prstGeom prst="ellipse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 prst="convex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1" animBg="1"/>
      <p:bldP spid="6" grpId="1" animBg="1"/>
      <p:bldP spid="7" grpId="1" animBg="1"/>
      <p:bldP spid="8" grpId="1" animBg="1"/>
      <p:bldP spid="9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1">
                <a:lumMod val="0"/>
                <a:lumOff val="100000"/>
              </a:schemeClr>
            </a:gs>
            <a:gs pos="5000">
              <a:srgbClr val="FBE6F9"/>
            </a:gs>
            <a:gs pos="100000">
              <a:srgbClr val="CCFF6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3070"/>
            <a:ext cx="143539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5009" y="3920470"/>
            <a:ext cx="6350582" cy="646331"/>
          </a:xfrm>
          <a:prstGeom prst="rect">
            <a:avLst/>
          </a:prstGeom>
          <a:solidFill>
            <a:srgbClr val="F3AFEB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80" y="-689440"/>
            <a:ext cx="9309990" cy="50879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8916" y="962987"/>
            <a:ext cx="4430485" cy="720040"/>
          </a:xfrm>
          <a:prstGeom prst="roundRect">
            <a:avLst/>
          </a:prstGeom>
          <a:solidFill>
            <a:srgbClr val="7030A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8916" y="894072"/>
            <a:ext cx="299296" cy="857870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0"/>
          <a:stretch/>
        </p:blipFill>
        <p:spPr>
          <a:xfrm>
            <a:off x="7236611" y="2305049"/>
            <a:ext cx="4597262" cy="289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540951" y="2714929"/>
            <a:ext cx="6783774" cy="1958008"/>
          </a:xfrm>
          <a:custGeom>
            <a:avLst/>
            <a:gdLst>
              <a:gd name="connsiteX0" fmla="*/ 0 w 4896678"/>
              <a:gd name="connsiteY0" fmla="*/ 326341 h 1958008"/>
              <a:gd name="connsiteX1" fmla="*/ 326341 w 4896678"/>
              <a:gd name="connsiteY1" fmla="*/ 0 h 1958008"/>
              <a:gd name="connsiteX2" fmla="*/ 4570337 w 4896678"/>
              <a:gd name="connsiteY2" fmla="*/ 0 h 1958008"/>
              <a:gd name="connsiteX3" fmla="*/ 4896678 w 4896678"/>
              <a:gd name="connsiteY3" fmla="*/ 326341 h 1958008"/>
              <a:gd name="connsiteX4" fmla="*/ 4896678 w 4896678"/>
              <a:gd name="connsiteY4" fmla="*/ 1631667 h 1958008"/>
              <a:gd name="connsiteX5" fmla="*/ 4570337 w 4896678"/>
              <a:gd name="connsiteY5" fmla="*/ 1958008 h 1958008"/>
              <a:gd name="connsiteX6" fmla="*/ 326341 w 4896678"/>
              <a:gd name="connsiteY6" fmla="*/ 1958008 h 1958008"/>
              <a:gd name="connsiteX7" fmla="*/ 0 w 4896678"/>
              <a:gd name="connsiteY7" fmla="*/ 1631667 h 1958008"/>
              <a:gd name="connsiteX8" fmla="*/ 0 w 4896678"/>
              <a:gd name="connsiteY8" fmla="*/ 326341 h 1958008"/>
              <a:gd name="connsiteX0" fmla="*/ 0 w 4896678"/>
              <a:gd name="connsiteY0" fmla="*/ 326341 h 1958008"/>
              <a:gd name="connsiteX1" fmla="*/ 326341 w 4896678"/>
              <a:gd name="connsiteY1" fmla="*/ 0 h 1958008"/>
              <a:gd name="connsiteX2" fmla="*/ 4570337 w 4896678"/>
              <a:gd name="connsiteY2" fmla="*/ 0 h 1958008"/>
              <a:gd name="connsiteX3" fmla="*/ 4896678 w 4896678"/>
              <a:gd name="connsiteY3" fmla="*/ 236889 h 1958008"/>
              <a:gd name="connsiteX4" fmla="*/ 4896678 w 4896678"/>
              <a:gd name="connsiteY4" fmla="*/ 1631667 h 1958008"/>
              <a:gd name="connsiteX5" fmla="*/ 4570337 w 4896678"/>
              <a:gd name="connsiteY5" fmla="*/ 1958008 h 1958008"/>
              <a:gd name="connsiteX6" fmla="*/ 326341 w 4896678"/>
              <a:gd name="connsiteY6" fmla="*/ 1958008 h 1958008"/>
              <a:gd name="connsiteX7" fmla="*/ 0 w 4896678"/>
              <a:gd name="connsiteY7" fmla="*/ 1631667 h 1958008"/>
              <a:gd name="connsiteX8" fmla="*/ 0 w 4896678"/>
              <a:gd name="connsiteY8" fmla="*/ 326341 h 1958008"/>
              <a:gd name="connsiteX0" fmla="*/ 0 w 5095460"/>
              <a:gd name="connsiteY0" fmla="*/ 326341 h 1958008"/>
              <a:gd name="connsiteX1" fmla="*/ 326341 w 5095460"/>
              <a:gd name="connsiteY1" fmla="*/ 0 h 1958008"/>
              <a:gd name="connsiteX2" fmla="*/ 4570337 w 5095460"/>
              <a:gd name="connsiteY2" fmla="*/ 0 h 1958008"/>
              <a:gd name="connsiteX3" fmla="*/ 5095460 w 5095460"/>
              <a:gd name="connsiteY3" fmla="*/ 286585 h 1958008"/>
              <a:gd name="connsiteX4" fmla="*/ 4896678 w 5095460"/>
              <a:gd name="connsiteY4" fmla="*/ 1631667 h 1958008"/>
              <a:gd name="connsiteX5" fmla="*/ 4570337 w 5095460"/>
              <a:gd name="connsiteY5" fmla="*/ 1958008 h 1958008"/>
              <a:gd name="connsiteX6" fmla="*/ 326341 w 5095460"/>
              <a:gd name="connsiteY6" fmla="*/ 1958008 h 1958008"/>
              <a:gd name="connsiteX7" fmla="*/ 0 w 5095460"/>
              <a:gd name="connsiteY7" fmla="*/ 1631667 h 1958008"/>
              <a:gd name="connsiteX8" fmla="*/ 0 w 5095460"/>
              <a:gd name="connsiteY8" fmla="*/ 326341 h 1958008"/>
              <a:gd name="connsiteX0" fmla="*/ 0 w 5095460"/>
              <a:gd name="connsiteY0" fmla="*/ 326341 h 1958008"/>
              <a:gd name="connsiteX1" fmla="*/ 326341 w 5095460"/>
              <a:gd name="connsiteY1" fmla="*/ 0 h 1958008"/>
              <a:gd name="connsiteX2" fmla="*/ 4570337 w 5095460"/>
              <a:gd name="connsiteY2" fmla="*/ 0 h 1958008"/>
              <a:gd name="connsiteX3" fmla="*/ 5095460 w 5095460"/>
              <a:gd name="connsiteY3" fmla="*/ 286585 h 1958008"/>
              <a:gd name="connsiteX4" fmla="*/ 4896678 w 5095460"/>
              <a:gd name="connsiteY4" fmla="*/ 1631667 h 1958008"/>
              <a:gd name="connsiteX5" fmla="*/ 4570337 w 5095460"/>
              <a:gd name="connsiteY5" fmla="*/ 1958008 h 1958008"/>
              <a:gd name="connsiteX6" fmla="*/ 326341 w 5095460"/>
              <a:gd name="connsiteY6" fmla="*/ 1958008 h 1958008"/>
              <a:gd name="connsiteX7" fmla="*/ 0 w 5095460"/>
              <a:gd name="connsiteY7" fmla="*/ 1631667 h 1958008"/>
              <a:gd name="connsiteX8" fmla="*/ 0 w 5095460"/>
              <a:gd name="connsiteY8" fmla="*/ 326341 h 195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460" h="1958008">
                <a:moveTo>
                  <a:pt x="0" y="326341"/>
                </a:moveTo>
                <a:cubicBezTo>
                  <a:pt x="0" y="146108"/>
                  <a:pt x="146108" y="0"/>
                  <a:pt x="326341" y="0"/>
                </a:cubicBezTo>
                <a:lnTo>
                  <a:pt x="4570337" y="0"/>
                </a:lnTo>
                <a:cubicBezTo>
                  <a:pt x="4750570" y="0"/>
                  <a:pt x="5095460" y="106352"/>
                  <a:pt x="5095460" y="286585"/>
                </a:cubicBezTo>
                <a:cubicBezTo>
                  <a:pt x="4641573" y="69024"/>
                  <a:pt x="4962939" y="1183306"/>
                  <a:pt x="4896678" y="1631667"/>
                </a:cubicBezTo>
                <a:cubicBezTo>
                  <a:pt x="4896678" y="1811900"/>
                  <a:pt x="4750570" y="1958008"/>
                  <a:pt x="4570337" y="1958008"/>
                </a:cubicBezTo>
                <a:lnTo>
                  <a:pt x="326341" y="1958008"/>
                </a:lnTo>
                <a:cubicBezTo>
                  <a:pt x="146108" y="1958008"/>
                  <a:pt x="0" y="1811900"/>
                  <a:pt x="0" y="1631667"/>
                </a:cubicBezTo>
                <a:lnTo>
                  <a:pt x="0" y="326341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</a:rPr>
              <a:t> পুকুরে পাবদা ও গুলশা মাছের আয়-ব্যয় এর একটি হিসাব প্রস্তুত করে নিয়ে আসবে।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16" y="531449"/>
            <a:ext cx="1457263" cy="1760379"/>
          </a:xfrm>
          <a:prstGeom prst="rect">
            <a:avLst/>
          </a:prstGeom>
        </p:spPr>
      </p:pic>
      <p:sp>
        <p:nvSpPr>
          <p:cNvPr id="20" name="Donut 19"/>
          <p:cNvSpPr/>
          <p:nvPr/>
        </p:nvSpPr>
        <p:spPr>
          <a:xfrm>
            <a:off x="7568506" y="398308"/>
            <a:ext cx="2011680" cy="2011680"/>
          </a:xfrm>
          <a:prstGeom prst="donut">
            <a:avLst>
              <a:gd name="adj" fmla="val 10975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7">
            <a:extLst>
              <a:ext uri="{FF2B5EF4-FFF2-40B4-BE49-F238E27FC236}">
                <a16:creationId xmlns="" xmlns:a16="http://schemas.microsoft.com/office/drawing/2014/main" id="{14B826B0-F182-4666-AB05-258971549B94}"/>
              </a:ext>
            </a:extLst>
          </p:cNvPr>
          <p:cNvSpPr/>
          <p:nvPr/>
        </p:nvSpPr>
        <p:spPr>
          <a:xfrm>
            <a:off x="7623533" y="337640"/>
            <a:ext cx="2064406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44160" y="2610641"/>
            <a:ext cx="4495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ও দশম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পরিচ্ছেদ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 পদ্ধতি)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27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/10/২০২০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7142" r="19525" b="18572"/>
          <a:stretch/>
        </p:blipFill>
        <p:spPr>
          <a:xfrm>
            <a:off x="2633281" y="695093"/>
            <a:ext cx="1371599" cy="141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nut 9"/>
          <p:cNvSpPr/>
          <p:nvPr/>
        </p:nvSpPr>
        <p:spPr>
          <a:xfrm>
            <a:off x="2289954" y="398308"/>
            <a:ext cx="2011680" cy="2011680"/>
          </a:xfrm>
          <a:prstGeom prst="donut">
            <a:avLst>
              <a:gd name="adj" fmla="val 10975"/>
            </a:avLst>
          </a:prstGeom>
          <a:gradFill flip="none" rotWithShape="1">
            <a:gsLst>
              <a:gs pos="39000">
                <a:srgbClr val="F9318A"/>
              </a:gs>
              <a:gs pos="69000">
                <a:srgbClr val="00B050"/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27">
            <a:extLst>
              <a:ext uri="{FF2B5EF4-FFF2-40B4-BE49-F238E27FC236}">
                <a16:creationId xmlns="" xmlns:a16="http://schemas.microsoft.com/office/drawing/2014/main" id="{14B826B0-F182-4666-AB05-258971549B94}"/>
              </a:ext>
            </a:extLst>
          </p:cNvPr>
          <p:cNvSpPr/>
          <p:nvPr/>
        </p:nvSpPr>
        <p:spPr>
          <a:xfrm>
            <a:off x="2320856" y="337640"/>
            <a:ext cx="2057401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07806" y="2356504"/>
            <a:ext cx="0" cy="25603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31606" y="2157009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63160" y="4811519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60206" y="2508904"/>
            <a:ext cx="0" cy="27432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84006" y="2309409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99784" y="5087236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55406" y="2162732"/>
            <a:ext cx="0" cy="256032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866279" y="1961388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79206" y="4650534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37434" y="1369875"/>
            <a:ext cx="2933700" cy="5655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6425" y="2508363"/>
            <a:ext cx="4746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2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/>
      <p:bldP spid="10" grpId="0" animBg="1"/>
      <p:bldP spid="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66"/>
            </a:gs>
            <a:gs pos="47700">
              <a:schemeClr val="bg1">
                <a:lumMod val="95000"/>
              </a:schemeClr>
            </a:gs>
            <a:gs pos="87000">
              <a:srgbClr val="F3AFE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8" l="1253" r="95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38" y="3897202"/>
            <a:ext cx="5547794" cy="228166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7" b="94787" l="125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9" y="2657388"/>
            <a:ext cx="6257480" cy="2750684"/>
          </a:xfrm>
          <a:prstGeom prst="rect">
            <a:avLst/>
          </a:prstGeom>
        </p:spPr>
      </p:pic>
      <p:sp>
        <p:nvSpPr>
          <p:cNvPr id="8" name="Flowchart: Stored Data 7"/>
          <p:cNvSpPr/>
          <p:nvPr/>
        </p:nvSpPr>
        <p:spPr>
          <a:xfrm rot="10800000">
            <a:off x="1739269" y="710459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514474" y="780144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570424" y="705327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</a:rPr>
              <a:t>সবাইকে অনেক অনেক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1A0F79-A92C-4442-95DD-222FAB832E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5944" y="5666463"/>
            <a:ext cx="13164765" cy="1259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7037E-6 L -0.4293 -0.01297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3.7037E-6 L -0.4293 -0.01297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22222E-6 L 1.25E-6 0.00023 L 0.38346 0.00324 L 0.54922 0.08842 L 0.54427 0.14051 L 0.42461 0.13866 L 0.22851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7" b="31128"/>
          <a:stretch/>
        </p:blipFill>
        <p:spPr>
          <a:xfrm rot="193142">
            <a:off x="381000" y="1406321"/>
            <a:ext cx="8438006" cy="204359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278878" y="1314799"/>
            <a:ext cx="3625820" cy="2551958"/>
            <a:chOff x="7946511" y="1834393"/>
            <a:chExt cx="3625820" cy="25519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511" y="1834393"/>
              <a:ext cx="3625820" cy="1593850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511" y="2873568"/>
              <a:ext cx="3625820" cy="1512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-512" b="-10365"/>
          <a:stretch/>
        </p:blipFill>
        <p:spPr>
          <a:xfrm>
            <a:off x="5111151" y="3250676"/>
            <a:ext cx="6793547" cy="2947426"/>
          </a:xfrm>
          <a:prstGeom prst="ellipse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936430" y="4791976"/>
            <a:ext cx="3716528" cy="959261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মাছ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23136" y="3447763"/>
            <a:ext cx="3716528" cy="959261"/>
          </a:xfrm>
          <a:prstGeom prst="roundRect">
            <a:avLst>
              <a:gd name="adj" fmla="val 14694"/>
            </a:avLst>
          </a:prstGeom>
          <a:solidFill>
            <a:schemeClr val="bg1">
              <a:alpha val="53000"/>
            </a:scheme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গুলশা</a:t>
            </a:r>
            <a:r>
              <a:rPr lang="en-GB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628" y="4724411"/>
            <a:ext cx="1575508" cy="182025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30035" y="463030"/>
            <a:ext cx="7323692" cy="959261"/>
          </a:xfrm>
          <a:prstGeom prst="roundRect">
            <a:avLst>
              <a:gd name="adj" fmla="val 14694"/>
            </a:avLst>
          </a:prstGeom>
          <a:solidFill>
            <a:srgbClr val="FFFF00">
              <a:alpha val="53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মাছের নাম বলো-- 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9535" y="431691"/>
            <a:ext cx="381000" cy="990600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C0D0E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70" y="421211"/>
            <a:ext cx="5437457" cy="311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26" y="3160306"/>
            <a:ext cx="3162707" cy="316270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434154" y="4451026"/>
            <a:ext cx="7323692" cy="755444"/>
          </a:xfrm>
          <a:prstGeom prst="roundRect">
            <a:avLst>
              <a:gd name="adj" fmla="val 14694"/>
            </a:avLst>
          </a:prstGeom>
          <a:solidFill>
            <a:srgbClr val="FFFF00">
              <a:alpha val="53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9800" y="4421127"/>
            <a:ext cx="381000" cy="815241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53124" y="4422107"/>
            <a:ext cx="7323692" cy="755444"/>
          </a:xfrm>
          <a:prstGeom prst="roundRect">
            <a:avLst>
              <a:gd name="adj" fmla="val 14694"/>
            </a:avLst>
          </a:prstGeom>
          <a:solidFill>
            <a:srgbClr val="FFFF00">
              <a:alpha val="53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 ও গুলশা মাছের 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53124" y="4391229"/>
            <a:ext cx="381000" cy="815241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2902"/>
            <a:ext cx="5613400" cy="3154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6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980378" y="1843404"/>
            <a:ext cx="3625820" cy="2551958"/>
            <a:chOff x="7946511" y="1834393"/>
            <a:chExt cx="3625820" cy="25519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511" y="1834393"/>
              <a:ext cx="3625820" cy="15938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511" y="2873568"/>
              <a:ext cx="3625820" cy="151278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567991" y="2149887"/>
            <a:ext cx="3783077" cy="1938992"/>
          </a:xfrm>
          <a:prstGeom prst="rect">
            <a:avLst/>
          </a:prstGeom>
          <a:gradFill flip="none" rotWithShape="1">
            <a:gsLst>
              <a:gs pos="23000">
                <a:schemeClr val="accent2">
                  <a:lumMod val="20000"/>
                  <a:lumOff val="80000"/>
                </a:schemeClr>
              </a:gs>
              <a:gs pos="77000">
                <a:schemeClr val="accent2">
                  <a:lumMod val="20000"/>
                  <a:lumOff val="80000"/>
                </a:schemeClr>
              </a:gs>
              <a:gs pos="61000">
                <a:schemeClr val="bg1">
                  <a:alpha val="69000"/>
                </a:schemeClr>
              </a:gs>
            </a:gsLst>
            <a:lin ang="9000000" scaled="0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bn-BD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মাছ চাষ পদ্ধতি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6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50106" y="1544371"/>
            <a:ext cx="2143087" cy="3243184"/>
            <a:chOff x="3164787" y="1846656"/>
            <a:chExt cx="1901028" cy="4024972"/>
          </a:xfrm>
          <a:solidFill>
            <a:srgbClr val="F3AFEB"/>
          </a:solidFill>
        </p:grpSpPr>
        <p:sp>
          <p:nvSpPr>
            <p:cNvPr id="6" name="Rounded Rectangle 5"/>
            <p:cNvSpPr/>
            <p:nvPr/>
          </p:nvSpPr>
          <p:spPr>
            <a:xfrm rot="16200000">
              <a:off x="2985053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solidFill>
              <a:srgbClr val="F3AF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69032" y="1544370"/>
            <a:ext cx="2262380" cy="3243185"/>
            <a:chOff x="5879778" y="1938416"/>
            <a:chExt cx="2117492" cy="4024973"/>
          </a:xfrm>
          <a:solidFill>
            <a:srgbClr val="F3AFEB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0106" y="625319"/>
            <a:ext cx="5561166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757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C0D0E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10/25/2020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2357" y="575629"/>
            <a:ext cx="5317067" cy="10347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5423" y="575629"/>
            <a:ext cx="321733" cy="1034799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9602" y="4515553"/>
            <a:ext cx="97075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 ও গুলশা মাছের পুকুর প্রস্তুতি ও পোনা মজুদ বর্ণনা করতে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4892" y="2960754"/>
            <a:ext cx="100722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পাবদা ও গুলশা মাছের পরিচিতি সম্পর্কে বলতে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9601" y="3709491"/>
            <a:ext cx="9707572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পাবদা ও গুলশা মাছ চাষের গুরুত্ব বর্ণনা করতে পারবে।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1608" y="2139144"/>
            <a:ext cx="998798" cy="3754761"/>
          </a:xfrm>
          <a:custGeom>
            <a:avLst/>
            <a:gdLst>
              <a:gd name="connsiteX0" fmla="*/ 0 w 2286297"/>
              <a:gd name="connsiteY0" fmla="*/ 0 h 4156628"/>
              <a:gd name="connsiteX1" fmla="*/ 2079812 w 2286297"/>
              <a:gd name="connsiteY1" fmla="*/ 1183341 h 4156628"/>
              <a:gd name="connsiteX2" fmla="*/ 2160494 w 2286297"/>
              <a:gd name="connsiteY2" fmla="*/ 3272117 h 4156628"/>
              <a:gd name="connsiteX3" fmla="*/ 1631577 w 2286297"/>
              <a:gd name="connsiteY3" fmla="*/ 4105835 h 4156628"/>
              <a:gd name="connsiteX4" fmla="*/ 1640541 w 2286297"/>
              <a:gd name="connsiteY4" fmla="*/ 4069976 h 4156628"/>
              <a:gd name="connsiteX5" fmla="*/ 1631577 w 2286297"/>
              <a:gd name="connsiteY5" fmla="*/ 4114800 h 4156628"/>
              <a:gd name="connsiteX0" fmla="*/ 0 w 2315612"/>
              <a:gd name="connsiteY0" fmla="*/ 0 h 4156628"/>
              <a:gd name="connsiteX1" fmla="*/ 2079812 w 2315612"/>
              <a:gd name="connsiteY1" fmla="*/ 1183341 h 4156628"/>
              <a:gd name="connsiteX2" fmla="*/ 2276887 w 2315612"/>
              <a:gd name="connsiteY2" fmla="*/ 2572870 h 4156628"/>
              <a:gd name="connsiteX3" fmla="*/ 2160494 w 2315612"/>
              <a:gd name="connsiteY3" fmla="*/ 3272117 h 4156628"/>
              <a:gd name="connsiteX4" fmla="*/ 1631577 w 2315612"/>
              <a:gd name="connsiteY4" fmla="*/ 4105835 h 4156628"/>
              <a:gd name="connsiteX5" fmla="*/ 1640541 w 2315612"/>
              <a:gd name="connsiteY5" fmla="*/ 4069976 h 4156628"/>
              <a:gd name="connsiteX6" fmla="*/ 1631577 w 2315612"/>
              <a:gd name="connsiteY6" fmla="*/ 4114800 h 4156628"/>
              <a:gd name="connsiteX0" fmla="*/ 0 w 2315612"/>
              <a:gd name="connsiteY0" fmla="*/ 0 h 4155326"/>
              <a:gd name="connsiteX1" fmla="*/ 2079812 w 2315612"/>
              <a:gd name="connsiteY1" fmla="*/ 1183341 h 4155326"/>
              <a:gd name="connsiteX2" fmla="*/ 2276887 w 2315612"/>
              <a:gd name="connsiteY2" fmla="*/ 2572870 h 4155326"/>
              <a:gd name="connsiteX3" fmla="*/ 2009956 w 2315612"/>
              <a:gd name="connsiteY3" fmla="*/ 3290047 h 4155326"/>
              <a:gd name="connsiteX4" fmla="*/ 1631577 w 2315612"/>
              <a:gd name="connsiteY4" fmla="*/ 4105835 h 4155326"/>
              <a:gd name="connsiteX5" fmla="*/ 1640541 w 2315612"/>
              <a:gd name="connsiteY5" fmla="*/ 4069976 h 4155326"/>
              <a:gd name="connsiteX6" fmla="*/ 1631577 w 2315612"/>
              <a:gd name="connsiteY6" fmla="*/ 4114800 h 4155326"/>
              <a:gd name="connsiteX0" fmla="*/ 0 w 2315612"/>
              <a:gd name="connsiteY0" fmla="*/ 0 h 4153375"/>
              <a:gd name="connsiteX1" fmla="*/ 2079812 w 2315612"/>
              <a:gd name="connsiteY1" fmla="*/ 1183341 h 4153375"/>
              <a:gd name="connsiteX2" fmla="*/ 2276887 w 2315612"/>
              <a:gd name="connsiteY2" fmla="*/ 2572870 h 4153375"/>
              <a:gd name="connsiteX3" fmla="*/ 2160495 w 2315612"/>
              <a:gd name="connsiteY3" fmla="*/ 3316942 h 4153375"/>
              <a:gd name="connsiteX4" fmla="*/ 1631577 w 2315612"/>
              <a:gd name="connsiteY4" fmla="*/ 4105835 h 4153375"/>
              <a:gd name="connsiteX5" fmla="*/ 1640541 w 2315612"/>
              <a:gd name="connsiteY5" fmla="*/ 4069976 h 4153375"/>
              <a:gd name="connsiteX6" fmla="*/ 1631577 w 2315612"/>
              <a:gd name="connsiteY6" fmla="*/ 4114800 h 4153375"/>
              <a:gd name="connsiteX0" fmla="*/ 0 w 2559652"/>
              <a:gd name="connsiteY0" fmla="*/ 0 h 4153375"/>
              <a:gd name="connsiteX1" fmla="*/ 2079812 w 2559652"/>
              <a:gd name="connsiteY1" fmla="*/ 1183341 h 4153375"/>
              <a:gd name="connsiteX2" fmla="*/ 2559147 w 2559652"/>
              <a:gd name="connsiteY2" fmla="*/ 2572870 h 4153375"/>
              <a:gd name="connsiteX3" fmla="*/ 2160495 w 2559652"/>
              <a:gd name="connsiteY3" fmla="*/ 3316942 h 4153375"/>
              <a:gd name="connsiteX4" fmla="*/ 1631577 w 2559652"/>
              <a:gd name="connsiteY4" fmla="*/ 4105835 h 4153375"/>
              <a:gd name="connsiteX5" fmla="*/ 1640541 w 2559652"/>
              <a:gd name="connsiteY5" fmla="*/ 4069976 h 4153375"/>
              <a:gd name="connsiteX6" fmla="*/ 1631577 w 2559652"/>
              <a:gd name="connsiteY6" fmla="*/ 4114800 h 4153375"/>
              <a:gd name="connsiteX0" fmla="*/ 0 w 2560286"/>
              <a:gd name="connsiteY0" fmla="*/ 0 h 4148187"/>
              <a:gd name="connsiteX1" fmla="*/ 2079812 w 2560286"/>
              <a:gd name="connsiteY1" fmla="*/ 1183341 h 4148187"/>
              <a:gd name="connsiteX2" fmla="*/ 2559147 w 2560286"/>
              <a:gd name="connsiteY2" fmla="*/ 2572870 h 4148187"/>
              <a:gd name="connsiteX3" fmla="*/ 2311032 w 2560286"/>
              <a:gd name="connsiteY3" fmla="*/ 3388659 h 4148187"/>
              <a:gd name="connsiteX4" fmla="*/ 1631577 w 2560286"/>
              <a:gd name="connsiteY4" fmla="*/ 4105835 h 4148187"/>
              <a:gd name="connsiteX5" fmla="*/ 1640541 w 2560286"/>
              <a:gd name="connsiteY5" fmla="*/ 4069976 h 4148187"/>
              <a:gd name="connsiteX6" fmla="*/ 1631577 w 2560286"/>
              <a:gd name="connsiteY6" fmla="*/ 4114800 h 4148187"/>
              <a:gd name="connsiteX0" fmla="*/ 0 w 2660910"/>
              <a:gd name="connsiteY0" fmla="*/ 0 h 4148187"/>
              <a:gd name="connsiteX1" fmla="*/ 2079812 w 2660910"/>
              <a:gd name="connsiteY1" fmla="*/ 1183341 h 4148187"/>
              <a:gd name="connsiteX2" fmla="*/ 2634414 w 2660910"/>
              <a:gd name="connsiteY2" fmla="*/ 1963271 h 4148187"/>
              <a:gd name="connsiteX3" fmla="*/ 2559147 w 2660910"/>
              <a:gd name="connsiteY3" fmla="*/ 2572870 h 4148187"/>
              <a:gd name="connsiteX4" fmla="*/ 2311032 w 2660910"/>
              <a:gd name="connsiteY4" fmla="*/ 3388659 h 4148187"/>
              <a:gd name="connsiteX5" fmla="*/ 1631577 w 2660910"/>
              <a:gd name="connsiteY5" fmla="*/ 4105835 h 4148187"/>
              <a:gd name="connsiteX6" fmla="*/ 1640541 w 2660910"/>
              <a:gd name="connsiteY6" fmla="*/ 4069976 h 4148187"/>
              <a:gd name="connsiteX7" fmla="*/ 1631577 w 2660910"/>
              <a:gd name="connsiteY7" fmla="*/ 4114800 h 4148187"/>
              <a:gd name="connsiteX0" fmla="*/ 0 w 2722731"/>
              <a:gd name="connsiteY0" fmla="*/ 0 h 4148187"/>
              <a:gd name="connsiteX1" fmla="*/ 2079812 w 2722731"/>
              <a:gd name="connsiteY1" fmla="*/ 1183341 h 4148187"/>
              <a:gd name="connsiteX2" fmla="*/ 2634414 w 2722731"/>
              <a:gd name="connsiteY2" fmla="*/ 1963271 h 4148187"/>
              <a:gd name="connsiteX3" fmla="*/ 2709685 w 2722731"/>
              <a:gd name="connsiteY3" fmla="*/ 2599765 h 4148187"/>
              <a:gd name="connsiteX4" fmla="*/ 2311032 w 2722731"/>
              <a:gd name="connsiteY4" fmla="*/ 3388659 h 4148187"/>
              <a:gd name="connsiteX5" fmla="*/ 1631577 w 2722731"/>
              <a:gd name="connsiteY5" fmla="*/ 4105835 h 4148187"/>
              <a:gd name="connsiteX6" fmla="*/ 1640541 w 2722731"/>
              <a:gd name="connsiteY6" fmla="*/ 4069976 h 4148187"/>
              <a:gd name="connsiteX7" fmla="*/ 1631577 w 2722731"/>
              <a:gd name="connsiteY7" fmla="*/ 4114800 h 4148187"/>
              <a:gd name="connsiteX0" fmla="*/ 0 w 2722731"/>
              <a:gd name="connsiteY0" fmla="*/ 0 h 4147703"/>
              <a:gd name="connsiteX1" fmla="*/ 2079812 w 2722731"/>
              <a:gd name="connsiteY1" fmla="*/ 1183341 h 4147703"/>
              <a:gd name="connsiteX2" fmla="*/ 2634414 w 2722731"/>
              <a:gd name="connsiteY2" fmla="*/ 1963271 h 4147703"/>
              <a:gd name="connsiteX3" fmla="*/ 2709685 w 2722731"/>
              <a:gd name="connsiteY3" fmla="*/ 2599765 h 4147703"/>
              <a:gd name="connsiteX4" fmla="*/ 2311032 w 2722731"/>
              <a:gd name="connsiteY4" fmla="*/ 3388659 h 4147703"/>
              <a:gd name="connsiteX5" fmla="*/ 1631577 w 2722731"/>
              <a:gd name="connsiteY5" fmla="*/ 4105835 h 4147703"/>
              <a:gd name="connsiteX6" fmla="*/ 1640541 w 2722731"/>
              <a:gd name="connsiteY6" fmla="*/ 4069976 h 4147703"/>
              <a:gd name="connsiteX7" fmla="*/ 1311684 w 2722731"/>
              <a:gd name="connsiteY7" fmla="*/ 4132730 h 4147703"/>
              <a:gd name="connsiteX0" fmla="*/ 0 w 2722731"/>
              <a:gd name="connsiteY0" fmla="*/ 0 h 4137930"/>
              <a:gd name="connsiteX1" fmla="*/ 2079812 w 2722731"/>
              <a:gd name="connsiteY1" fmla="*/ 1183341 h 4137930"/>
              <a:gd name="connsiteX2" fmla="*/ 2634414 w 2722731"/>
              <a:gd name="connsiteY2" fmla="*/ 1963271 h 4137930"/>
              <a:gd name="connsiteX3" fmla="*/ 2709685 w 2722731"/>
              <a:gd name="connsiteY3" fmla="*/ 2599765 h 4137930"/>
              <a:gd name="connsiteX4" fmla="*/ 2311032 w 2722731"/>
              <a:gd name="connsiteY4" fmla="*/ 3388659 h 4137930"/>
              <a:gd name="connsiteX5" fmla="*/ 1631577 w 2722731"/>
              <a:gd name="connsiteY5" fmla="*/ 4105835 h 4137930"/>
              <a:gd name="connsiteX6" fmla="*/ 1358283 w 2722731"/>
              <a:gd name="connsiteY6" fmla="*/ 4025152 h 4137930"/>
              <a:gd name="connsiteX7" fmla="*/ 1311684 w 2722731"/>
              <a:gd name="connsiteY7" fmla="*/ 4132730 h 4137930"/>
              <a:gd name="connsiteX0" fmla="*/ 0 w 2722731"/>
              <a:gd name="connsiteY0" fmla="*/ 0 h 4132730"/>
              <a:gd name="connsiteX1" fmla="*/ 2079812 w 2722731"/>
              <a:gd name="connsiteY1" fmla="*/ 1183341 h 4132730"/>
              <a:gd name="connsiteX2" fmla="*/ 2634414 w 2722731"/>
              <a:gd name="connsiteY2" fmla="*/ 1963271 h 4132730"/>
              <a:gd name="connsiteX3" fmla="*/ 2709685 w 2722731"/>
              <a:gd name="connsiteY3" fmla="*/ 2599765 h 4132730"/>
              <a:gd name="connsiteX4" fmla="*/ 2311032 w 2722731"/>
              <a:gd name="connsiteY4" fmla="*/ 3388659 h 4132730"/>
              <a:gd name="connsiteX5" fmla="*/ 1631577 w 2722731"/>
              <a:gd name="connsiteY5" fmla="*/ 4105835 h 4132730"/>
              <a:gd name="connsiteX6" fmla="*/ 1301832 w 2722731"/>
              <a:gd name="connsiteY6" fmla="*/ 3433481 h 4132730"/>
              <a:gd name="connsiteX7" fmla="*/ 1311684 w 2722731"/>
              <a:gd name="connsiteY7" fmla="*/ 4132730 h 413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731" h="4132730">
                <a:moveTo>
                  <a:pt x="0" y="0"/>
                </a:moveTo>
                <a:cubicBezTo>
                  <a:pt x="859865" y="318994"/>
                  <a:pt x="1640743" y="856129"/>
                  <a:pt x="2079812" y="1183341"/>
                </a:cubicBezTo>
                <a:cubicBezTo>
                  <a:pt x="2518881" y="1510553"/>
                  <a:pt x="2554525" y="1731683"/>
                  <a:pt x="2634414" y="1963271"/>
                </a:cubicBezTo>
                <a:cubicBezTo>
                  <a:pt x="2714303" y="2194859"/>
                  <a:pt x="2741628" y="2362200"/>
                  <a:pt x="2709685" y="2599765"/>
                </a:cubicBezTo>
                <a:cubicBezTo>
                  <a:pt x="2677742" y="2837330"/>
                  <a:pt x="2490717" y="3137647"/>
                  <a:pt x="2311032" y="3388659"/>
                </a:cubicBezTo>
                <a:cubicBezTo>
                  <a:pt x="2131347" y="3639671"/>
                  <a:pt x="1799777" y="4098365"/>
                  <a:pt x="1631577" y="4105835"/>
                </a:cubicBezTo>
                <a:cubicBezTo>
                  <a:pt x="1463377" y="4113305"/>
                  <a:pt x="1355148" y="3428999"/>
                  <a:pt x="1301832" y="3433481"/>
                </a:cubicBezTo>
                <a:cubicBezTo>
                  <a:pt x="1248517" y="3437964"/>
                  <a:pt x="1316166" y="4111065"/>
                  <a:pt x="1311684" y="413273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0347" y="2861735"/>
            <a:ext cx="669089" cy="723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74173" y="4477032"/>
            <a:ext cx="646263" cy="6427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57275" y="3638490"/>
            <a:ext cx="646262" cy="7078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evron 17"/>
          <p:cNvSpPr/>
          <p:nvPr/>
        </p:nvSpPr>
        <p:spPr>
          <a:xfrm>
            <a:off x="1821154" y="2314087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1025" y="2161082"/>
            <a:ext cx="4267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2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DAFF91"/>
            </a:gs>
            <a:gs pos="76000">
              <a:srgbClr val="F1FFD5"/>
            </a:gs>
            <a:gs pos="5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1" y="863214"/>
            <a:ext cx="7403328" cy="3254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36450" y="3727919"/>
            <a:ext cx="650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পাবদা মাছ ১৫-৩০ সে.মি. লম্বা হয়ে থাকে। দেহ চেপ্টা ও সামনের দিকের চেয়ে পিছনের দিক ক্রমাগত সরু। এ মাছের মুখ বড়  ও বাকাঁনো।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5114" y="3743275"/>
            <a:ext cx="647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নিচের চোয়াল উপরের চোয়ালের চেয়ে বড়। মু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সামনের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জোঁড়া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লম্বা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গোঁফ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পৃষ্ট পাখনা ছোট পায়ু পাখনা বেশ লম্বা, লেজ দুই ভাগে বিভক্ত।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5595" y="492847"/>
            <a:ext cx="89798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পাবদা মাছের পরিচিতিঃ 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03456" y="2573868"/>
            <a:ext cx="6476214" cy="771843"/>
          </a:xfrm>
          <a:custGeom>
            <a:avLst/>
            <a:gdLst>
              <a:gd name="connsiteX0" fmla="*/ 33866 w 5418248"/>
              <a:gd name="connsiteY0" fmla="*/ 0 h 873007"/>
              <a:gd name="connsiteX1" fmla="*/ 0 w 5418248"/>
              <a:gd name="connsiteY1" fmla="*/ 812800 h 873007"/>
              <a:gd name="connsiteX2" fmla="*/ 33866 w 5418248"/>
              <a:gd name="connsiteY2" fmla="*/ 812800 h 873007"/>
              <a:gd name="connsiteX3" fmla="*/ 5029200 w 5418248"/>
              <a:gd name="connsiteY3" fmla="*/ 762000 h 873007"/>
              <a:gd name="connsiteX4" fmla="*/ 5029200 w 5418248"/>
              <a:gd name="connsiteY4" fmla="*/ 762000 h 873007"/>
              <a:gd name="connsiteX5" fmla="*/ 5401733 w 5418248"/>
              <a:gd name="connsiteY5" fmla="*/ 762000 h 873007"/>
              <a:gd name="connsiteX6" fmla="*/ 5350933 w 5418248"/>
              <a:gd name="connsiteY6" fmla="*/ 778933 h 873007"/>
              <a:gd name="connsiteX7" fmla="*/ 5334000 w 5418248"/>
              <a:gd name="connsiteY7" fmla="*/ 33866 h 87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8248" h="873007">
                <a:moveTo>
                  <a:pt x="33866" y="0"/>
                </a:moveTo>
                <a:cubicBezTo>
                  <a:pt x="16933" y="338666"/>
                  <a:pt x="0" y="677333"/>
                  <a:pt x="0" y="812800"/>
                </a:cubicBezTo>
                <a:cubicBezTo>
                  <a:pt x="0" y="948267"/>
                  <a:pt x="33866" y="812800"/>
                  <a:pt x="33866" y="812800"/>
                </a:cubicBezTo>
                <a:lnTo>
                  <a:pt x="5029200" y="762000"/>
                </a:lnTo>
                <a:lnTo>
                  <a:pt x="5029200" y="762000"/>
                </a:lnTo>
                <a:lnTo>
                  <a:pt x="5401733" y="762000"/>
                </a:lnTo>
                <a:cubicBezTo>
                  <a:pt x="5455355" y="764822"/>
                  <a:pt x="5362222" y="900289"/>
                  <a:pt x="5350933" y="778933"/>
                </a:cubicBezTo>
                <a:cubicBezTo>
                  <a:pt x="5339644" y="657577"/>
                  <a:pt x="5336822" y="345721"/>
                  <a:pt x="5334000" y="3386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16898" y="2363378"/>
            <a:ext cx="369769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8838782" y="2424761"/>
            <a:ext cx="370187" cy="35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71220" y="2837847"/>
            <a:ext cx="204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১৫-৩০ সে.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5114" y="3828296"/>
            <a:ext cx="672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দেহের রঙ সাধারনত উপরিভাগে ধূসর রুপালী ও পেটের দিক সাদা । ঘাড়ের কাছে কানকোর পিছনে কালো দাগ আছে।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7371" y="3787116"/>
            <a:ext cx="654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পাবদা মাছের প্রজননকাল মে-আগষ্ট মাস পর্যন্ত। জুলাই আগষ্ট মাসে সর্বোচ্চ প্রজনন করে থাকে।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1"/>
      <p:bldP spid="12" grpId="2"/>
      <p:bldP spid="13" grpId="1" animBg="1"/>
      <p:bldP spid="7" grpId="0" animBg="1"/>
      <p:bldP spid="8" grpId="0" animBg="1"/>
      <p:bldP spid="15" grpId="0" animBg="1"/>
      <p:bldP spid="16" grpId="0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DAFF91"/>
            </a:gs>
            <a:gs pos="76000">
              <a:srgbClr val="F1FFD5"/>
            </a:gs>
            <a:gs pos="5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7" b="31128"/>
          <a:stretch/>
        </p:blipFill>
        <p:spPr>
          <a:xfrm>
            <a:off x="2087465" y="1067655"/>
            <a:ext cx="8438006" cy="2043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6104" y="3918733"/>
            <a:ext cx="7779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১। গুলশা মাছ ১৫-২৩ সে.মি. লম্বা হয়ে থাকে। মাছের দেহ পার্শীয় ভাবে চাপা। পিঠের অংশ বাঁকা। মুখ বেশ ছোট, উপরের চোয়াল সামান্য বড়।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9249" y="3951312"/>
            <a:ext cx="7946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২। মু</a:t>
            </a:r>
            <a:r>
              <a:rPr lang="en-US" sz="2800" dirty="0" err="1" smtClean="0"/>
              <a:t>খে</a:t>
            </a:r>
            <a:r>
              <a:rPr lang="en-US" sz="2800" dirty="0" smtClean="0"/>
              <a:t> </a:t>
            </a:r>
            <a:r>
              <a:rPr lang="bn-BD" sz="2800" dirty="0" smtClean="0"/>
              <a:t>চার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জোঁড়া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লম্বা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গোঁফ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। </a:t>
            </a:r>
            <a:r>
              <a:rPr lang="bn-BD" sz="2800" dirty="0" smtClean="0"/>
              <a:t>পৃষ্ট ও কানকোর পাখনা লম্বা কাঁটা যুক্ত। শরীরের রঙ জলপাই ধূসর, নিচের দিকে কিছুটা হালকা। শিড়দাঁড়া রেখা বরাবর নীলাভ ডোরা দেখা যায় ।</a:t>
            </a:r>
            <a:endParaRPr lang="en-US" sz="2800" dirty="0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5595" y="492847"/>
            <a:ext cx="89798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গুলশা মাছের পরিচিতিঃ  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61435" y="3321371"/>
            <a:ext cx="6869129" cy="361837"/>
          </a:xfrm>
          <a:custGeom>
            <a:avLst/>
            <a:gdLst>
              <a:gd name="connsiteX0" fmla="*/ 33866 w 5418248"/>
              <a:gd name="connsiteY0" fmla="*/ 0 h 873007"/>
              <a:gd name="connsiteX1" fmla="*/ 0 w 5418248"/>
              <a:gd name="connsiteY1" fmla="*/ 812800 h 873007"/>
              <a:gd name="connsiteX2" fmla="*/ 33866 w 5418248"/>
              <a:gd name="connsiteY2" fmla="*/ 812800 h 873007"/>
              <a:gd name="connsiteX3" fmla="*/ 5029200 w 5418248"/>
              <a:gd name="connsiteY3" fmla="*/ 762000 h 873007"/>
              <a:gd name="connsiteX4" fmla="*/ 5029200 w 5418248"/>
              <a:gd name="connsiteY4" fmla="*/ 762000 h 873007"/>
              <a:gd name="connsiteX5" fmla="*/ 5401733 w 5418248"/>
              <a:gd name="connsiteY5" fmla="*/ 762000 h 873007"/>
              <a:gd name="connsiteX6" fmla="*/ 5350933 w 5418248"/>
              <a:gd name="connsiteY6" fmla="*/ 778933 h 873007"/>
              <a:gd name="connsiteX7" fmla="*/ 5334000 w 5418248"/>
              <a:gd name="connsiteY7" fmla="*/ 33866 h 87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8248" h="873007">
                <a:moveTo>
                  <a:pt x="33866" y="0"/>
                </a:moveTo>
                <a:cubicBezTo>
                  <a:pt x="16933" y="338666"/>
                  <a:pt x="0" y="677333"/>
                  <a:pt x="0" y="812800"/>
                </a:cubicBezTo>
                <a:cubicBezTo>
                  <a:pt x="0" y="948267"/>
                  <a:pt x="33866" y="812800"/>
                  <a:pt x="33866" y="812800"/>
                </a:cubicBezTo>
                <a:lnTo>
                  <a:pt x="5029200" y="762000"/>
                </a:lnTo>
                <a:lnTo>
                  <a:pt x="5029200" y="762000"/>
                </a:lnTo>
                <a:lnTo>
                  <a:pt x="5401733" y="762000"/>
                </a:lnTo>
                <a:cubicBezTo>
                  <a:pt x="5455355" y="764822"/>
                  <a:pt x="5362222" y="900289"/>
                  <a:pt x="5350933" y="778933"/>
                </a:cubicBezTo>
                <a:cubicBezTo>
                  <a:pt x="5339644" y="657577"/>
                  <a:pt x="5336822" y="345721"/>
                  <a:pt x="5334000" y="3386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68626" y="3131503"/>
            <a:ext cx="421289" cy="270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9015408" y="2883280"/>
            <a:ext cx="430865" cy="289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0537" y="3107651"/>
            <a:ext cx="230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১৫-২৩ সে.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9249" y="3931486"/>
            <a:ext cx="8408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৩</a:t>
            </a:r>
            <a:r>
              <a:rPr lang="bn-BD" sz="2800" dirty="0" smtClean="0"/>
              <a:t>। এরা বছরে একবার ডিম দেয়। গুলশা মাছের </a:t>
            </a:r>
            <a:r>
              <a:rPr lang="bn-BD" sz="2800" dirty="0" smtClean="0"/>
              <a:t>প্রজননকাল</a:t>
            </a:r>
            <a:r>
              <a:rPr lang="en-GB" sz="2800" dirty="0" smtClean="0"/>
              <a:t> </a:t>
            </a:r>
            <a:r>
              <a:rPr lang="bn-BD" sz="2800" dirty="0" smtClean="0"/>
              <a:t>জুন-সেপ্টেম্বর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</a:t>
            </a:r>
            <a:r>
              <a:rPr lang="bn-BD" sz="2800" dirty="0" smtClean="0"/>
              <a:t> </a:t>
            </a:r>
            <a:r>
              <a:rPr lang="en-GB" sz="2800" dirty="0" smtClean="0"/>
              <a:t> </a:t>
            </a:r>
            <a:r>
              <a:rPr lang="bn-BD" sz="2800" dirty="0" smtClean="0"/>
              <a:t>মাস </a:t>
            </a:r>
            <a:r>
              <a:rPr lang="bn-BD" sz="2800" dirty="0" smtClean="0"/>
              <a:t>পর্যন্ত। জুলাই আগষ্ট মাসে সর্বোচ্চ </a:t>
            </a:r>
            <a:r>
              <a:rPr lang="bn-BD" sz="2800" dirty="0" smtClean="0"/>
              <a:t>প্রজনন</a:t>
            </a:r>
            <a:r>
              <a:rPr lang="en-GB" sz="2800" dirty="0" smtClean="0"/>
              <a:t> </a:t>
            </a:r>
            <a:r>
              <a:rPr lang="bn-BD" sz="2800" dirty="0" smtClean="0"/>
              <a:t>করে </a:t>
            </a:r>
            <a:r>
              <a:rPr lang="en-GB" sz="2800" dirty="0" smtClean="0"/>
              <a:t> </a:t>
            </a:r>
            <a:r>
              <a:rPr lang="bn-BD" sz="2800" dirty="0" smtClean="0"/>
              <a:t>থাকে</a:t>
            </a:r>
            <a:r>
              <a:rPr lang="bn-BD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06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1"/>
      <p:bldP spid="12" grpId="2"/>
      <p:bldP spid="13" grpId="0" animBg="1"/>
      <p:bldP spid="7" grpId="0" animBg="1"/>
      <p:bldP spid="8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DEFDA7"/>
            </a:gs>
            <a:gs pos="54000">
              <a:schemeClr val="accent1">
                <a:lumMod val="5000"/>
                <a:lumOff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1629" y="6401970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35104" y="338666"/>
            <a:ext cx="3716215" cy="1226663"/>
          </a:xfrm>
          <a:prstGeom prst="roundRect">
            <a:avLst>
              <a:gd name="adj" fmla="val 14694"/>
            </a:avLst>
          </a:prstGeom>
          <a:solidFill>
            <a:srgbClr val="CCFF66">
              <a:alpha val="21000"/>
            </a:srgbClr>
          </a:soli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9964" y="324188"/>
            <a:ext cx="375769" cy="128592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42"/>
            </a:avLst>
          </a:prstGeom>
          <a:gradFill flip="none" rotWithShape="1">
            <a:gsLst>
              <a:gs pos="13000">
                <a:srgbClr val="92D050"/>
              </a:gs>
              <a:gs pos="59000">
                <a:srgbClr val="92D050"/>
              </a:gs>
              <a:gs pos="46000">
                <a:schemeClr val="accent1">
                  <a:lumMod val="75000"/>
                </a:schemeClr>
              </a:gs>
              <a:gs pos="27000">
                <a:schemeClr val="accent2">
                  <a:lumMod val="75000"/>
                </a:schemeClr>
              </a:gs>
              <a:gs pos="3356">
                <a:schemeClr val="accent4">
                  <a:lumMod val="75000"/>
                </a:schemeClr>
              </a:gs>
              <a:gs pos="68000">
                <a:schemeClr val="accent6">
                  <a:lumMod val="75000"/>
                </a:schemeClr>
              </a:gs>
              <a:gs pos="97987">
                <a:schemeClr val="accent5">
                  <a:lumMod val="75000"/>
                </a:schemeClr>
              </a:gs>
              <a:gs pos="78000">
                <a:srgbClr val="00B050"/>
              </a:gs>
            </a:gsLst>
            <a:lin ang="13200000" scaled="0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9178" y="2963584"/>
            <a:ext cx="6433644" cy="1569660"/>
          </a:xfrm>
          <a:prstGeom prst="rect">
            <a:avLst/>
          </a:prstGeom>
          <a:solidFill>
            <a:srgbClr val="F3AFEB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১। </a:t>
            </a:r>
            <a:r>
              <a:rPr lang="bn-BD" sz="3200" b="1" dirty="0" smtClean="0"/>
              <a:t>পাবদা মাছের কয় </a:t>
            </a:r>
            <a:r>
              <a:rPr lang="bn-BD" sz="3200" b="1" dirty="0" smtClean="0"/>
              <a:t>জোড়া </a:t>
            </a:r>
            <a:r>
              <a:rPr lang="bn-BD" sz="3200" b="1" dirty="0" smtClean="0"/>
              <a:t>গোঁফ আছে</a:t>
            </a:r>
            <a:r>
              <a:rPr lang="en-US" sz="3200" b="1" dirty="0" smtClean="0"/>
              <a:t>? </a:t>
            </a:r>
          </a:p>
          <a:p>
            <a:r>
              <a:rPr lang="en-US" sz="3200" b="1" dirty="0" smtClean="0"/>
              <a:t>২। </a:t>
            </a:r>
            <a:r>
              <a:rPr lang="bn-BD" sz="3200" b="1" dirty="0" smtClean="0"/>
              <a:t>গুলশা মাছ কখন প্রজনন করে?</a:t>
            </a:r>
          </a:p>
          <a:p>
            <a:r>
              <a:rPr lang="bn-BD" sz="3200" b="1" dirty="0" smtClean="0"/>
              <a:t>৩। পাবদা ও গুলশার রঙ কি?  </a:t>
            </a:r>
            <a:r>
              <a:rPr lang="en-US" sz="3200" b="1" dirty="0" smtClean="0"/>
              <a:t> </a:t>
            </a:r>
            <a:r>
              <a:rPr lang="bn-BD" sz="3200" b="1" dirty="0" smtClean="0"/>
              <a:t> 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68688" y="2594252"/>
            <a:ext cx="142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সময়ঃ</a:t>
            </a:r>
            <a:r>
              <a:rPr lang="en-US" b="1" dirty="0" smtClean="0"/>
              <a:t> </a:t>
            </a:r>
            <a:r>
              <a:rPr lang="bn-BD" b="1" dirty="0" smtClean="0"/>
              <a:t>৩</a:t>
            </a:r>
            <a:r>
              <a:rPr lang="en-US" b="1" dirty="0" smtClean="0"/>
              <a:t> </a:t>
            </a:r>
            <a:r>
              <a:rPr lang="en-US" b="1" dirty="0" err="1" smtClean="0"/>
              <a:t>মিনিট</a:t>
            </a:r>
            <a:r>
              <a:rPr lang="en-US" b="1" dirty="0" smtClean="0"/>
              <a:t> </a:t>
            </a:r>
            <a:r>
              <a:rPr lang="bn-BD" b="1" dirty="0" smtClean="0"/>
              <a:t>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48319" b="12153"/>
          <a:stretch/>
        </p:blipFill>
        <p:spPr>
          <a:xfrm>
            <a:off x="4538535" y="146386"/>
            <a:ext cx="1390424" cy="2144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11264" b="12153"/>
          <a:stretch/>
        </p:blipFill>
        <p:spPr>
          <a:xfrm>
            <a:off x="5901436" y="164173"/>
            <a:ext cx="1320649" cy="21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5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815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keywords>School</cp:keywords>
  <cp:lastModifiedBy>Asus</cp:lastModifiedBy>
  <cp:revision>302</cp:revision>
  <dcterms:created xsi:type="dcterms:W3CDTF">2018-04-19T04:39:11Z</dcterms:created>
  <dcterms:modified xsi:type="dcterms:W3CDTF">2020-10-25T16:06:58Z</dcterms:modified>
</cp:coreProperties>
</file>