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4" r:id="rId2"/>
    <p:sldId id="295" r:id="rId3"/>
    <p:sldId id="296" r:id="rId4"/>
    <p:sldId id="259" r:id="rId5"/>
    <p:sldId id="260" r:id="rId6"/>
    <p:sldId id="261" r:id="rId7"/>
    <p:sldId id="286" r:id="rId8"/>
    <p:sldId id="280" r:id="rId9"/>
    <p:sldId id="282" r:id="rId10"/>
    <p:sldId id="262" r:id="rId11"/>
    <p:sldId id="264" r:id="rId12"/>
    <p:sldId id="290" r:id="rId13"/>
    <p:sldId id="265" r:id="rId14"/>
    <p:sldId id="266" r:id="rId15"/>
    <p:sldId id="267" r:id="rId16"/>
    <p:sldId id="268" r:id="rId17"/>
    <p:sldId id="269" r:id="rId18"/>
    <p:sldId id="270" r:id="rId19"/>
    <p:sldId id="288" r:id="rId20"/>
    <p:sldId id="271" r:id="rId21"/>
    <p:sldId id="272" r:id="rId22"/>
    <p:sldId id="273" r:id="rId23"/>
    <p:sldId id="274" r:id="rId24"/>
    <p:sldId id="275" r:id="rId25"/>
    <p:sldId id="276" r:id="rId26"/>
    <p:sldId id="277"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48"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61225-37FB-41C4-B2E1-17A026A00D8F}" type="datetimeFigureOut">
              <a:rPr lang="en-US" smtClean="0"/>
              <a:t>10/25/2020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9BB59-A4D1-4E8B-A13A-B28739372050}" type="slidenum">
              <a:rPr lang="en-US" smtClean="0"/>
              <a:t>‹#›</a:t>
            </a:fld>
            <a:endParaRPr lang="en-US"/>
          </a:p>
        </p:txBody>
      </p:sp>
    </p:spTree>
    <p:extLst>
      <p:ext uri="{BB962C8B-B14F-4D97-AF65-F5344CB8AC3E}">
        <p14:creationId xmlns:p14="http://schemas.microsoft.com/office/powerpoint/2010/main" val="373422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D8EF-435F-4279-8E7D-87F07920CA46}" type="slidenum">
              <a:rPr lang="en-US" smtClean="0"/>
              <a:t>8</a:t>
            </a:fld>
            <a:endParaRPr lang="en-US"/>
          </a:p>
        </p:txBody>
      </p:sp>
    </p:spTree>
    <p:extLst>
      <p:ext uri="{BB962C8B-B14F-4D97-AF65-F5344CB8AC3E}">
        <p14:creationId xmlns:p14="http://schemas.microsoft.com/office/powerpoint/2010/main" val="162118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674E48-10A7-4787-B892-57217B0871AC}" type="slidenum">
              <a:rPr lang="en-US" smtClean="0"/>
              <a:pPr/>
              <a:t>12</a:t>
            </a:fld>
            <a:endParaRPr lang="en-US"/>
          </a:p>
        </p:txBody>
      </p:sp>
    </p:spTree>
    <p:extLst>
      <p:ext uri="{BB962C8B-B14F-4D97-AF65-F5344CB8AC3E}">
        <p14:creationId xmlns:p14="http://schemas.microsoft.com/office/powerpoint/2010/main" val="283798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9E1069-213C-4B81-9780-5904E80FBA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62FBAF8-F334-4D72-A9F0-71DDE04D9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86EFD9-2AEB-4802-8B7F-916C21E1BCBD}"/>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5" name="Footer Placeholder 4">
            <a:extLst>
              <a:ext uri="{FF2B5EF4-FFF2-40B4-BE49-F238E27FC236}">
                <a16:creationId xmlns:a16="http://schemas.microsoft.com/office/drawing/2014/main" xmlns="" id="{2F58A533-F7EC-4E34-9549-27B56D70E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41879F-78CC-41E9-9F14-1B6E76B8047D}"/>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128481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18F00-0E5B-4FAC-8B2E-EA2B50B9B3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F43D663-4492-4215-BCC9-016936FA18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CB9670-3663-49AD-BBEB-DE4F5F2C4FBD}"/>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5" name="Footer Placeholder 4">
            <a:extLst>
              <a:ext uri="{FF2B5EF4-FFF2-40B4-BE49-F238E27FC236}">
                <a16:creationId xmlns:a16="http://schemas.microsoft.com/office/drawing/2014/main" xmlns="" id="{D6168203-7BD6-4772-B801-FF55CFF24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842DAA-8ED4-4D93-B261-A8787B0D7516}"/>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03994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DA1305-E9B3-45E6-9F03-0BB286179B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A072CDB-80F2-4B8B-918C-607C7D1885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F50963-E954-46A8-8206-EACB701540D7}"/>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5" name="Footer Placeholder 4">
            <a:extLst>
              <a:ext uri="{FF2B5EF4-FFF2-40B4-BE49-F238E27FC236}">
                <a16:creationId xmlns:a16="http://schemas.microsoft.com/office/drawing/2014/main" xmlns="" id="{15A62927-BDAF-4340-9557-E325057C2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DAD08A-7DA8-4D8D-8DE6-D83E0EBE4A7D}"/>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5096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287BF-B1FC-4C4A-9E43-5EAB1ABCB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D01999-7054-4224-AC23-BB7111601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1BF362-B3F1-4B74-A604-E48B9B0EDA26}"/>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5" name="Footer Placeholder 4">
            <a:extLst>
              <a:ext uri="{FF2B5EF4-FFF2-40B4-BE49-F238E27FC236}">
                <a16:creationId xmlns:a16="http://schemas.microsoft.com/office/drawing/2014/main" xmlns="" id="{D4916FE9-485A-46B6-AA63-51300D7BD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B49BC1-C89A-4741-B02C-7912C86CE839}"/>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358623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12F86-5AE2-49D4-9BF7-2E2385C6A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3EC11F-9C71-4B25-9699-D5A169054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3D5C757-8C81-4655-B7C4-2DBE63472B53}"/>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5" name="Footer Placeholder 4">
            <a:extLst>
              <a:ext uri="{FF2B5EF4-FFF2-40B4-BE49-F238E27FC236}">
                <a16:creationId xmlns:a16="http://schemas.microsoft.com/office/drawing/2014/main" xmlns="" id="{339A1C13-C005-45BC-87BF-C5AE668E0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891B40-52EA-4593-B3EE-389405FF3B4D}"/>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06781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3B4C3-1EDF-42E9-8F5C-F012A6A49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467C8BF-7EFA-47B0-A9F8-1FB6DA0EDC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10CB21-540F-45E2-BCD3-1C54244D0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65E076C-9098-4F87-A121-1E66255159BB}"/>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6" name="Footer Placeholder 5">
            <a:extLst>
              <a:ext uri="{FF2B5EF4-FFF2-40B4-BE49-F238E27FC236}">
                <a16:creationId xmlns:a16="http://schemas.microsoft.com/office/drawing/2014/main" xmlns="" id="{B422468A-C0CD-41D0-A776-51DEF3DF8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3AFE8C-72D9-4728-8C8E-9FFD231C4FE4}"/>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18541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F573E1-6D4F-42E8-AA5B-DD7394EB81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4BC8C80-11F3-4F34-AEC7-02C8F974E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0A76A7-7B1D-4C1B-BF3A-7536870CF7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01DB8AA-86AA-49CB-A64D-D3DCED56B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61C0A3-5E76-4DD0-A75E-3B7CC2B52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6B507F-C1A9-4D49-87FC-8D18743883EF}"/>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8" name="Footer Placeholder 7">
            <a:extLst>
              <a:ext uri="{FF2B5EF4-FFF2-40B4-BE49-F238E27FC236}">
                <a16:creationId xmlns:a16="http://schemas.microsoft.com/office/drawing/2014/main" xmlns="" id="{AB20F5C0-3D27-4BB9-BC23-B19F206CD7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51A5495-F136-4558-8EA5-C8702C085603}"/>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1968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6CAA2-7F7B-414B-AD9E-A0ADCCA56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0D104D6-5AB0-4FE6-8E52-2B702EC15E5C}"/>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4" name="Footer Placeholder 3">
            <a:extLst>
              <a:ext uri="{FF2B5EF4-FFF2-40B4-BE49-F238E27FC236}">
                <a16:creationId xmlns:a16="http://schemas.microsoft.com/office/drawing/2014/main" xmlns="" id="{565072C5-65F9-4D04-BF52-D8E5AEDA1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FF3333E-8986-4EE4-B281-5C5429015472}"/>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311710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A08A616-8020-4370-AEB0-15514AF588A8}"/>
              </a:ext>
            </a:extLst>
          </p:cNvPr>
          <p:cNvSpPr/>
          <p:nvPr userDrawn="1"/>
        </p:nvSpPr>
        <p:spPr>
          <a:xfrm>
            <a:off x="0" y="0"/>
            <a:ext cx="12085983" cy="6858000"/>
          </a:xfrm>
          <a:prstGeom prst="rect">
            <a:avLst/>
          </a:prstGeom>
          <a:noFill/>
          <a:ln w="190500">
            <a:solidFill>
              <a:srgbClr val="00B050"/>
            </a:solidFill>
          </a:ln>
          <a:effectLst>
            <a:glow rad="2286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71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CCA67-D324-437E-B091-12F156284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60446FF-11F3-49BB-BF82-643B6E4CA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CEAB9C-CCF1-4656-BD59-BF0870061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D18E2D6-C51B-45ED-BE7B-09724308C824}"/>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6" name="Footer Placeholder 5">
            <a:extLst>
              <a:ext uri="{FF2B5EF4-FFF2-40B4-BE49-F238E27FC236}">
                <a16:creationId xmlns:a16="http://schemas.microsoft.com/office/drawing/2014/main" xmlns="" id="{92C293F6-94B0-4B90-8206-DC56BC266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032E1A-3B7C-42A3-BFCB-84EFD1BBBCE2}"/>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19957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12D5C2-5C0C-4477-9A72-E921BACD6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3037F48-AE8B-47D5-9E82-8149893D1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037F5C3-6749-4596-BDC7-4FA779FB6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D4E2BB8-964F-43EB-80E0-19C75FF80E6E}"/>
              </a:ext>
            </a:extLst>
          </p:cNvPr>
          <p:cNvSpPr>
            <a:spLocks noGrp="1"/>
          </p:cNvSpPr>
          <p:nvPr>
            <p:ph type="dt" sz="half" idx="10"/>
          </p:nvPr>
        </p:nvSpPr>
        <p:spPr/>
        <p:txBody>
          <a:bodyPr/>
          <a:lstStyle/>
          <a:p>
            <a:fld id="{FA6B8A23-0E39-4D51-A7E9-0E6F845E5823}" type="datetimeFigureOut">
              <a:rPr lang="en-US" smtClean="0"/>
              <a:t>10/25/2020</a:t>
            </a:fld>
            <a:endParaRPr lang="en-US"/>
          </a:p>
        </p:txBody>
      </p:sp>
      <p:sp>
        <p:nvSpPr>
          <p:cNvPr id="6" name="Footer Placeholder 5">
            <a:extLst>
              <a:ext uri="{FF2B5EF4-FFF2-40B4-BE49-F238E27FC236}">
                <a16:creationId xmlns:a16="http://schemas.microsoft.com/office/drawing/2014/main" xmlns="" id="{3FF73841-944B-4FAF-9FDF-1EDDA41C9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D09B404-770A-4EFC-8BF1-48FAD89E8D3A}"/>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164038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C94FCD-7876-4EBC-9F2A-B2127D4C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44D735-A4B6-42E2-9C5F-CE20355E4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1A5D23-1E36-4A1C-80C5-21DE291D7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B8A23-0E39-4D51-A7E9-0E6F845E5823}" type="datetimeFigureOut">
              <a:rPr lang="en-US" smtClean="0"/>
              <a:t>10/25/2020</a:t>
            </a:fld>
            <a:endParaRPr lang="en-US"/>
          </a:p>
        </p:txBody>
      </p:sp>
      <p:sp>
        <p:nvSpPr>
          <p:cNvPr id="5" name="Footer Placeholder 4">
            <a:extLst>
              <a:ext uri="{FF2B5EF4-FFF2-40B4-BE49-F238E27FC236}">
                <a16:creationId xmlns:a16="http://schemas.microsoft.com/office/drawing/2014/main" xmlns="" id="{48A722FE-0B24-43D9-AC6E-33778D0FF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E600FA5-B534-432D-AA8D-95195BCBA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A0319-C943-4E68-BE9B-AC7B1EFF5A95}" type="slidenum">
              <a:rPr lang="en-US" smtClean="0"/>
              <a:t>‹#›</a:t>
            </a:fld>
            <a:endParaRPr lang="en-US"/>
          </a:p>
        </p:txBody>
      </p:sp>
    </p:spTree>
    <p:extLst>
      <p:ext uri="{BB962C8B-B14F-4D97-AF65-F5344CB8AC3E}">
        <p14:creationId xmlns:p14="http://schemas.microsoft.com/office/powerpoint/2010/main" val="85543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21.gif"/><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32.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29.jpeg"/><Relationship Id="rId7"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1499" y="914400"/>
            <a:ext cx="2741436" cy="369332"/>
          </a:xfrm>
          <a:prstGeom prst="rect">
            <a:avLst/>
          </a:prstGeom>
          <a:noFill/>
        </p:spPr>
        <p:txBody>
          <a:bodyPr wrap="square" rtlCol="0">
            <a:spAutoFit/>
          </a:bodyPr>
          <a:lstStyle/>
          <a:p>
            <a:endParaRPr lang="en-US" dirty="0"/>
          </a:p>
        </p:txBody>
      </p:sp>
      <p:sp>
        <p:nvSpPr>
          <p:cNvPr id="3" name="Frame 2"/>
          <p:cNvSpPr/>
          <p:nvPr/>
        </p:nvSpPr>
        <p:spPr>
          <a:xfrm>
            <a:off x="0" y="0"/>
            <a:ext cx="12192000" cy="6858000"/>
          </a:xfrm>
          <a:prstGeom prst="frame">
            <a:avLst>
              <a:gd name="adj1" fmla="val 3409"/>
            </a:avLst>
          </a:prstGeom>
          <a:solidFill>
            <a:srgbClr val="FF66CC"/>
          </a:solidFill>
          <a:ln>
            <a:solidFill>
              <a:srgbClr val="00B0F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3251200" y="30164"/>
            <a:ext cx="8527624" cy="2749786"/>
          </a:xfrm>
          <a:prstGeom prst="rect">
            <a:avLst/>
          </a:prstGeom>
          <a:noFill/>
        </p:spPr>
        <p:txBody>
          <a:bodyPr wrap="square" lIns="71433" tIns="35716" rIns="71433" bIns="35716">
            <a:spAutoFit/>
          </a:bodyPr>
          <a:lstStyle/>
          <a:p>
            <a:pPr algn="ctr"/>
            <a:endParaRPr lang="en-US" sz="3200" cap="all" dirty="0" smtClean="0">
              <a:ln w="9000" cmpd="sng">
                <a:solidFill>
                  <a:schemeClr val="accent4">
                    <a:shade val="50000"/>
                    <a:satMod val="120000"/>
                  </a:schemeClr>
                </a:solidFill>
                <a:prstDash val="solid"/>
              </a:ln>
              <a:solidFill>
                <a:srgbClr val="00B050"/>
              </a:solidFill>
              <a:effectLst>
                <a:outerShdw blurRad="38100" dist="38100" dir="2700000" algn="tl">
                  <a:srgbClr val="000000">
                    <a:alpha val="43137"/>
                  </a:srgbClr>
                </a:outerShdw>
                <a:reflection blurRad="12700" stA="28000" endPos="45000" dist="1000" dir="5400000" sy="-100000" algn="bl" rotWithShape="0"/>
              </a:effectLst>
              <a:latin typeface="NikoshBAN" pitchFamily="2" charset="0"/>
              <a:cs typeface="NikoshBAN" pitchFamily="2" charset="0"/>
            </a:endParaRPr>
          </a:p>
          <a:p>
            <a:pPr algn="r"/>
            <a:r>
              <a:rPr lang="en-US" sz="8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NikoshBAN" pitchFamily="2" charset="0"/>
                <a:cs typeface="NikoshBAN" pitchFamily="2" charset="0"/>
              </a:rPr>
              <a:t>Welcome to </a:t>
            </a:r>
          </a:p>
          <a:p>
            <a:pPr algn="ctr"/>
            <a:r>
              <a:rPr lang="en-US" sz="5400" b="1" cap="all" dirty="0" smtClean="0">
                <a:ln w="9000" cmpd="sng">
                  <a:solidFill>
                    <a:schemeClr val="accent4">
                      <a:shade val="50000"/>
                      <a:satMod val="120000"/>
                    </a:schemeClr>
                  </a:solidFill>
                  <a:prstDash val="solid"/>
                </a:ln>
                <a:solidFill>
                  <a:srgbClr val="00B050"/>
                </a:solidFill>
                <a:effectLst>
                  <a:outerShdw blurRad="38100" dist="38100" dir="2700000" algn="tl">
                    <a:srgbClr val="000000">
                      <a:alpha val="43137"/>
                    </a:srgbClr>
                  </a:outerShdw>
                  <a:reflection blurRad="12700" stA="28000" endPos="45000" dist="1000" dir="5400000" sy="-100000" algn="bl" rotWithShape="0"/>
                </a:effectLst>
                <a:latin typeface="NikoshBAN" pitchFamily="2" charset="0"/>
                <a:cs typeface="NikoshBAN" pitchFamily="2" charset="0"/>
              </a:rPr>
              <a:t>Science class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06" y="3352800"/>
            <a:ext cx="4862559" cy="30024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024" y="2900508"/>
            <a:ext cx="2844800" cy="30427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0" y="304799"/>
            <a:ext cx="2562243" cy="2356514"/>
          </a:xfrm>
          <a:prstGeom prst="rect">
            <a:avLst/>
          </a:prstGeom>
        </p:spPr>
      </p:pic>
      <p:pic>
        <p:nvPicPr>
          <p:cNvPr id="8" name="Picture 7">
            <a:extLst>
              <a:ext uri="{FF2B5EF4-FFF2-40B4-BE49-F238E27FC236}">
                <a16:creationId xmlns:a16="http://schemas.microsoft.com/office/drawing/2014/main" xmlns="" id="{5370E538-C2F5-499C-BA23-B64D624FA1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4620" y="3352800"/>
            <a:ext cx="2416629" cy="23367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lope"/>
            <a:contourClr>
              <a:srgbClr val="333333"/>
            </a:contourClr>
          </a:sp3d>
        </p:spPr>
      </p:pic>
    </p:spTree>
    <p:extLst>
      <p:ext uri="{BB962C8B-B14F-4D97-AF65-F5344CB8AC3E}">
        <p14:creationId xmlns:p14="http://schemas.microsoft.com/office/powerpoint/2010/main" val="2061417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29E7F2-D23D-47E9-B3BF-2AE69A6895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05723" y="178903"/>
            <a:ext cx="8275004" cy="4952653"/>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xmlns="" id="{B7F2F006-2EB0-407E-8E9D-C86D66EB9661}"/>
              </a:ext>
            </a:extLst>
          </p:cNvPr>
          <p:cNvSpPr/>
          <p:nvPr/>
        </p:nvSpPr>
        <p:spPr>
          <a:xfrm>
            <a:off x="313898" y="478711"/>
            <a:ext cx="2787109" cy="1718580"/>
          </a:xfrm>
          <a:prstGeom prst="rect">
            <a:avLst/>
          </a:prstGeom>
          <a:solidFill>
            <a:schemeClr val="bg1">
              <a:lumMod val="95000"/>
            </a:schemeClr>
          </a:solidFill>
          <a:ln w="5715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lumMod val="95000"/>
                    <a:lumOff val="5000"/>
                  </a:schemeClr>
                </a:solidFill>
                <a:latin typeface="NikoshBAN" panose="02000000000000000000" pitchFamily="2" charset="0"/>
                <a:cs typeface="NikoshBAN" panose="02000000000000000000" pitchFamily="2" charset="0"/>
              </a:rPr>
              <a:t>সৌরজগৎ</a:t>
            </a:r>
            <a:endParaRPr lang="en-US" sz="4400" dirty="0"/>
          </a:p>
        </p:txBody>
      </p:sp>
      <p:sp>
        <p:nvSpPr>
          <p:cNvPr id="5" name="Rectangle 4">
            <a:extLst>
              <a:ext uri="{FF2B5EF4-FFF2-40B4-BE49-F238E27FC236}">
                <a16:creationId xmlns:a16="http://schemas.microsoft.com/office/drawing/2014/main" xmlns="" id="{68B1AFF9-38A4-46F1-A0D0-2A321C928501}"/>
              </a:ext>
            </a:extLst>
          </p:cNvPr>
          <p:cNvSpPr/>
          <p:nvPr/>
        </p:nvSpPr>
        <p:spPr>
          <a:xfrm>
            <a:off x="313898" y="5268036"/>
            <a:ext cx="11559654" cy="1303388"/>
          </a:xfrm>
          <a:prstGeom prst="rect">
            <a:avLst/>
          </a:prstGeom>
          <a:solidFill>
            <a:schemeClr val="bg1">
              <a:lumMod val="9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সূর্যকে কেন্দ্র করে পৃথিবীসহ আরও সাতটি গ্রহ ও অন্যান্য জ্যোতিষ্ক ঘুরছে। সূর্য এবং একে কেন্দ্র করে ঘুর্ণায়মান সকল জ্যোতিষ্ক ও ফাঁকা জায়গা নিয়ে আমাদের  সৌরজগৎ  গঠিত।  সৌরজগতের বেশিরভাগ জায়গাই ফাঁকা।</a:t>
            </a:r>
            <a:endPar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23777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5853C9-9D18-476E-942D-A37A6ADA7FF8}"/>
              </a:ext>
            </a:extLst>
          </p:cNvPr>
          <p:cNvSpPr txBox="1"/>
          <p:nvPr/>
        </p:nvSpPr>
        <p:spPr>
          <a:xfrm>
            <a:off x="3342424" y="108338"/>
            <a:ext cx="5598345"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দেখতে</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পাচ্ছ</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5" name="Oval 4">
            <a:extLst>
              <a:ext uri="{FF2B5EF4-FFF2-40B4-BE49-F238E27FC236}">
                <a16:creationId xmlns:a16="http://schemas.microsoft.com/office/drawing/2014/main" xmlns="" id="{9E4BA114-C60A-423F-AE34-DAD847707D65}"/>
              </a:ext>
            </a:extLst>
          </p:cNvPr>
          <p:cNvSpPr/>
          <p:nvPr/>
        </p:nvSpPr>
        <p:spPr>
          <a:xfrm>
            <a:off x="1077398" y="997940"/>
            <a:ext cx="3492822" cy="3326297"/>
          </a:xfrm>
          <a:prstGeom prst="ellipse">
            <a:avLst/>
          </a:prstGeom>
          <a:blipFill dpi="0" rotWithShape="1">
            <a:blip r:embed="rId2" cstate="email">
              <a:extLst>
                <a:ext uri="{28A0092B-C50C-407E-A947-70E740481C1C}">
                  <a14:useLocalDpi xmlns:a14="http://schemas.microsoft.com/office/drawing/2010/main"/>
                </a:ext>
              </a:extLst>
            </a:blip>
            <a:srcRect/>
            <a:stretch>
              <a:fillRect l="-13789" t="-7142" r="-11282" b="-1384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B810735-8574-435C-B9B1-69D95A91D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2523" y="952702"/>
            <a:ext cx="5946500" cy="3632946"/>
          </a:xfrm>
          <a:prstGeom prst="rect">
            <a:avLst/>
          </a:prstGeom>
        </p:spPr>
      </p:pic>
      <p:sp>
        <p:nvSpPr>
          <p:cNvPr id="7" name="Rectangle 6">
            <a:extLst>
              <a:ext uri="{FF2B5EF4-FFF2-40B4-BE49-F238E27FC236}">
                <a16:creationId xmlns:a16="http://schemas.microsoft.com/office/drawing/2014/main" xmlns="" id="{01249879-6F33-487E-858D-6AA0E07C1FA3}"/>
              </a:ext>
            </a:extLst>
          </p:cNvPr>
          <p:cNvSpPr/>
          <p:nvPr/>
        </p:nvSpPr>
        <p:spPr>
          <a:xfrm>
            <a:off x="3085827" y="5200141"/>
            <a:ext cx="6003253" cy="1192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সৌরজগতের কেন্দ্রে কার অবস্থান?</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DF5E771F-EED0-4BCB-A9C8-79AF8F539CA0}"/>
              </a:ext>
            </a:extLst>
          </p:cNvPr>
          <p:cNvSpPr/>
          <p:nvPr/>
        </p:nvSpPr>
        <p:spPr>
          <a:xfrm>
            <a:off x="3587003" y="5248692"/>
            <a:ext cx="4242217" cy="1147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সূর্যের</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0B9F3E20-0B13-4877-AB0A-792068FCF284}"/>
              </a:ext>
            </a:extLst>
          </p:cNvPr>
          <p:cNvSpPr/>
          <p:nvPr/>
        </p:nvSpPr>
        <p:spPr>
          <a:xfrm>
            <a:off x="254283" y="4727743"/>
            <a:ext cx="11900848" cy="2033081"/>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70C0"/>
                </a:solidFill>
                <a:latin typeface="NikoshBAN" panose="02000000000000000000" pitchFamily="2" charset="0"/>
                <a:cs typeface="NikoshBAN" panose="02000000000000000000" pitchFamily="2" charset="0"/>
              </a:rPr>
              <a:t>সূর্য অন্যান্য নক্ষত্রের মতো জ্বলন্ত একটি গ্যাসপিন্ড। এই গ্যাসপিন্ডে রয়েছে হাইড্রোজেন ও হিলিয়াম গ্যাস। হাইড্রোজেন গ্যাসের পরমানু পরস্পরের সাথে যুক্ত হয়ে হিলিয়াম পরমানুতে পরিণত হয়। এ প্রক্রিয়ায় প্রচুর শক্তি উৎপন্ন হয়। এ শক্তি তাপ ও আলোকশক্তি হিসেবে সৌরজগতে ছড়িয়ে পড়ে। এভাবেই সূর্যের কাছ থেকে আমরা তাপ ও আলো পেয়ে থাকি।</a:t>
            </a:r>
            <a:endParaRPr lang="en-US" sz="2800" b="1" dirty="0">
              <a:solidFill>
                <a:srgbClr val="0070C0"/>
              </a:solidFill>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xmlns="" id="{72ADB551-9635-4E8B-908B-B325192AD90F}"/>
              </a:ext>
            </a:extLst>
          </p:cNvPr>
          <p:cNvSpPr/>
          <p:nvPr/>
        </p:nvSpPr>
        <p:spPr>
          <a:xfrm>
            <a:off x="346770" y="5219413"/>
            <a:ext cx="11481366" cy="1265569"/>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 মাঝারি আকারের একটি নক্ষত্র। এটি পৃথিবীর তুলনায় লক্ষ লক্ষ গুন বড়। সূর্য পৃথিবী থেকে ১৫ কোটি কিলোমিটার দূরে অবস্থিত। তাই পৃথিবী থেকে আমরা সূর্যকে এত ছোট দেখি।</a:t>
            </a:r>
            <a:endParaRPr lang="en-US" sz="28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3092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strVal val="#ppt_w+.3"/>
                                          </p:val>
                                        </p:tav>
                                        <p:tav tm="100000">
                                          <p:val>
                                            <p:strVal val="#ppt_w"/>
                                          </p:val>
                                        </p:tav>
                                      </p:tavLst>
                                    </p:anim>
                                    <p:anim calcmode="lin" valueType="num">
                                      <p:cBhvr>
                                        <p:cTn id="8" dur="3000" fill="hold"/>
                                        <p:tgtEl>
                                          <p:spTgt spid="7"/>
                                        </p:tgtEl>
                                        <p:attrNameLst>
                                          <p:attrName>ppt_h</p:attrName>
                                        </p:attrNameLst>
                                      </p:cBhvr>
                                      <p:tavLst>
                                        <p:tav tm="0">
                                          <p:val>
                                            <p:strVal val="#ppt_h"/>
                                          </p:val>
                                        </p:tav>
                                        <p:tav tm="100000">
                                          <p:val>
                                            <p:strVal val="#ppt_h"/>
                                          </p:val>
                                        </p:tav>
                                      </p:tavLst>
                                    </p:anim>
                                    <p:animEffect transition="in" filter="fade">
                                      <p:cBhvr>
                                        <p:cTn id="9" dur="3000"/>
                                        <p:tgtEl>
                                          <p:spTgt spid="7"/>
                                        </p:tgtEl>
                                      </p:cBhvr>
                                    </p:animEffect>
                                  </p:childTnLst>
                                </p:cTn>
                              </p:par>
                            </p:childTnLst>
                          </p:cTn>
                        </p:par>
                        <p:par>
                          <p:cTn id="10" fill="hold">
                            <p:stCondLst>
                              <p:cond delay="4200"/>
                            </p:stCondLst>
                            <p:childTnLst>
                              <p:par>
                                <p:cTn id="11" presetID="23" presetClass="exit" presetSubtype="32" fill="hold" grpId="1" nodeType="afterEffect">
                                  <p:stCondLst>
                                    <p:cond delay="0"/>
                                  </p:stCondLst>
                                  <p:iterate type="wd">
                                    <p:tmPct val="0"/>
                                  </p:iterate>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4700"/>
                            </p:stCondLst>
                            <p:childTnLst>
                              <p:par>
                                <p:cTn id="16" presetID="2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0" fill="hold"/>
                                        <p:tgtEl>
                                          <p:spTgt spid="8"/>
                                        </p:tgtEl>
                                        <p:attrNameLst>
                                          <p:attrName>ppt_w</p:attrName>
                                        </p:attrNameLst>
                                      </p:cBhvr>
                                      <p:tavLst>
                                        <p:tav tm="0">
                                          <p:val>
                                            <p:fltVal val="0"/>
                                          </p:val>
                                        </p:tav>
                                        <p:tav tm="100000">
                                          <p:val>
                                            <p:strVal val="#ppt_w"/>
                                          </p:val>
                                        </p:tav>
                                      </p:tavLst>
                                    </p:anim>
                                    <p:anim calcmode="lin" valueType="num">
                                      <p:cBhvr>
                                        <p:cTn id="19" dur="50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9700"/>
                            </p:stCondLst>
                            <p:childTnLst>
                              <p:par>
                                <p:cTn id="21" presetID="23" presetClass="exit" presetSubtype="32" fill="hold" grpId="1" nodeType="after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10200"/>
                            </p:stCondLst>
                            <p:childTnLst>
                              <p:par>
                                <p:cTn id="26" presetID="8" presetClass="entr" presetSubtype="16" fill="hold" grpId="0" nodeType="afterEffect">
                                  <p:stCondLst>
                                    <p:cond delay="0"/>
                                  </p:stCondLst>
                                  <p:iterate type="wd">
                                    <p:tmPct val="10000"/>
                                  </p:iterate>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xit" presetSubtype="0" fill="hold" grpId="1" nodeType="clickEffect">
                                  <p:stCondLst>
                                    <p:cond delay="0"/>
                                  </p:stCondLst>
                                  <p:iterate type="wd">
                                    <p:tmPct val="0"/>
                                  </p:iterate>
                                  <p:childTnLst>
                                    <p:animEffect transition="out" filter="wedge">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2000"/>
                            </p:stCondLst>
                            <p:childTnLst>
                              <p:par>
                                <p:cTn id="35" presetID="20" presetClass="entr" presetSubtype="0" fill="hold" grpId="0" nodeType="afterEffect">
                                  <p:stCondLst>
                                    <p:cond delay="0"/>
                                  </p:stCondLst>
                                  <p:iterate type="wd">
                                    <p:tmPct val="10000"/>
                                  </p:iterate>
                                  <p:childTnLst>
                                    <p:set>
                                      <p:cBhvr>
                                        <p:cTn id="36" dur="1" fill="hold">
                                          <p:stCondLst>
                                            <p:cond delay="0"/>
                                          </p:stCondLst>
                                        </p:cTn>
                                        <p:tgtEl>
                                          <p:spTgt spid="19"/>
                                        </p:tgtEl>
                                        <p:attrNameLst>
                                          <p:attrName>style.visibility</p:attrName>
                                        </p:attrNameLst>
                                      </p:cBhvr>
                                      <p:to>
                                        <p:strVal val="visible"/>
                                      </p:to>
                                    </p:set>
                                    <p:animEffect transition="in" filter="wedge">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62792326.jpg"/>
          <p:cNvPicPr>
            <a:picLocks noChangeAspect="1"/>
          </p:cNvPicPr>
          <p:nvPr/>
        </p:nvPicPr>
        <p:blipFill>
          <a:blip r:embed="rId3"/>
          <a:stretch>
            <a:fillRect/>
          </a:stretch>
        </p:blipFill>
        <p:spPr>
          <a:xfrm>
            <a:off x="5942463" y="304800"/>
            <a:ext cx="4568952" cy="2806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phelion-and-perihelion.png"/>
          <p:cNvPicPr>
            <a:picLocks noChangeAspect="1"/>
          </p:cNvPicPr>
          <p:nvPr/>
        </p:nvPicPr>
        <p:blipFill>
          <a:blip r:embed="rId4"/>
          <a:stretch>
            <a:fillRect/>
          </a:stretch>
        </p:blipFill>
        <p:spPr>
          <a:xfrm>
            <a:off x="6141493" y="3357350"/>
            <a:ext cx="4369922" cy="3195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941696" y="172424"/>
            <a:ext cx="4105701" cy="5878532"/>
          </a:xfrm>
          <a:prstGeom prst="rect">
            <a:avLst/>
          </a:prstGeom>
        </p:spPr>
        <p:txBody>
          <a:bodyPr wrap="square">
            <a:spAutoFit/>
          </a:bodyPr>
          <a:lstStyle/>
          <a:p>
            <a:pPr algn="ctr"/>
            <a:endParaRPr lang="en-US" sz="3200" b="1" dirty="0" smtClean="0">
              <a:solidFill>
                <a:srgbClr val="FF0000"/>
              </a:solidFill>
              <a:latin typeface="NikoshBAN" pitchFamily="2" charset="0"/>
              <a:cs typeface="NikoshBAN" pitchFamily="2" charset="0"/>
            </a:endParaRPr>
          </a:p>
          <a:p>
            <a:pPr algn="ctr"/>
            <a:r>
              <a:rPr lang="bn-BD" sz="4000" b="1" dirty="0" smtClean="0">
                <a:solidFill>
                  <a:srgbClr val="FF0000"/>
                </a:solidFill>
                <a:latin typeface="NikoshBAN" pitchFamily="2" charset="0"/>
                <a:cs typeface="NikoshBAN" pitchFamily="2" charset="0"/>
              </a:rPr>
              <a:t>সূর্যঃ</a:t>
            </a:r>
            <a:r>
              <a:rPr lang="bn-BD"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আমাদের  সৌরজগতে</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র</a:t>
            </a:r>
            <a:r>
              <a:rPr lang="bn-BD"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কেন্দ্রে রয়েছে। সূর্য একটি জ্বলন্ত গ্যাস পিন্ড</a:t>
            </a:r>
            <a:r>
              <a:rPr lang="bn-BD"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এই </a:t>
            </a:r>
            <a:r>
              <a:rPr lang="bn-BD"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জ্বলন্ত গ্যাস পিন্ডে রয়েছে মূলত হাইড্রোজেন ও হিলিয়াম গ্যাস।</a:t>
            </a:r>
          </a:p>
          <a:p>
            <a:endParaRPr lang="bn-BD" sz="2400" dirty="0">
              <a:latin typeface="NikoshBAN" pitchFamily="2" charset="0"/>
              <a:cs typeface="NikoshBAN" pitchFamily="2" charset="0"/>
            </a:endParaRPr>
          </a:p>
          <a:p>
            <a:endParaRPr lang="bn-BD" sz="2400" dirty="0">
              <a:latin typeface="NikoshBAN" pitchFamily="2" charset="0"/>
              <a:cs typeface="NikoshBAN" pitchFamily="2" charset="0"/>
            </a:endParaRPr>
          </a:p>
          <a:p>
            <a:pPr algn="ctr"/>
            <a:r>
              <a:rPr lang="bn-BD" sz="32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সূর্য </a:t>
            </a:r>
            <a:r>
              <a:rPr lang="en-US" sz="3200"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পৃ</a:t>
            </a:r>
            <a:r>
              <a:rPr lang="bn-BD" sz="32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থিবীর থেকে  প্রায় ১৫ কোটি কিলোমিটার দূরে অবস্থিত। তাই </a:t>
            </a:r>
            <a:r>
              <a:rPr lang="en-US" sz="3200"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পৃ</a:t>
            </a:r>
            <a:r>
              <a:rPr lang="bn-BD" sz="32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থিবীর থেকে আমরা সূর্যকে এত ছোট দেখি। </a:t>
            </a:r>
            <a:endParaRPr lang="en-US" sz="32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720364396"/>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val 67">
            <a:extLst>
              <a:ext uri="{FF2B5EF4-FFF2-40B4-BE49-F238E27FC236}">
                <a16:creationId xmlns:a16="http://schemas.microsoft.com/office/drawing/2014/main" xmlns="" id="{5C950983-A74D-412D-B904-4005AA476246}"/>
              </a:ext>
            </a:extLst>
          </p:cNvPr>
          <p:cNvSpPr/>
          <p:nvPr/>
        </p:nvSpPr>
        <p:spPr>
          <a:xfrm>
            <a:off x="4434879" y="1892688"/>
            <a:ext cx="2529884" cy="2670154"/>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69" name="Oval 68">
            <a:extLst>
              <a:ext uri="{FF2B5EF4-FFF2-40B4-BE49-F238E27FC236}">
                <a16:creationId xmlns:a16="http://schemas.microsoft.com/office/drawing/2014/main" xmlns="" id="{FC97EE57-B8FB-4C16-A658-3375AD338708}"/>
              </a:ext>
            </a:extLst>
          </p:cNvPr>
          <p:cNvSpPr/>
          <p:nvPr/>
        </p:nvSpPr>
        <p:spPr>
          <a:xfrm>
            <a:off x="3598138" y="1049289"/>
            <a:ext cx="4150634" cy="426310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0" name="Oval 69">
            <a:extLst>
              <a:ext uri="{FF2B5EF4-FFF2-40B4-BE49-F238E27FC236}">
                <a16:creationId xmlns:a16="http://schemas.microsoft.com/office/drawing/2014/main" xmlns="" id="{50C594BD-8C58-4265-8FC8-959DFDB78FBD}"/>
              </a:ext>
            </a:extLst>
          </p:cNvPr>
          <p:cNvSpPr/>
          <p:nvPr/>
        </p:nvSpPr>
        <p:spPr>
          <a:xfrm>
            <a:off x="2913516" y="382913"/>
            <a:ext cx="5570308" cy="5687800"/>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1" name="Oval 70">
            <a:extLst>
              <a:ext uri="{FF2B5EF4-FFF2-40B4-BE49-F238E27FC236}">
                <a16:creationId xmlns:a16="http://schemas.microsoft.com/office/drawing/2014/main" xmlns="" id="{260E493A-6A94-49E0-BED8-6851B88B0561}"/>
              </a:ext>
            </a:extLst>
          </p:cNvPr>
          <p:cNvSpPr/>
          <p:nvPr/>
        </p:nvSpPr>
        <p:spPr>
          <a:xfrm>
            <a:off x="2256400" y="-515576"/>
            <a:ext cx="6855764" cy="749838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2" name="Oval 71">
            <a:extLst>
              <a:ext uri="{FF2B5EF4-FFF2-40B4-BE49-F238E27FC236}">
                <a16:creationId xmlns:a16="http://schemas.microsoft.com/office/drawing/2014/main" xmlns="" id="{1ACCB078-14DB-4394-AA38-0FD644A7C1CF}"/>
              </a:ext>
            </a:extLst>
          </p:cNvPr>
          <p:cNvSpPr/>
          <p:nvPr/>
        </p:nvSpPr>
        <p:spPr>
          <a:xfrm>
            <a:off x="1639144" y="-1501999"/>
            <a:ext cx="8034096" cy="9464430"/>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3" name="Oval 72">
            <a:extLst>
              <a:ext uri="{FF2B5EF4-FFF2-40B4-BE49-F238E27FC236}">
                <a16:creationId xmlns:a16="http://schemas.microsoft.com/office/drawing/2014/main" xmlns="" id="{5941B2BC-FA60-4397-9788-8D2B406AC896}"/>
              </a:ext>
            </a:extLst>
          </p:cNvPr>
          <p:cNvSpPr/>
          <p:nvPr/>
        </p:nvSpPr>
        <p:spPr>
          <a:xfrm>
            <a:off x="855662" y="-2474814"/>
            <a:ext cx="9533796" cy="11430470"/>
          </a:xfrm>
          <a:prstGeom prst="ellipse">
            <a:avLst/>
          </a:prstGeom>
          <a:noFill/>
          <a:ln w="28575">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4" name="Oval 73">
            <a:extLst>
              <a:ext uri="{FF2B5EF4-FFF2-40B4-BE49-F238E27FC236}">
                <a16:creationId xmlns:a16="http://schemas.microsoft.com/office/drawing/2014/main" xmlns="" id="{AF098E04-54DB-4541-AD07-6AF605ADEBC4}"/>
              </a:ext>
            </a:extLst>
          </p:cNvPr>
          <p:cNvSpPr/>
          <p:nvPr/>
        </p:nvSpPr>
        <p:spPr>
          <a:xfrm>
            <a:off x="60507" y="-3421586"/>
            <a:ext cx="11247736" cy="13405656"/>
          </a:xfrm>
          <a:prstGeom prst="ellipse">
            <a:avLst/>
          </a:prstGeom>
          <a:noFill/>
          <a:ln w="5715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5" name="Oval 74">
            <a:extLst>
              <a:ext uri="{FF2B5EF4-FFF2-40B4-BE49-F238E27FC236}">
                <a16:creationId xmlns:a16="http://schemas.microsoft.com/office/drawing/2014/main" xmlns="" id="{B768DD20-629C-4718-B6BA-9B415FD9042B}"/>
              </a:ext>
            </a:extLst>
          </p:cNvPr>
          <p:cNvSpPr/>
          <p:nvPr/>
        </p:nvSpPr>
        <p:spPr>
          <a:xfrm>
            <a:off x="-590476" y="-4610325"/>
            <a:ext cx="12426072" cy="15934562"/>
          </a:xfrm>
          <a:prstGeom prst="ellipse">
            <a:avLst/>
          </a:prstGeom>
          <a:noFill/>
          <a:ln w="762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6" name="Rectangle 75">
            <a:extLst>
              <a:ext uri="{FF2B5EF4-FFF2-40B4-BE49-F238E27FC236}">
                <a16:creationId xmlns:a16="http://schemas.microsoft.com/office/drawing/2014/main" xmlns="" id="{21E534D0-FCCD-488D-A96C-A33F9A61274A}"/>
              </a:ext>
            </a:extLst>
          </p:cNvPr>
          <p:cNvSpPr/>
          <p:nvPr/>
        </p:nvSpPr>
        <p:spPr>
          <a:xfrm>
            <a:off x="5368906" y="3281242"/>
            <a:ext cx="540575"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pic>
        <p:nvPicPr>
          <p:cNvPr id="77" name="Picture 76">
            <a:extLst>
              <a:ext uri="{FF2B5EF4-FFF2-40B4-BE49-F238E27FC236}">
                <a16:creationId xmlns:a16="http://schemas.microsoft.com/office/drawing/2014/main" xmlns="" id="{4E7AC908-9023-4E2B-95BF-54B050DE34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03960" y="2944590"/>
            <a:ext cx="771670" cy="518254"/>
          </a:xfrm>
          <a:prstGeom prst="ellipse">
            <a:avLst/>
          </a:prstGeom>
          <a:scene3d>
            <a:camera prst="perspectiveRelaxedModerately"/>
            <a:lightRig rig="threePt" dir="t"/>
          </a:scene3d>
        </p:spPr>
      </p:pic>
      <p:sp>
        <p:nvSpPr>
          <p:cNvPr id="78" name="Oval 77">
            <a:extLst>
              <a:ext uri="{FF2B5EF4-FFF2-40B4-BE49-F238E27FC236}">
                <a16:creationId xmlns:a16="http://schemas.microsoft.com/office/drawing/2014/main" xmlns="" id="{61F0A150-D237-4C31-9077-93A6EF96C1DD}"/>
              </a:ext>
            </a:extLst>
          </p:cNvPr>
          <p:cNvSpPr/>
          <p:nvPr/>
        </p:nvSpPr>
        <p:spPr>
          <a:xfrm>
            <a:off x="6652948" y="2971524"/>
            <a:ext cx="369334" cy="361566"/>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9" name="Rectangle 78">
            <a:extLst>
              <a:ext uri="{FF2B5EF4-FFF2-40B4-BE49-F238E27FC236}">
                <a16:creationId xmlns:a16="http://schemas.microsoft.com/office/drawing/2014/main" xmlns="" id="{61471037-81B5-42D3-B2C0-C2BC2FAD85AC}"/>
              </a:ext>
            </a:extLst>
          </p:cNvPr>
          <p:cNvSpPr/>
          <p:nvPr/>
        </p:nvSpPr>
        <p:spPr>
          <a:xfrm>
            <a:off x="6412086" y="3263904"/>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80" name="Rectangle 79">
            <a:extLst>
              <a:ext uri="{FF2B5EF4-FFF2-40B4-BE49-F238E27FC236}">
                <a16:creationId xmlns:a16="http://schemas.microsoft.com/office/drawing/2014/main" xmlns="" id="{291422A2-4AA9-4605-837F-D2EAEC73E8E8}"/>
              </a:ext>
            </a:extLst>
          </p:cNvPr>
          <p:cNvSpPr/>
          <p:nvPr/>
        </p:nvSpPr>
        <p:spPr>
          <a:xfrm>
            <a:off x="3803375" y="3392557"/>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81" name="Oval 80">
            <a:extLst>
              <a:ext uri="{FF2B5EF4-FFF2-40B4-BE49-F238E27FC236}">
                <a16:creationId xmlns:a16="http://schemas.microsoft.com/office/drawing/2014/main" xmlns="" id="{B64EE3C8-4F36-4C4A-A999-39431DCE12FF}"/>
              </a:ext>
            </a:extLst>
          </p:cNvPr>
          <p:cNvSpPr/>
          <p:nvPr/>
        </p:nvSpPr>
        <p:spPr>
          <a:xfrm>
            <a:off x="3493102" y="3152307"/>
            <a:ext cx="532713" cy="474758"/>
          </a:xfrm>
          <a:prstGeom prst="ellipse">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2" name="Oval 81">
            <a:extLst>
              <a:ext uri="{FF2B5EF4-FFF2-40B4-BE49-F238E27FC236}">
                <a16:creationId xmlns:a16="http://schemas.microsoft.com/office/drawing/2014/main" xmlns="" id="{FB4BD4EC-52EE-45E4-8CE5-DDD5F933E7B4}"/>
              </a:ext>
            </a:extLst>
          </p:cNvPr>
          <p:cNvSpPr/>
          <p:nvPr/>
        </p:nvSpPr>
        <p:spPr>
          <a:xfrm>
            <a:off x="7476762" y="3521961"/>
            <a:ext cx="570933" cy="496955"/>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3" name="Rectangle 82">
            <a:extLst>
              <a:ext uri="{FF2B5EF4-FFF2-40B4-BE49-F238E27FC236}">
                <a16:creationId xmlns:a16="http://schemas.microsoft.com/office/drawing/2014/main" xmlns="" id="{53C72544-9586-47BF-8842-0A1687632EE3}"/>
              </a:ext>
            </a:extLst>
          </p:cNvPr>
          <p:cNvSpPr/>
          <p:nvPr/>
        </p:nvSpPr>
        <p:spPr>
          <a:xfrm>
            <a:off x="7985604" y="3542852"/>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endParaRPr lang="en-US" sz="2000" b="1" dirty="0">
              <a:effectLst>
                <a:outerShdw blurRad="38100" dist="38100" dir="2700000" algn="tl">
                  <a:srgbClr val="000000">
                    <a:alpha val="43137"/>
                  </a:srgbClr>
                </a:outerShdw>
              </a:effectLst>
            </a:endParaRPr>
          </a:p>
        </p:txBody>
      </p:sp>
      <p:sp>
        <p:nvSpPr>
          <p:cNvPr id="84" name="Oval 83">
            <a:extLst>
              <a:ext uri="{FF2B5EF4-FFF2-40B4-BE49-F238E27FC236}">
                <a16:creationId xmlns:a16="http://schemas.microsoft.com/office/drawing/2014/main" xmlns="" id="{0AFB7CBC-3CCB-439D-8922-5A2414A6F408}"/>
              </a:ext>
            </a:extLst>
          </p:cNvPr>
          <p:cNvSpPr/>
          <p:nvPr/>
        </p:nvSpPr>
        <p:spPr>
          <a:xfrm>
            <a:off x="3137701" y="2150398"/>
            <a:ext cx="665674" cy="549868"/>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5" name="Rectangle 84">
            <a:extLst>
              <a:ext uri="{FF2B5EF4-FFF2-40B4-BE49-F238E27FC236}">
                <a16:creationId xmlns:a16="http://schemas.microsoft.com/office/drawing/2014/main" xmlns="" id="{9DBAD8B9-F368-4F88-8EEC-2076F2170E05}"/>
              </a:ext>
            </a:extLst>
          </p:cNvPr>
          <p:cNvSpPr/>
          <p:nvPr/>
        </p:nvSpPr>
        <p:spPr>
          <a:xfrm>
            <a:off x="2696198" y="2557307"/>
            <a:ext cx="798442"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মঙ্গল </a:t>
            </a:r>
            <a:endParaRPr lang="en-US" sz="2000" b="1" dirty="0">
              <a:effectLst>
                <a:outerShdw blurRad="38100" dist="38100" dir="2700000" algn="tl">
                  <a:srgbClr val="000000">
                    <a:alpha val="43137"/>
                  </a:srgbClr>
                </a:outerShdw>
              </a:effectLst>
            </a:endParaRPr>
          </a:p>
        </p:txBody>
      </p:sp>
      <p:sp>
        <p:nvSpPr>
          <p:cNvPr id="86" name="Oval 85">
            <a:extLst>
              <a:ext uri="{FF2B5EF4-FFF2-40B4-BE49-F238E27FC236}">
                <a16:creationId xmlns:a16="http://schemas.microsoft.com/office/drawing/2014/main" xmlns="" id="{846ABDB1-D91F-4B66-9DEE-36179F2CC3A2}"/>
              </a:ext>
            </a:extLst>
          </p:cNvPr>
          <p:cNvSpPr/>
          <p:nvPr/>
        </p:nvSpPr>
        <p:spPr>
          <a:xfrm>
            <a:off x="971698" y="2654147"/>
            <a:ext cx="1133230" cy="1159280"/>
          </a:xfrm>
          <a:prstGeom prst="ellipse">
            <a:avLst/>
          </a:prstGeom>
          <a:blipFill>
            <a:blip r:embed="rId7"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7" name="Rectangle 86">
            <a:extLst>
              <a:ext uri="{FF2B5EF4-FFF2-40B4-BE49-F238E27FC236}">
                <a16:creationId xmlns:a16="http://schemas.microsoft.com/office/drawing/2014/main" xmlns="" id="{856F80A9-78D3-4AE4-BCE5-A4E080B9378E}"/>
              </a:ext>
            </a:extLst>
          </p:cNvPr>
          <p:cNvSpPr/>
          <p:nvPr/>
        </p:nvSpPr>
        <p:spPr>
          <a:xfrm>
            <a:off x="993161" y="3709874"/>
            <a:ext cx="1051274"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বৃহস্পতি </a:t>
            </a:r>
            <a:endParaRPr lang="en-US" sz="2000" b="1" dirty="0">
              <a:effectLst>
                <a:outerShdw blurRad="38100" dist="38100" dir="2700000" algn="tl">
                  <a:srgbClr val="000000">
                    <a:alpha val="43137"/>
                  </a:srgbClr>
                </a:outerShdw>
              </a:effectLst>
            </a:endParaRPr>
          </a:p>
        </p:txBody>
      </p:sp>
      <p:sp>
        <p:nvSpPr>
          <p:cNvPr id="88" name="Oval 87">
            <a:extLst>
              <a:ext uri="{FF2B5EF4-FFF2-40B4-BE49-F238E27FC236}">
                <a16:creationId xmlns:a16="http://schemas.microsoft.com/office/drawing/2014/main" xmlns="" id="{A3837796-758B-4AA7-91C2-A66E3B72FC0D}"/>
              </a:ext>
            </a:extLst>
          </p:cNvPr>
          <p:cNvSpPr/>
          <p:nvPr/>
        </p:nvSpPr>
        <p:spPr>
          <a:xfrm>
            <a:off x="10190104" y="2626150"/>
            <a:ext cx="702073" cy="706940"/>
          </a:xfrm>
          <a:prstGeom prst="ellipse">
            <a:avLst/>
          </a:prstGeom>
          <a:blipFill>
            <a:blip r:embed="rId8"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9" name="Rectangle 88">
            <a:extLst>
              <a:ext uri="{FF2B5EF4-FFF2-40B4-BE49-F238E27FC236}">
                <a16:creationId xmlns:a16="http://schemas.microsoft.com/office/drawing/2014/main" xmlns="" id="{82501AFC-0178-4CBB-9479-909F68A2EF16}"/>
              </a:ext>
            </a:extLst>
          </p:cNvPr>
          <p:cNvSpPr/>
          <p:nvPr/>
        </p:nvSpPr>
        <p:spPr>
          <a:xfrm>
            <a:off x="10116304" y="3413317"/>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endParaRPr lang="en-US" sz="2000" b="1" dirty="0">
              <a:effectLst>
                <a:outerShdw blurRad="38100" dist="38100" dir="2700000" algn="tl">
                  <a:srgbClr val="000000">
                    <a:alpha val="43137"/>
                  </a:srgbClr>
                </a:outerShdw>
              </a:effectLst>
            </a:endParaRPr>
          </a:p>
        </p:txBody>
      </p:sp>
      <p:sp>
        <p:nvSpPr>
          <p:cNvPr id="90" name="Oval 89">
            <a:extLst>
              <a:ext uri="{FF2B5EF4-FFF2-40B4-BE49-F238E27FC236}">
                <a16:creationId xmlns:a16="http://schemas.microsoft.com/office/drawing/2014/main" xmlns="" id="{01AF3E45-5EE6-4D9D-B3E9-E4F410C5A1B0}"/>
              </a:ext>
            </a:extLst>
          </p:cNvPr>
          <p:cNvSpPr/>
          <p:nvPr/>
        </p:nvSpPr>
        <p:spPr>
          <a:xfrm>
            <a:off x="5892498" y="993860"/>
            <a:ext cx="559716" cy="527642"/>
          </a:xfrm>
          <a:prstGeom prst="ellipse">
            <a:avLst/>
          </a:prstGeom>
          <a:blipFill>
            <a:blip r:embed="rId9"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91" name="Rectangle 90">
            <a:extLst>
              <a:ext uri="{FF2B5EF4-FFF2-40B4-BE49-F238E27FC236}">
                <a16:creationId xmlns:a16="http://schemas.microsoft.com/office/drawing/2014/main" xmlns="" id="{426F1D8A-A02D-4363-94C4-0BC22AF2362A}"/>
              </a:ext>
            </a:extLst>
          </p:cNvPr>
          <p:cNvSpPr/>
          <p:nvPr/>
        </p:nvSpPr>
        <p:spPr>
          <a:xfrm rot="21343206" flipH="1">
            <a:off x="6107466" y="1253988"/>
            <a:ext cx="1194984"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ইউরেনাস </a:t>
            </a:r>
            <a:endParaRPr lang="en-US" sz="2000" b="1" dirty="0">
              <a:effectLst>
                <a:outerShdw blurRad="38100" dist="38100" dir="2700000" algn="tl">
                  <a:srgbClr val="000000">
                    <a:alpha val="43137"/>
                  </a:srgbClr>
                </a:outerShdw>
              </a:effectLst>
            </a:endParaRPr>
          </a:p>
        </p:txBody>
      </p:sp>
      <p:sp>
        <p:nvSpPr>
          <p:cNvPr id="92" name="Oval 91">
            <a:extLst>
              <a:ext uri="{FF2B5EF4-FFF2-40B4-BE49-F238E27FC236}">
                <a16:creationId xmlns:a16="http://schemas.microsoft.com/office/drawing/2014/main" xmlns="" id="{010BF2A6-9F4F-4A78-A16A-D2D7D8B41EB2}"/>
              </a:ext>
            </a:extLst>
          </p:cNvPr>
          <p:cNvSpPr/>
          <p:nvPr/>
        </p:nvSpPr>
        <p:spPr>
          <a:xfrm>
            <a:off x="9175236" y="931145"/>
            <a:ext cx="565449" cy="519248"/>
          </a:xfrm>
          <a:prstGeom prst="ellipse">
            <a:avLst/>
          </a:prstGeom>
          <a:blipFill>
            <a:blip r:embed="rId10"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93" name="Rectangle 92">
            <a:extLst>
              <a:ext uri="{FF2B5EF4-FFF2-40B4-BE49-F238E27FC236}">
                <a16:creationId xmlns:a16="http://schemas.microsoft.com/office/drawing/2014/main" xmlns="" id="{C11F7888-A486-47D0-9496-E9720B1C3E9B}"/>
              </a:ext>
            </a:extLst>
          </p:cNvPr>
          <p:cNvSpPr/>
          <p:nvPr/>
        </p:nvSpPr>
        <p:spPr>
          <a:xfrm>
            <a:off x="9430937" y="1349099"/>
            <a:ext cx="922686"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নেপচুন</a:t>
            </a:r>
            <a:endParaRPr lang="en-US" sz="2000" b="1" dirty="0">
              <a:effectLst>
                <a:outerShdw blurRad="38100" dist="38100" dir="2700000" algn="tl">
                  <a:srgbClr val="000000">
                    <a:alpha val="43137"/>
                  </a:srgbClr>
                </a:outerShdw>
              </a:effectLst>
            </a:endParaRPr>
          </a:p>
        </p:txBody>
      </p:sp>
      <p:sp>
        <p:nvSpPr>
          <p:cNvPr id="94" name="Rectangle 93">
            <a:extLst>
              <a:ext uri="{FF2B5EF4-FFF2-40B4-BE49-F238E27FC236}">
                <a16:creationId xmlns:a16="http://schemas.microsoft.com/office/drawing/2014/main" xmlns="" id="{161C0F19-8CC7-4426-B7CD-D5CB19986BEF}"/>
              </a:ext>
            </a:extLst>
          </p:cNvPr>
          <p:cNvSpPr/>
          <p:nvPr/>
        </p:nvSpPr>
        <p:spPr>
          <a:xfrm>
            <a:off x="3303135" y="217017"/>
            <a:ext cx="4569204" cy="830997"/>
          </a:xfrm>
          <a:prstGeom prst="rect">
            <a:avLst/>
          </a:prstGeom>
        </p:spPr>
        <p:txBody>
          <a:bodyPr wrap="square">
            <a:spAutoFit/>
          </a:bodyPr>
          <a:lstStyle/>
          <a:p>
            <a:pPr algn="ctr"/>
            <a:r>
              <a:rPr lang="en-US" sz="4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 গঠন</a:t>
            </a:r>
            <a:endParaRPr lang="en-US" sz="4800" b="1" dirty="0">
              <a:effectLst>
                <a:outerShdw blurRad="38100" dist="38100" dir="2700000" algn="tl">
                  <a:srgbClr val="000000">
                    <a:alpha val="43137"/>
                  </a:srgbClr>
                </a:outerShdw>
              </a:effectLst>
            </a:endParaRPr>
          </a:p>
        </p:txBody>
      </p:sp>
      <p:sp>
        <p:nvSpPr>
          <p:cNvPr id="95" name="Rectangle 94">
            <a:extLst>
              <a:ext uri="{FF2B5EF4-FFF2-40B4-BE49-F238E27FC236}">
                <a16:creationId xmlns:a16="http://schemas.microsoft.com/office/drawing/2014/main" xmlns="" id="{012949A5-76FB-4EC9-B4D5-9D136370A735}"/>
              </a:ext>
            </a:extLst>
          </p:cNvPr>
          <p:cNvSpPr/>
          <p:nvPr/>
        </p:nvSpPr>
        <p:spPr>
          <a:xfrm>
            <a:off x="12192000" y="6088380"/>
            <a:ext cx="13603333"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সূর্যকে কেন্দ্র করে ঘুরছে আটটি গ্রহ। গ্রহসমূহ সাধারণত গোলাকৃতির।গ্রহগুলোতে বিভিন্ন গ্যাসীয় পদার্থ রয়েছে।</a:t>
            </a:r>
            <a:endPar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6" name="Rectangle 95">
            <a:extLst>
              <a:ext uri="{FF2B5EF4-FFF2-40B4-BE49-F238E27FC236}">
                <a16:creationId xmlns:a16="http://schemas.microsoft.com/office/drawing/2014/main" xmlns="" id="{DE6D22A3-E0CD-411C-A071-354D7B1C393D}"/>
              </a:ext>
            </a:extLst>
          </p:cNvPr>
          <p:cNvSpPr/>
          <p:nvPr/>
        </p:nvSpPr>
        <p:spPr>
          <a:xfrm>
            <a:off x="222640" y="5933925"/>
            <a:ext cx="11576289" cy="893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গ্রহগূলো নিজেরা শক্তি উৎপাদন করে না। কোনো গ্রহই নিজে আলো ও তাপ নি:সরণ করেনা। পৃথিবী থেকে সূর্যের অন্যান্য গ্রহকে উজ্জ্বল দেখালেও এগুলো সূর্যের আলোতে আলোকিত হয়। </a:t>
            </a:r>
            <a:endParaRPr lang="en-US" sz="2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1" name="Picture 30">
            <a:extLst>
              <a:ext uri="{FF2B5EF4-FFF2-40B4-BE49-F238E27FC236}">
                <a16:creationId xmlns:a16="http://schemas.microsoft.com/office/drawing/2014/main" xmlns="" id="{9E8D29CC-61BC-450E-B3DD-F33F4BD381E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1903" y="242925"/>
            <a:ext cx="1877052" cy="1209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622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Effect transition="in" filter="fade">
                                      <p:cBhvr>
                                        <p:cTn id="34" dur="500"/>
                                        <p:tgtEl>
                                          <p:spTgt spid="7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fltVal val="0"/>
                                          </p:val>
                                        </p:tav>
                                        <p:tav tm="100000">
                                          <p:val>
                                            <p:strVal val="#ppt_w"/>
                                          </p:val>
                                        </p:tav>
                                      </p:tavLst>
                                    </p:anim>
                                    <p:anim calcmode="lin" valueType="num">
                                      <p:cBhvr>
                                        <p:cTn id="38" dur="500" fill="hold"/>
                                        <p:tgtEl>
                                          <p:spTgt spid="74"/>
                                        </p:tgtEl>
                                        <p:attrNameLst>
                                          <p:attrName>ppt_h</p:attrName>
                                        </p:attrNameLst>
                                      </p:cBhvr>
                                      <p:tavLst>
                                        <p:tav tm="0">
                                          <p:val>
                                            <p:fltVal val="0"/>
                                          </p:val>
                                        </p:tav>
                                        <p:tav tm="100000">
                                          <p:val>
                                            <p:strVal val="#ppt_h"/>
                                          </p:val>
                                        </p:tav>
                                      </p:tavLst>
                                    </p:anim>
                                    <p:animEffect transition="in" filter="fade">
                                      <p:cBhvr>
                                        <p:cTn id="39" dur="500"/>
                                        <p:tgtEl>
                                          <p:spTgt spid="7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Effect transition="in" filter="fade">
                                      <p:cBhvr>
                                        <p:cTn id="44" dur="500"/>
                                        <p:tgtEl>
                                          <p:spTgt spid="75"/>
                                        </p:tgtEl>
                                      </p:cBhvr>
                                    </p:animEffect>
                                  </p:childTnLst>
                                </p:cTn>
                              </p:par>
                              <p:par>
                                <p:cTn id="45" presetID="6" presetClass="entr" presetSubtype="32"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circle(out)">
                                      <p:cBhvr>
                                        <p:cTn id="47" dur="2000"/>
                                        <p:tgtEl>
                                          <p:spTgt spid="77"/>
                                        </p:tgtEl>
                                      </p:cBhvr>
                                    </p:animEffect>
                                  </p:childTnLst>
                                </p:cTn>
                              </p:par>
                            </p:childTnLst>
                          </p:cTn>
                        </p:par>
                        <p:par>
                          <p:cTn id="48" fill="hold">
                            <p:stCondLst>
                              <p:cond delay="2000"/>
                            </p:stCondLst>
                            <p:childTnLst>
                              <p:par>
                                <p:cTn id="49" presetID="47" presetClass="entr" presetSubtype="0"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2000"/>
                                        <p:tgtEl>
                                          <p:spTgt spid="76"/>
                                        </p:tgtEl>
                                      </p:cBhvr>
                                    </p:animEffect>
                                    <p:anim calcmode="lin" valueType="num">
                                      <p:cBhvr>
                                        <p:cTn id="52" dur="2000" fill="hold"/>
                                        <p:tgtEl>
                                          <p:spTgt spid="76"/>
                                        </p:tgtEl>
                                        <p:attrNameLst>
                                          <p:attrName>ppt_x</p:attrName>
                                        </p:attrNameLst>
                                      </p:cBhvr>
                                      <p:tavLst>
                                        <p:tav tm="0">
                                          <p:val>
                                            <p:strVal val="#ppt_x"/>
                                          </p:val>
                                        </p:tav>
                                        <p:tav tm="100000">
                                          <p:val>
                                            <p:strVal val="#ppt_x"/>
                                          </p:val>
                                        </p:tav>
                                      </p:tavLst>
                                    </p:anim>
                                    <p:anim calcmode="lin" valueType="num">
                                      <p:cBhvr>
                                        <p:cTn id="53" dur="2000" fill="hold"/>
                                        <p:tgtEl>
                                          <p:spTgt spid="76"/>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6" presetClass="entr" presetSubtype="32" fill="hold" grpId="0"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circle(out)">
                                      <p:cBhvr>
                                        <p:cTn id="57" dur="2000"/>
                                        <p:tgtEl>
                                          <p:spTgt spid="78"/>
                                        </p:tgtEl>
                                      </p:cBhvr>
                                    </p:animEffect>
                                  </p:childTnLst>
                                </p:cTn>
                              </p:par>
                            </p:childTnLst>
                          </p:cTn>
                        </p:par>
                        <p:par>
                          <p:cTn id="58" fill="hold">
                            <p:stCondLst>
                              <p:cond delay="6000"/>
                            </p:stCondLst>
                            <p:childTnLst>
                              <p:par>
                                <p:cTn id="59" presetID="6" presetClass="entr" presetSubtype="32"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circle(out)">
                                      <p:cBhvr>
                                        <p:cTn id="61" dur="2000"/>
                                        <p:tgtEl>
                                          <p:spTgt spid="79"/>
                                        </p:tgtEl>
                                      </p:cBhvr>
                                    </p:animEffect>
                                  </p:childTnLst>
                                </p:cTn>
                              </p:par>
                            </p:childTnLst>
                          </p:cTn>
                        </p:par>
                        <p:par>
                          <p:cTn id="62" fill="hold">
                            <p:stCondLst>
                              <p:cond delay="8000"/>
                            </p:stCondLst>
                            <p:childTnLst>
                              <p:par>
                                <p:cTn id="63" presetID="6" presetClass="entr" presetSubtype="32" fill="hold" grpId="0"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circle(out)">
                                      <p:cBhvr>
                                        <p:cTn id="65" dur="2000"/>
                                        <p:tgtEl>
                                          <p:spTgt spid="81"/>
                                        </p:tgtEl>
                                      </p:cBhvr>
                                    </p:animEffect>
                                  </p:childTnLst>
                                </p:cTn>
                              </p:par>
                            </p:childTnLst>
                          </p:cTn>
                        </p:par>
                        <p:par>
                          <p:cTn id="66" fill="hold">
                            <p:stCondLst>
                              <p:cond delay="10000"/>
                            </p:stCondLst>
                            <p:childTnLst>
                              <p:par>
                                <p:cTn id="67" presetID="6" presetClass="entr" presetSubtype="32" fill="hold" grpId="0" nodeType="after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circle(out)">
                                      <p:cBhvr>
                                        <p:cTn id="69" dur="2000"/>
                                        <p:tgtEl>
                                          <p:spTgt spid="80"/>
                                        </p:tgtEl>
                                      </p:cBhvr>
                                    </p:animEffect>
                                  </p:childTnLst>
                                </p:cTn>
                              </p:par>
                            </p:childTnLst>
                          </p:cTn>
                        </p:par>
                        <p:par>
                          <p:cTn id="70" fill="hold">
                            <p:stCondLst>
                              <p:cond delay="12000"/>
                            </p:stCondLst>
                            <p:childTnLst>
                              <p:par>
                                <p:cTn id="71" presetID="6" presetClass="entr" presetSubtype="32"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circle(out)">
                                      <p:cBhvr>
                                        <p:cTn id="73" dur="2000"/>
                                        <p:tgtEl>
                                          <p:spTgt spid="82"/>
                                        </p:tgtEl>
                                      </p:cBhvr>
                                    </p:animEffect>
                                  </p:childTnLst>
                                </p:cTn>
                              </p:par>
                            </p:childTnLst>
                          </p:cTn>
                        </p:par>
                        <p:par>
                          <p:cTn id="74" fill="hold">
                            <p:stCondLst>
                              <p:cond delay="14000"/>
                            </p:stCondLst>
                            <p:childTnLst>
                              <p:par>
                                <p:cTn id="75" presetID="6" presetClass="entr" presetSubtype="32" fill="hold" grpId="0"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circle(out)">
                                      <p:cBhvr>
                                        <p:cTn id="77" dur="2000"/>
                                        <p:tgtEl>
                                          <p:spTgt spid="83"/>
                                        </p:tgtEl>
                                      </p:cBhvr>
                                    </p:animEffect>
                                  </p:childTnLst>
                                </p:cTn>
                              </p:par>
                            </p:childTnLst>
                          </p:cTn>
                        </p:par>
                        <p:par>
                          <p:cTn id="78" fill="hold">
                            <p:stCondLst>
                              <p:cond delay="16000"/>
                            </p:stCondLst>
                            <p:childTnLst>
                              <p:par>
                                <p:cTn id="79" presetID="6" presetClass="entr" presetSubtype="32"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circle(out)">
                                      <p:cBhvr>
                                        <p:cTn id="81" dur="2000"/>
                                        <p:tgtEl>
                                          <p:spTgt spid="84"/>
                                        </p:tgtEl>
                                      </p:cBhvr>
                                    </p:animEffect>
                                  </p:childTnLst>
                                </p:cTn>
                              </p:par>
                            </p:childTnLst>
                          </p:cTn>
                        </p:par>
                        <p:par>
                          <p:cTn id="82" fill="hold">
                            <p:stCondLst>
                              <p:cond delay="18000"/>
                            </p:stCondLst>
                            <p:childTnLst>
                              <p:par>
                                <p:cTn id="83" presetID="6" presetClass="entr" presetSubtype="32" fill="hold" grpId="0" nodeType="after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circle(out)">
                                      <p:cBhvr>
                                        <p:cTn id="85" dur="2000"/>
                                        <p:tgtEl>
                                          <p:spTgt spid="85"/>
                                        </p:tgtEl>
                                      </p:cBhvr>
                                    </p:animEffect>
                                  </p:childTnLst>
                                </p:cTn>
                              </p:par>
                            </p:childTnLst>
                          </p:cTn>
                        </p:par>
                        <p:par>
                          <p:cTn id="86" fill="hold">
                            <p:stCondLst>
                              <p:cond delay="20000"/>
                            </p:stCondLst>
                            <p:childTnLst>
                              <p:par>
                                <p:cTn id="87" presetID="6" presetClass="entr" presetSubtype="16"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circle(in)">
                                      <p:cBhvr>
                                        <p:cTn id="89" dur="2000"/>
                                        <p:tgtEl>
                                          <p:spTgt spid="86"/>
                                        </p:tgtEl>
                                      </p:cBhvr>
                                    </p:animEffect>
                                  </p:childTnLst>
                                </p:cTn>
                              </p:par>
                            </p:childTnLst>
                          </p:cTn>
                        </p:par>
                        <p:par>
                          <p:cTn id="90" fill="hold">
                            <p:stCondLst>
                              <p:cond delay="22000"/>
                            </p:stCondLst>
                            <p:childTnLst>
                              <p:par>
                                <p:cTn id="91" presetID="6" presetClass="entr" presetSubtype="16"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circle(in)">
                                      <p:cBhvr>
                                        <p:cTn id="93" dur="2000"/>
                                        <p:tgtEl>
                                          <p:spTgt spid="87"/>
                                        </p:tgtEl>
                                      </p:cBhvr>
                                    </p:animEffect>
                                  </p:childTnLst>
                                </p:cTn>
                              </p:par>
                            </p:childTnLst>
                          </p:cTn>
                        </p:par>
                        <p:par>
                          <p:cTn id="94" fill="hold">
                            <p:stCondLst>
                              <p:cond delay="24000"/>
                            </p:stCondLst>
                            <p:childTnLst>
                              <p:par>
                                <p:cTn id="95" presetID="6" presetClass="entr" presetSubtype="32" fill="hold" grpId="0" nodeType="afterEffect">
                                  <p:stCondLst>
                                    <p:cond delay="0"/>
                                  </p:stCondLst>
                                  <p:childTnLst>
                                    <p:set>
                                      <p:cBhvr>
                                        <p:cTn id="96" dur="1" fill="hold">
                                          <p:stCondLst>
                                            <p:cond delay="0"/>
                                          </p:stCondLst>
                                        </p:cTn>
                                        <p:tgtEl>
                                          <p:spTgt spid="88"/>
                                        </p:tgtEl>
                                        <p:attrNameLst>
                                          <p:attrName>style.visibility</p:attrName>
                                        </p:attrNameLst>
                                      </p:cBhvr>
                                      <p:to>
                                        <p:strVal val="visible"/>
                                      </p:to>
                                    </p:set>
                                    <p:animEffect transition="in" filter="circle(out)">
                                      <p:cBhvr>
                                        <p:cTn id="97" dur="2000"/>
                                        <p:tgtEl>
                                          <p:spTgt spid="88"/>
                                        </p:tgtEl>
                                      </p:cBhvr>
                                    </p:animEffect>
                                  </p:childTnLst>
                                </p:cTn>
                              </p:par>
                            </p:childTnLst>
                          </p:cTn>
                        </p:par>
                        <p:par>
                          <p:cTn id="98" fill="hold">
                            <p:stCondLst>
                              <p:cond delay="26000"/>
                            </p:stCondLst>
                            <p:childTnLst>
                              <p:par>
                                <p:cTn id="99" presetID="6" presetClass="entr" presetSubtype="32" fill="hold" grpId="0" nodeType="after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circle(out)">
                                      <p:cBhvr>
                                        <p:cTn id="101" dur="2000"/>
                                        <p:tgtEl>
                                          <p:spTgt spid="89"/>
                                        </p:tgtEl>
                                      </p:cBhvr>
                                    </p:animEffect>
                                  </p:childTnLst>
                                </p:cTn>
                              </p:par>
                            </p:childTnLst>
                          </p:cTn>
                        </p:par>
                        <p:par>
                          <p:cTn id="102" fill="hold">
                            <p:stCondLst>
                              <p:cond delay="28000"/>
                            </p:stCondLst>
                            <p:childTnLst>
                              <p:par>
                                <p:cTn id="103" presetID="6" presetClass="entr" presetSubtype="16" fill="hold" grpId="0"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circle(in)">
                                      <p:cBhvr>
                                        <p:cTn id="105" dur="2000"/>
                                        <p:tgtEl>
                                          <p:spTgt spid="90"/>
                                        </p:tgtEl>
                                      </p:cBhvr>
                                    </p:animEffect>
                                  </p:childTnLst>
                                </p:cTn>
                              </p:par>
                            </p:childTnLst>
                          </p:cTn>
                        </p:par>
                        <p:par>
                          <p:cTn id="106" fill="hold">
                            <p:stCondLst>
                              <p:cond delay="30000"/>
                            </p:stCondLst>
                            <p:childTnLst>
                              <p:par>
                                <p:cTn id="107" presetID="6" presetClass="entr" presetSubtype="16" fill="hold" grpId="0" nodeType="afterEffect">
                                  <p:stCondLst>
                                    <p:cond delay="0"/>
                                  </p:stCondLst>
                                  <p:childTnLst>
                                    <p:set>
                                      <p:cBhvr>
                                        <p:cTn id="108" dur="1" fill="hold">
                                          <p:stCondLst>
                                            <p:cond delay="0"/>
                                          </p:stCondLst>
                                        </p:cTn>
                                        <p:tgtEl>
                                          <p:spTgt spid="91"/>
                                        </p:tgtEl>
                                        <p:attrNameLst>
                                          <p:attrName>style.visibility</p:attrName>
                                        </p:attrNameLst>
                                      </p:cBhvr>
                                      <p:to>
                                        <p:strVal val="visible"/>
                                      </p:to>
                                    </p:set>
                                    <p:animEffect transition="in" filter="circle(in)">
                                      <p:cBhvr>
                                        <p:cTn id="109" dur="2000"/>
                                        <p:tgtEl>
                                          <p:spTgt spid="91"/>
                                        </p:tgtEl>
                                      </p:cBhvr>
                                    </p:animEffect>
                                  </p:childTnLst>
                                </p:cTn>
                              </p:par>
                            </p:childTnLst>
                          </p:cTn>
                        </p:par>
                        <p:par>
                          <p:cTn id="110" fill="hold">
                            <p:stCondLst>
                              <p:cond delay="32000"/>
                            </p:stCondLst>
                            <p:childTnLst>
                              <p:par>
                                <p:cTn id="111" presetID="10" presetClass="entr" presetSubtype="0" fill="hold" grpId="0" nodeType="after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fade">
                                      <p:cBhvr>
                                        <p:cTn id="113" dur="2000"/>
                                        <p:tgtEl>
                                          <p:spTgt spid="92"/>
                                        </p:tgtEl>
                                      </p:cBhvr>
                                    </p:animEffect>
                                  </p:childTnLst>
                                </p:cTn>
                              </p:par>
                            </p:childTnLst>
                          </p:cTn>
                        </p:par>
                        <p:par>
                          <p:cTn id="114" fill="hold">
                            <p:stCondLst>
                              <p:cond delay="34000"/>
                            </p:stCondLst>
                            <p:childTnLst>
                              <p:par>
                                <p:cTn id="115" presetID="22" presetClass="entr" presetSubtype="1" fill="hold" grpId="0" nodeType="after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wipe(up)">
                                      <p:cBhvr>
                                        <p:cTn id="117" dur="2000"/>
                                        <p:tgtEl>
                                          <p:spTgt spid="93"/>
                                        </p:tgtEl>
                                      </p:cBhvr>
                                    </p:animEffect>
                                  </p:childTnLst>
                                </p:cTn>
                              </p:par>
                            </p:childTnLst>
                          </p:cTn>
                        </p:par>
                        <p:par>
                          <p:cTn id="118" fill="hold">
                            <p:stCondLst>
                              <p:cond delay="36000"/>
                            </p:stCondLst>
                            <p:childTnLst>
                              <p:par>
                                <p:cTn id="119" presetID="35" presetClass="path" presetSubtype="0" fill="hold" grpId="0" nodeType="afterEffect">
                                  <p:stCondLst>
                                    <p:cond delay="0"/>
                                  </p:stCondLst>
                                  <p:childTnLst>
                                    <p:animMotion origin="layout" path="M 0.00443 0.0037 L -2.22005 -0.00278 " pathEditMode="relative" rAng="0" ptsTypes="AA">
                                      <p:cBhvr>
                                        <p:cTn id="120" dur="15000" fill="hold"/>
                                        <p:tgtEl>
                                          <p:spTgt spid="95"/>
                                        </p:tgtEl>
                                        <p:attrNameLst>
                                          <p:attrName>ppt_x</p:attrName>
                                          <p:attrName>ppt_y</p:attrName>
                                        </p:attrNameLst>
                                      </p:cBhvr>
                                      <p:rCtr x="-111224" y="-324"/>
                                    </p:animMotion>
                                  </p:childTnLst>
                                </p:cTn>
                              </p:par>
                            </p:childTnLst>
                          </p:cTn>
                        </p:par>
                        <p:par>
                          <p:cTn id="121" fill="hold">
                            <p:stCondLst>
                              <p:cond delay="51000"/>
                            </p:stCondLst>
                            <p:childTnLst>
                              <p:par>
                                <p:cTn id="122" presetID="50" presetClass="entr" presetSubtype="0" decel="100000" fill="hold" grpId="0" nodeType="afterEffect">
                                  <p:stCondLst>
                                    <p:cond delay="0"/>
                                  </p:stCondLst>
                                  <p:childTnLst>
                                    <p:set>
                                      <p:cBhvr>
                                        <p:cTn id="123" dur="1" fill="hold">
                                          <p:stCondLst>
                                            <p:cond delay="0"/>
                                          </p:stCondLst>
                                        </p:cTn>
                                        <p:tgtEl>
                                          <p:spTgt spid="96"/>
                                        </p:tgtEl>
                                        <p:attrNameLst>
                                          <p:attrName>style.visibility</p:attrName>
                                        </p:attrNameLst>
                                      </p:cBhvr>
                                      <p:to>
                                        <p:strVal val="visible"/>
                                      </p:to>
                                    </p:set>
                                    <p:anim calcmode="lin" valueType="num">
                                      <p:cBhvr>
                                        <p:cTn id="124" dur="1000" fill="hold"/>
                                        <p:tgtEl>
                                          <p:spTgt spid="96"/>
                                        </p:tgtEl>
                                        <p:attrNameLst>
                                          <p:attrName>ppt_w</p:attrName>
                                        </p:attrNameLst>
                                      </p:cBhvr>
                                      <p:tavLst>
                                        <p:tav tm="0">
                                          <p:val>
                                            <p:strVal val="#ppt_w+.3"/>
                                          </p:val>
                                        </p:tav>
                                        <p:tav tm="100000">
                                          <p:val>
                                            <p:strVal val="#ppt_w"/>
                                          </p:val>
                                        </p:tav>
                                      </p:tavLst>
                                    </p:anim>
                                    <p:anim calcmode="lin" valueType="num">
                                      <p:cBhvr>
                                        <p:cTn id="125" dur="1000" fill="hold"/>
                                        <p:tgtEl>
                                          <p:spTgt spid="96"/>
                                        </p:tgtEl>
                                        <p:attrNameLst>
                                          <p:attrName>ppt_h</p:attrName>
                                        </p:attrNameLst>
                                      </p:cBhvr>
                                      <p:tavLst>
                                        <p:tav tm="0">
                                          <p:val>
                                            <p:strVal val="#ppt_h"/>
                                          </p:val>
                                        </p:tav>
                                        <p:tav tm="100000">
                                          <p:val>
                                            <p:strVal val="#ppt_h"/>
                                          </p:val>
                                        </p:tav>
                                      </p:tavLst>
                                    </p:anim>
                                    <p:animEffect transition="in" filter="fade">
                                      <p:cBhvr>
                                        <p:cTn id="126"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p:bldP spid="78" grpId="0" animBg="1"/>
      <p:bldP spid="79" grpId="0"/>
      <p:bldP spid="80" grpId="0"/>
      <p:bldP spid="81" grpId="0" animBg="1"/>
      <p:bldP spid="82" grpId="0" animBg="1"/>
      <p:bldP spid="83" grpId="0"/>
      <p:bldP spid="84" grpId="0" animBg="1"/>
      <p:bldP spid="85" grpId="0"/>
      <p:bldP spid="86" grpId="0" animBg="1"/>
      <p:bldP spid="87" grpId="0"/>
      <p:bldP spid="88" grpId="0" animBg="1"/>
      <p:bldP spid="89" grpId="0"/>
      <p:bldP spid="90" grpId="0" animBg="1"/>
      <p:bldP spid="91" grpId="0"/>
      <p:bldP spid="92" grpId="0" animBg="1"/>
      <p:bldP spid="93" grpId="0"/>
      <p:bldP spid="95" grpId="0"/>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B6B596-CF61-4035-86A4-63289E10EC9D}"/>
              </a:ext>
            </a:extLst>
          </p:cNvPr>
          <p:cNvSpPr/>
          <p:nvPr/>
        </p:nvSpPr>
        <p:spPr>
          <a:xfrm>
            <a:off x="4472608" y="238539"/>
            <a:ext cx="3246783" cy="609600"/>
          </a:xfrm>
          <a:prstGeom prst="rect">
            <a:avLst/>
          </a:prstGeom>
          <a:solidFill>
            <a:schemeClr val="bg1">
              <a:lumMod val="95000"/>
            </a:schemeClr>
          </a:solidFill>
          <a:ln w="38100">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জোড়ায় কাজ</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7CEE2C22-3B2B-4E33-A2CA-6B3A9D56EA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97211" y="1266841"/>
            <a:ext cx="7644360" cy="4675801"/>
          </a:xfrm>
          <a:prstGeom prst="rect">
            <a:avLst/>
          </a:prstGeom>
        </p:spPr>
      </p:pic>
      <p:sp>
        <p:nvSpPr>
          <p:cNvPr id="5" name="Rectangle 4">
            <a:extLst>
              <a:ext uri="{FF2B5EF4-FFF2-40B4-BE49-F238E27FC236}">
                <a16:creationId xmlns:a16="http://schemas.microsoft.com/office/drawing/2014/main" xmlns="" id="{17C2E451-945B-4EE3-90A6-1D63164E9825}"/>
              </a:ext>
            </a:extLst>
          </p:cNvPr>
          <p:cNvSpPr/>
          <p:nvPr/>
        </p:nvSpPr>
        <p:spPr>
          <a:xfrm>
            <a:off x="702365" y="6156870"/>
            <a:ext cx="11065566" cy="359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bn-IN" sz="3600" b="1" dirty="0">
                <a:solidFill>
                  <a:schemeClr val="tx1">
                    <a:lumMod val="95000"/>
                    <a:lumOff val="5000"/>
                  </a:schemeClr>
                </a:solidFill>
                <a:latin typeface="NikoshBAN" panose="02000000000000000000" pitchFamily="2" charset="0"/>
                <a:cs typeface="NikoshBAN" panose="02000000000000000000" pitchFamily="2" charset="0"/>
              </a:rPr>
              <a:t>সূর্যকে কেন্দ্র করে কয়টি গ্রহ ঘূরছে ? গ্রহগুলোর নাম খাতায় লিখ।</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 xmlns:a16="http://schemas.microsoft.com/office/drawing/2014/main" xmlns:lc="http://schemas.openxmlformats.org/drawingml/2006/lockedCanvas" id="{87440A04-D4F0-41A2-8AFD-90E9F3B08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84" y="659009"/>
            <a:ext cx="3414949" cy="2943031"/>
          </a:xfrm>
          <a:prstGeom prst="rect">
            <a:avLst/>
          </a:prstGeom>
        </p:spPr>
      </p:pic>
    </p:spTree>
    <p:extLst>
      <p:ext uri="{BB962C8B-B14F-4D97-AF65-F5344CB8AC3E}">
        <p14:creationId xmlns:p14="http://schemas.microsoft.com/office/powerpoint/2010/main" val="2577427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BDDC57EF-9FB1-4547-A16E-A134A2901A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383" y="1756940"/>
            <a:ext cx="4237149" cy="3912165"/>
          </a:xfrm>
          <a:prstGeom prst="ellipse">
            <a:avLst/>
          </a:prstGeom>
          <a:solidFill>
            <a:srgbClr val="FFFFFF">
              <a:shade val="85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pic>
      <p:sp>
        <p:nvSpPr>
          <p:cNvPr id="7" name="Rectangle 6">
            <a:extLst>
              <a:ext uri="{FF2B5EF4-FFF2-40B4-BE49-F238E27FC236}">
                <a16:creationId xmlns:a16="http://schemas.microsoft.com/office/drawing/2014/main" xmlns="" id="{345C82C2-6897-4D0A-8C55-42D0AB96562B}"/>
              </a:ext>
            </a:extLst>
          </p:cNvPr>
          <p:cNvSpPr/>
          <p:nvPr/>
        </p:nvSpPr>
        <p:spPr>
          <a:xfrm>
            <a:off x="356197" y="37019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002060"/>
                </a:solidFill>
                <a:latin typeface="NikoshBAN" panose="02000000000000000000" pitchFamily="2" charset="0"/>
                <a:cs typeface="NikoshBAN" panose="02000000000000000000" pitchFamily="2" charset="0"/>
              </a:rPr>
              <a:t>বুধ গ্রহ </a:t>
            </a:r>
            <a:endParaRPr lang="en-US" sz="4000" b="1" dirty="0">
              <a:solidFill>
                <a:srgbClr val="002060"/>
              </a:solidFill>
              <a:latin typeface="NikoshBAN" panose="02000000000000000000" pitchFamily="2" charset="0"/>
              <a:cs typeface="NikoshBAN" panose="02000000000000000000" pitchFamily="2" charset="0"/>
            </a:endParaRPr>
          </a:p>
        </p:txBody>
      </p:sp>
      <p:grpSp>
        <p:nvGrpSpPr>
          <p:cNvPr id="21" name="Group 20">
            <a:extLst>
              <a:ext uri="{FF2B5EF4-FFF2-40B4-BE49-F238E27FC236}">
                <a16:creationId xmlns:a16="http://schemas.microsoft.com/office/drawing/2014/main" xmlns="" id="{813487D5-2A48-438A-AD35-A8C08482668F}"/>
              </a:ext>
            </a:extLst>
          </p:cNvPr>
          <p:cNvGrpSpPr/>
          <p:nvPr/>
        </p:nvGrpSpPr>
        <p:grpSpPr>
          <a:xfrm>
            <a:off x="6096000" y="2441945"/>
            <a:ext cx="1709530" cy="1755487"/>
            <a:chOff x="5858453" y="2495979"/>
            <a:chExt cx="1338470" cy="1325217"/>
          </a:xfrm>
        </p:grpSpPr>
        <p:sp>
          <p:nvSpPr>
            <p:cNvPr id="10" name="Oval 9">
              <a:extLst>
                <a:ext uri="{FF2B5EF4-FFF2-40B4-BE49-F238E27FC236}">
                  <a16:creationId xmlns:a16="http://schemas.microsoft.com/office/drawing/2014/main" xmlns="" id="{5E31546E-7DEE-4723-B4C4-64D46B6737FA}"/>
                </a:ext>
              </a:extLst>
            </p:cNvPr>
            <p:cNvSpPr/>
            <p:nvPr/>
          </p:nvSpPr>
          <p:spPr>
            <a:xfrm>
              <a:off x="5858453" y="2495979"/>
              <a:ext cx="1338470" cy="1325217"/>
            </a:xfrm>
            <a:prstGeom prst="ellipse">
              <a:avLst/>
            </a:prstGeom>
            <a:blipFill>
              <a:blip r:embed="rId3"/>
              <a:tile tx="0" ty="0" sx="100000" sy="100000" flip="none" algn="tl"/>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CF7861E-6135-4ED8-B4EB-8122B85784A5}"/>
                </a:ext>
              </a:extLst>
            </p:cNvPr>
            <p:cNvSpPr/>
            <p:nvPr/>
          </p:nvSpPr>
          <p:spPr>
            <a:xfrm>
              <a:off x="6096000" y="2769704"/>
              <a:ext cx="848139" cy="549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FF0000"/>
                  </a:solidFill>
                  <a:latin typeface="NikoshBAN" panose="02000000000000000000" pitchFamily="2" charset="0"/>
                  <a:cs typeface="NikoshBAN" panose="02000000000000000000" pitchFamily="2" charset="0"/>
                </a:rPr>
                <a:t>বুধ</a:t>
              </a:r>
              <a:endParaRPr lang="en-US" sz="3600" b="1" dirty="0">
                <a:solidFill>
                  <a:srgbClr val="FF0000"/>
                </a:solidFill>
                <a:latin typeface="NikoshBAN" panose="02000000000000000000" pitchFamily="2" charset="0"/>
                <a:cs typeface="NikoshBAN" panose="02000000000000000000" pitchFamily="2" charset="0"/>
              </a:endParaRPr>
            </a:p>
          </p:txBody>
        </p:sp>
      </p:grpSp>
      <p:sp>
        <p:nvSpPr>
          <p:cNvPr id="20" name="Speech Bubble: Oval 19">
            <a:extLst>
              <a:ext uri="{FF2B5EF4-FFF2-40B4-BE49-F238E27FC236}">
                <a16:creationId xmlns:a16="http://schemas.microsoft.com/office/drawing/2014/main" xmlns="" id="{C22E63C6-8327-44FC-A8FD-7F465C1D5BA1}"/>
              </a:ext>
            </a:extLst>
          </p:cNvPr>
          <p:cNvSpPr/>
          <p:nvPr/>
        </p:nvSpPr>
        <p:spPr>
          <a:xfrm>
            <a:off x="4685795" y="592003"/>
            <a:ext cx="6559959" cy="1650219"/>
          </a:xfrm>
          <a:prstGeom prst="wedgeEllipseCallo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2060"/>
                </a:solidFill>
                <a:latin typeface="NikoshBAN" panose="02000000000000000000" pitchFamily="2" charset="0"/>
                <a:cs typeface="NikoshBAN" panose="02000000000000000000" pitchFamily="2" charset="0"/>
              </a:rPr>
              <a:t>বুধ সূর্যের সবচেয়ে </a:t>
            </a:r>
            <a:r>
              <a:rPr lang="bn-IN" sz="3600" b="1" dirty="0" smtClean="0">
                <a:solidFill>
                  <a:srgbClr val="002060"/>
                </a:solidFill>
                <a:latin typeface="NikoshBAN" panose="02000000000000000000" pitchFamily="2" charset="0"/>
                <a:cs typeface="NikoshBAN" panose="02000000000000000000" pitchFamily="2" charset="0"/>
              </a:rPr>
              <a:t>কাছের</a:t>
            </a:r>
            <a:r>
              <a:rPr lang="en-US" sz="3600" b="1" dirty="0" smtClean="0">
                <a:solidFill>
                  <a:srgbClr val="002060"/>
                </a:solidFill>
                <a:latin typeface="NikoshBAN" panose="02000000000000000000" pitchFamily="2" charset="0"/>
                <a:cs typeface="NikoshBAN" panose="02000000000000000000" pitchFamily="2" charset="0"/>
              </a:rPr>
              <a:t> </a:t>
            </a:r>
            <a:r>
              <a:rPr lang="bn-IN" sz="3600" b="1" dirty="0" smtClean="0">
                <a:solidFill>
                  <a:srgbClr val="002060"/>
                </a:solidFill>
                <a:latin typeface="NikoshBAN" panose="02000000000000000000" pitchFamily="2" charset="0"/>
                <a:cs typeface="NikoshBAN" panose="02000000000000000000" pitchFamily="2" charset="0"/>
              </a:rPr>
              <a:t>গ্রহ</a:t>
            </a:r>
            <a:r>
              <a:rPr lang="bn-IN" sz="3600" b="1" dirty="0">
                <a:solidFill>
                  <a:srgbClr val="002060"/>
                </a:solidFill>
                <a:latin typeface="NikoshBAN" panose="02000000000000000000" pitchFamily="2" charset="0"/>
                <a:cs typeface="NikoshBAN" panose="02000000000000000000" pitchFamily="2" charset="0"/>
              </a:rPr>
              <a:t>।</a:t>
            </a:r>
            <a:endParaRPr lang="en-US" sz="3600" b="1" dirty="0">
              <a:solidFill>
                <a:srgbClr val="002060"/>
              </a:solidFill>
              <a:latin typeface="NikoshBAN" panose="02000000000000000000" pitchFamily="2" charset="0"/>
              <a:cs typeface="NikoshBAN" panose="02000000000000000000" pitchFamily="2" charset="0"/>
            </a:endParaRPr>
          </a:p>
        </p:txBody>
      </p:sp>
      <p:sp>
        <p:nvSpPr>
          <p:cNvPr id="23" name="Speech Bubble: Oval 22">
            <a:extLst>
              <a:ext uri="{FF2B5EF4-FFF2-40B4-BE49-F238E27FC236}">
                <a16:creationId xmlns:a16="http://schemas.microsoft.com/office/drawing/2014/main" xmlns="" id="{A2D613FE-B7DC-4BDF-93E6-2D8C8090E9A6}"/>
              </a:ext>
            </a:extLst>
          </p:cNvPr>
          <p:cNvSpPr/>
          <p:nvPr/>
        </p:nvSpPr>
        <p:spPr>
          <a:xfrm>
            <a:off x="4685795" y="4397155"/>
            <a:ext cx="6182140" cy="1650219"/>
          </a:xfrm>
          <a:prstGeom prst="wedgeEllipseCallout">
            <a:avLst>
              <a:gd name="adj1" fmla="val -8246"/>
              <a:gd name="adj2" fmla="val -66929"/>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accent2">
                    <a:lumMod val="50000"/>
                  </a:schemeClr>
                </a:solidFill>
                <a:latin typeface="NikoshBAN" panose="02000000000000000000" pitchFamily="2" charset="0"/>
                <a:cs typeface="NikoshBAN" panose="02000000000000000000" pitchFamily="2" charset="0"/>
              </a:rPr>
              <a:t>বুধ গ্রহে কোনো বায়ুমন্ডল নেই</a:t>
            </a:r>
            <a:r>
              <a:rPr lang="bn-IN" sz="3200" b="1" dirty="0" smtClean="0">
                <a:solidFill>
                  <a:schemeClr val="accent2">
                    <a:lumMod val="50000"/>
                  </a:schemeClr>
                </a:solidFill>
                <a:latin typeface="NikoshBAN" panose="02000000000000000000" pitchFamily="2" charset="0"/>
                <a:cs typeface="NikoshBAN" panose="02000000000000000000" pitchFamily="2" charset="0"/>
              </a:rPr>
              <a:t>।</a:t>
            </a:r>
            <a:endParaRPr lang="en-US" sz="3200" b="1" dirty="0">
              <a:solidFill>
                <a:schemeClr val="accent2">
                  <a:lumMod val="50000"/>
                </a:schemeClr>
              </a:solidFill>
              <a:latin typeface="NikoshBAN" panose="02000000000000000000" pitchFamily="2" charset="0"/>
              <a:cs typeface="NikoshBAN" panose="02000000000000000000" pitchFamily="2" charset="0"/>
            </a:endParaRPr>
          </a:p>
        </p:txBody>
      </p:sp>
      <p:sp>
        <p:nvSpPr>
          <p:cNvPr id="12" name="Oval 11">
            <a:extLst>
              <a:ext uri="{FF2B5EF4-FFF2-40B4-BE49-F238E27FC236}">
                <a16:creationId xmlns:a16="http://schemas.microsoft.com/office/drawing/2014/main" xmlns="" id="{D8CD9711-5ECE-49AD-9EEC-F8755C8A50B6}"/>
              </a:ext>
            </a:extLst>
          </p:cNvPr>
          <p:cNvSpPr/>
          <p:nvPr/>
        </p:nvSpPr>
        <p:spPr>
          <a:xfrm>
            <a:off x="7965774" y="709684"/>
            <a:ext cx="3279980" cy="4858603"/>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xmlns="" id="{AD044DA7-D239-4A82-B301-195BFA9175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59008" y="2859245"/>
            <a:ext cx="771670" cy="518254"/>
          </a:xfrm>
          <a:prstGeom prst="ellipse">
            <a:avLst/>
          </a:prstGeom>
          <a:scene3d>
            <a:camera prst="perspectiveRelaxedModerately"/>
            <a:lightRig rig="threePt" dir="t"/>
          </a:scene3d>
        </p:spPr>
      </p:pic>
      <p:sp>
        <p:nvSpPr>
          <p:cNvPr id="14" name="Oval 13">
            <a:extLst>
              <a:ext uri="{FF2B5EF4-FFF2-40B4-BE49-F238E27FC236}">
                <a16:creationId xmlns:a16="http://schemas.microsoft.com/office/drawing/2014/main" xmlns="" id="{15113E74-D492-4C3E-9A6A-F4ADA38B3DDF}"/>
              </a:ext>
            </a:extLst>
          </p:cNvPr>
          <p:cNvSpPr/>
          <p:nvPr/>
        </p:nvSpPr>
        <p:spPr>
          <a:xfrm>
            <a:off x="10867935" y="3196716"/>
            <a:ext cx="369334" cy="361566"/>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xmlns="" id="{A219C270-D7A6-4D98-8754-6E6F6247D6AC}"/>
              </a:ext>
            </a:extLst>
          </p:cNvPr>
          <p:cNvSpPr/>
          <p:nvPr/>
        </p:nvSpPr>
        <p:spPr>
          <a:xfrm>
            <a:off x="10760990" y="3694812"/>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24" name="Rectangle 23">
            <a:extLst>
              <a:ext uri="{FF2B5EF4-FFF2-40B4-BE49-F238E27FC236}">
                <a16:creationId xmlns:a16="http://schemas.microsoft.com/office/drawing/2014/main" xmlns="" id="{7529749A-D95E-40D4-8BC9-083B26F5A0DD}"/>
              </a:ext>
            </a:extLst>
          </p:cNvPr>
          <p:cNvSpPr/>
          <p:nvPr/>
        </p:nvSpPr>
        <p:spPr>
          <a:xfrm>
            <a:off x="9130438" y="2937987"/>
            <a:ext cx="564023"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3" name="Rectangle: Rounded Corners 2">
            <a:extLst>
              <a:ext uri="{FF2B5EF4-FFF2-40B4-BE49-F238E27FC236}">
                <a16:creationId xmlns:a16="http://schemas.microsoft.com/office/drawing/2014/main" xmlns="" id="{1E97C9FE-8629-4AD5-B74D-A46DEDEAC17B}"/>
              </a:ext>
            </a:extLst>
          </p:cNvPr>
          <p:cNvSpPr/>
          <p:nvPr/>
        </p:nvSpPr>
        <p:spPr>
          <a:xfrm>
            <a:off x="1537252" y="3117319"/>
            <a:ext cx="1669774" cy="9776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rgbClr val="FFFF00"/>
                </a:solidFill>
                <a:latin typeface="NikoshBAN" panose="02000000000000000000" pitchFamily="2" charset="0"/>
                <a:cs typeface="NikoshBAN" panose="02000000000000000000" pitchFamily="2" charset="0"/>
              </a:rPr>
              <a:t>বুধ</a:t>
            </a:r>
            <a:endParaRPr lang="en-US" sz="44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3018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6" presetClass="entr" presetSubtype="3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out)">
                                      <p:cBhvr>
                                        <p:cTn id="17" dur="2000"/>
                                        <p:tgtEl>
                                          <p:spTgt spid="13"/>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anim calcmode="lin" valueType="num">
                                      <p:cBhvr>
                                        <p:cTn id="22" dur="2000" fill="hold"/>
                                        <p:tgtEl>
                                          <p:spTgt spid="24"/>
                                        </p:tgtEl>
                                        <p:attrNameLst>
                                          <p:attrName>ppt_x</p:attrName>
                                        </p:attrNameLst>
                                      </p:cBhvr>
                                      <p:tavLst>
                                        <p:tav tm="0">
                                          <p:val>
                                            <p:strVal val="#ppt_x"/>
                                          </p:val>
                                        </p:tav>
                                        <p:tav tm="100000">
                                          <p:val>
                                            <p:strVal val="#ppt_x"/>
                                          </p:val>
                                        </p:tav>
                                      </p:tavLst>
                                    </p:anim>
                                    <p:anim calcmode="lin" valueType="num">
                                      <p:cBhvr>
                                        <p:cTn id="23" dur="2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ntr" presetSubtype="3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out)">
                                      <p:cBhvr>
                                        <p:cTn id="27" dur="2000"/>
                                        <p:tgtEl>
                                          <p:spTgt spid="14"/>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out)">
                                      <p:cBhvr>
                                        <p:cTn id="31" dur="2000"/>
                                        <p:tgtEl>
                                          <p:spTgt spid="15"/>
                                        </p:tgtEl>
                                      </p:cBhvr>
                                    </p:animEffect>
                                  </p:childTnLst>
                                </p:cTn>
                              </p:par>
                            </p:childTnLst>
                          </p:cTn>
                        </p:par>
                        <p:par>
                          <p:cTn id="32" fill="hold">
                            <p:stCondLst>
                              <p:cond delay="8000"/>
                            </p:stCondLst>
                            <p:childTnLst>
                              <p:par>
                                <p:cTn id="33" presetID="8"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amond(in)">
                                      <p:cBhvr>
                                        <p:cTn id="35" dur="2000"/>
                                        <p:tgtEl>
                                          <p:spTgt spid="21"/>
                                        </p:tgtEl>
                                      </p:cBhvr>
                                    </p:animEffect>
                                  </p:childTnLst>
                                </p:cTn>
                              </p:par>
                            </p:childTnLst>
                          </p:cTn>
                        </p:par>
                        <p:par>
                          <p:cTn id="36" fill="hold">
                            <p:stCondLst>
                              <p:cond delay="10000"/>
                            </p:stCondLst>
                            <p:childTnLst>
                              <p:par>
                                <p:cTn id="37" presetID="8"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amond(in)">
                                      <p:cBhvr>
                                        <p:cTn id="39" dur="2000"/>
                                        <p:tgtEl>
                                          <p:spTgt spid="20"/>
                                        </p:tgtEl>
                                      </p:cBhvr>
                                    </p:animEffect>
                                  </p:childTnLst>
                                </p:cTn>
                              </p:par>
                            </p:childTnLst>
                          </p:cTn>
                        </p:par>
                        <p:par>
                          <p:cTn id="40" fill="hold">
                            <p:stCondLst>
                              <p:cond delay="12000"/>
                            </p:stCondLst>
                            <p:childTnLst>
                              <p:par>
                                <p:cTn id="41" presetID="8"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amond(in)">
                                      <p:cBhvr>
                                        <p:cTn id="4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3" grpId="0" animBg="1"/>
      <p:bldP spid="12" grpId="0" animBg="1"/>
      <p:bldP spid="14" grpId="0" animBg="1"/>
      <p:bldP spid="15"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9801129-C5F6-4AA3-B9D9-D553F08791F4}"/>
              </a:ext>
            </a:extLst>
          </p:cNvPr>
          <p:cNvSpPr/>
          <p:nvPr/>
        </p:nvSpPr>
        <p:spPr>
          <a:xfrm>
            <a:off x="4438112" y="308652"/>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শুক্র গ্রহ </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E21E80A6-54B0-4DF1-A0EC-0E34BC8838B8}"/>
              </a:ext>
            </a:extLst>
          </p:cNvPr>
          <p:cNvSpPr/>
          <p:nvPr/>
        </p:nvSpPr>
        <p:spPr>
          <a:xfrm>
            <a:off x="291548" y="5671929"/>
            <a:ext cx="11608903" cy="92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গ্রহটি আমাদের কাছে সন্ধ্যাতারা</a:t>
            </a: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 শুকতারা নামে পরিচিত।</a:t>
            </a: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এটি আসলে সূর্যের একটি গ্রহ। সূর্যের আলো এ গ্রহের উপরে পড়ে। তাই আমরা একে আলোকিত দেখি। </a:t>
            </a:r>
            <a:r>
              <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Oval 24">
            <a:extLst>
              <a:ext uri="{FF2B5EF4-FFF2-40B4-BE49-F238E27FC236}">
                <a16:creationId xmlns:a16="http://schemas.microsoft.com/office/drawing/2014/main" xmlns="" id="{70A1DF65-A5C9-43DE-8D33-D374B2B9CEF1}"/>
              </a:ext>
            </a:extLst>
          </p:cNvPr>
          <p:cNvSpPr/>
          <p:nvPr/>
        </p:nvSpPr>
        <p:spPr>
          <a:xfrm>
            <a:off x="8141986" y="1837483"/>
            <a:ext cx="2529884" cy="2559672"/>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26" name="Picture 25">
            <a:extLst>
              <a:ext uri="{FF2B5EF4-FFF2-40B4-BE49-F238E27FC236}">
                <a16:creationId xmlns:a16="http://schemas.microsoft.com/office/drawing/2014/main" xmlns="" id="{033D5C5D-24C9-4A85-929F-FE0A630702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59008" y="2859245"/>
            <a:ext cx="771670" cy="518254"/>
          </a:xfrm>
          <a:prstGeom prst="ellipse">
            <a:avLst/>
          </a:prstGeom>
          <a:scene3d>
            <a:camera prst="perspectiveRelaxedModerately"/>
            <a:lightRig rig="threePt" dir="t"/>
          </a:scene3d>
        </p:spPr>
      </p:pic>
      <p:sp>
        <p:nvSpPr>
          <p:cNvPr id="27" name="Oval 26">
            <a:extLst>
              <a:ext uri="{FF2B5EF4-FFF2-40B4-BE49-F238E27FC236}">
                <a16:creationId xmlns:a16="http://schemas.microsoft.com/office/drawing/2014/main" xmlns="" id="{76949992-9C7C-4FAD-AB9B-18FE465C3BE1}"/>
              </a:ext>
            </a:extLst>
          </p:cNvPr>
          <p:cNvSpPr/>
          <p:nvPr/>
        </p:nvSpPr>
        <p:spPr>
          <a:xfrm>
            <a:off x="10407996" y="2937680"/>
            <a:ext cx="369334" cy="361566"/>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8" name="Rectangle 27">
            <a:extLst>
              <a:ext uri="{FF2B5EF4-FFF2-40B4-BE49-F238E27FC236}">
                <a16:creationId xmlns:a16="http://schemas.microsoft.com/office/drawing/2014/main" xmlns="" id="{08DB0E8A-BB9E-4C2D-8570-42B17851CB74}"/>
              </a:ext>
            </a:extLst>
          </p:cNvPr>
          <p:cNvSpPr/>
          <p:nvPr/>
        </p:nvSpPr>
        <p:spPr>
          <a:xfrm>
            <a:off x="10186679" y="3312913"/>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29" name="Rectangle 28">
            <a:extLst>
              <a:ext uri="{FF2B5EF4-FFF2-40B4-BE49-F238E27FC236}">
                <a16:creationId xmlns:a16="http://schemas.microsoft.com/office/drawing/2014/main" xmlns="" id="{0BF56FB8-55E5-4FC2-9176-378C0A46F057}"/>
              </a:ext>
            </a:extLst>
          </p:cNvPr>
          <p:cNvSpPr/>
          <p:nvPr/>
        </p:nvSpPr>
        <p:spPr>
          <a:xfrm>
            <a:off x="9286200" y="3181371"/>
            <a:ext cx="564023"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30" name="Oval 29">
            <a:extLst>
              <a:ext uri="{FF2B5EF4-FFF2-40B4-BE49-F238E27FC236}">
                <a16:creationId xmlns:a16="http://schemas.microsoft.com/office/drawing/2014/main" xmlns="" id="{013EEAFC-2637-45A5-8220-084176E9A562}"/>
              </a:ext>
            </a:extLst>
          </p:cNvPr>
          <p:cNvSpPr/>
          <p:nvPr/>
        </p:nvSpPr>
        <p:spPr>
          <a:xfrm>
            <a:off x="7210883" y="1049817"/>
            <a:ext cx="4150634" cy="426310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31" name="Rectangle 30">
            <a:extLst>
              <a:ext uri="{FF2B5EF4-FFF2-40B4-BE49-F238E27FC236}">
                <a16:creationId xmlns:a16="http://schemas.microsoft.com/office/drawing/2014/main" xmlns="" id="{BB73C90D-90FD-4855-8C36-8DA689730E58}"/>
              </a:ext>
            </a:extLst>
          </p:cNvPr>
          <p:cNvSpPr/>
          <p:nvPr/>
        </p:nvSpPr>
        <p:spPr>
          <a:xfrm>
            <a:off x="7413196" y="3504819"/>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32" name="Oval 31">
            <a:extLst>
              <a:ext uri="{FF2B5EF4-FFF2-40B4-BE49-F238E27FC236}">
                <a16:creationId xmlns:a16="http://schemas.microsoft.com/office/drawing/2014/main" xmlns="" id="{82937940-0AAF-49F0-87F7-A2C77D2D10F0}"/>
              </a:ext>
            </a:extLst>
          </p:cNvPr>
          <p:cNvSpPr/>
          <p:nvPr/>
        </p:nvSpPr>
        <p:spPr>
          <a:xfrm>
            <a:off x="7105847" y="3152835"/>
            <a:ext cx="532713" cy="474758"/>
          </a:xfrm>
          <a:prstGeom prst="ellipse">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xmlns="" id="{1F0FF756-9CC1-4CF7-A782-88D5B150F8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194" y="841063"/>
            <a:ext cx="4234120" cy="4161573"/>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7" name="Rectangle: Rounded Corners 6">
            <a:extLst>
              <a:ext uri="{FF2B5EF4-FFF2-40B4-BE49-F238E27FC236}">
                <a16:creationId xmlns:a16="http://schemas.microsoft.com/office/drawing/2014/main" xmlns="" id="{786BEABF-4200-446B-80DA-D391117D33F7}"/>
              </a:ext>
            </a:extLst>
          </p:cNvPr>
          <p:cNvSpPr/>
          <p:nvPr/>
        </p:nvSpPr>
        <p:spPr>
          <a:xfrm>
            <a:off x="1683026" y="2319130"/>
            <a:ext cx="1603513" cy="9801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0000"/>
                </a:solidFill>
                <a:latin typeface="NikoshBAN" panose="02000000000000000000" pitchFamily="2" charset="0"/>
                <a:cs typeface="NikoshBAN" panose="02000000000000000000" pitchFamily="2" charset="0"/>
              </a:rPr>
              <a:t>শুক্র</a:t>
            </a:r>
            <a:endParaRPr lang="en-US" sz="4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50685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6" presetClass="entr" presetSubtype="32"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out)">
                                      <p:cBhvr>
                                        <p:cTn id="17" dur="2000"/>
                                        <p:tgtEl>
                                          <p:spTgt spid="26"/>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0"/>
                                        <p:tgtEl>
                                          <p:spTgt spid="29"/>
                                        </p:tgtEl>
                                      </p:cBhvr>
                                    </p:animEffect>
                                    <p:anim calcmode="lin" valueType="num">
                                      <p:cBhvr>
                                        <p:cTn id="22" dur="2000" fill="hold"/>
                                        <p:tgtEl>
                                          <p:spTgt spid="29"/>
                                        </p:tgtEl>
                                        <p:attrNameLst>
                                          <p:attrName>ppt_x</p:attrName>
                                        </p:attrNameLst>
                                      </p:cBhvr>
                                      <p:tavLst>
                                        <p:tav tm="0">
                                          <p:val>
                                            <p:strVal val="#ppt_x"/>
                                          </p:val>
                                        </p:tav>
                                        <p:tav tm="100000">
                                          <p:val>
                                            <p:strVal val="#ppt_x"/>
                                          </p:val>
                                        </p:tav>
                                      </p:tavLst>
                                    </p:anim>
                                    <p:anim calcmode="lin" valueType="num">
                                      <p:cBhvr>
                                        <p:cTn id="23" dur="20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ntr" presetSubtype="32"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out)">
                                      <p:cBhvr>
                                        <p:cTn id="27" dur="2000"/>
                                        <p:tgtEl>
                                          <p:spTgt spid="27"/>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ircle(out)">
                                      <p:cBhvr>
                                        <p:cTn id="31" dur="2000"/>
                                        <p:tgtEl>
                                          <p:spTgt spid="2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8000"/>
                            </p:stCondLst>
                            <p:childTnLst>
                              <p:par>
                                <p:cTn id="38" presetID="6" presetClass="entr" presetSubtype="32"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ircle(out)">
                                      <p:cBhvr>
                                        <p:cTn id="40" dur="2000"/>
                                        <p:tgtEl>
                                          <p:spTgt spid="32"/>
                                        </p:tgtEl>
                                      </p:cBhvr>
                                    </p:animEffect>
                                  </p:childTnLst>
                                </p:cTn>
                              </p:par>
                            </p:childTnLst>
                          </p:cTn>
                        </p:par>
                        <p:par>
                          <p:cTn id="41" fill="hold">
                            <p:stCondLst>
                              <p:cond delay="10000"/>
                            </p:stCondLst>
                            <p:childTnLst>
                              <p:par>
                                <p:cTn id="42" presetID="6" presetClass="entr" presetSubtype="32"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out)">
                                      <p:cBhvr>
                                        <p:cTn id="44" dur="2000"/>
                                        <p:tgtEl>
                                          <p:spTgt spid="31"/>
                                        </p:tgtEl>
                                      </p:cBhvr>
                                    </p:animEffect>
                                  </p:childTnLst>
                                </p:cTn>
                              </p:par>
                            </p:childTnLst>
                          </p:cTn>
                        </p:par>
                        <p:par>
                          <p:cTn id="45" fill="hold">
                            <p:stCondLst>
                              <p:cond delay="12000"/>
                            </p:stCondLst>
                            <p:childTnLst>
                              <p:par>
                                <p:cTn id="46" presetID="2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edge">
                                      <p:cBhvr>
                                        <p:cTn id="4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5" grpId="0" animBg="1"/>
      <p:bldP spid="27" grpId="0" animBg="1"/>
      <p:bldP spid="28" grpId="0"/>
      <p:bldP spid="29" grpId="0"/>
      <p:bldP spid="30" grpId="0" animBg="1"/>
      <p:bldP spid="31"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7F5150C-3EA8-46A7-9EB2-64EC554B3BA0}"/>
              </a:ext>
            </a:extLst>
          </p:cNvPr>
          <p:cNvSpPr/>
          <p:nvPr/>
        </p:nvSpPr>
        <p:spPr>
          <a:xfrm>
            <a:off x="4969564" y="30393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পৃথিবী</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791322C4-D2B4-4F6E-8EF7-75363DE2DA34}"/>
              </a:ext>
            </a:extLst>
          </p:cNvPr>
          <p:cNvSpPr/>
          <p:nvPr/>
        </p:nvSpPr>
        <p:spPr>
          <a:xfrm>
            <a:off x="233837" y="5461480"/>
            <a:ext cx="11795780" cy="1077218"/>
          </a:xfrm>
          <a:prstGeom prst="rect">
            <a:avLst/>
          </a:prstGeom>
        </p:spPr>
        <p:txBody>
          <a:bodyPr wrap="square">
            <a:spAutoFit/>
          </a:bodyPr>
          <a:lstStyle/>
          <a:p>
            <a:pPr algn="ct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 থেকে পৃথিবী প্রায় ১৫ কোটি কিলোমিটার দূরে অবস্থিত।পৃথিবীতেই জীবের</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বসবাসের</a:t>
            </a: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জন্য উপযোগী উপকরণ ও পরিবেশ রয়েছে</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p>
        </p:txBody>
      </p:sp>
      <p:sp>
        <p:nvSpPr>
          <p:cNvPr id="7" name="Oval 6">
            <a:extLst>
              <a:ext uri="{FF2B5EF4-FFF2-40B4-BE49-F238E27FC236}">
                <a16:creationId xmlns:a16="http://schemas.microsoft.com/office/drawing/2014/main" xmlns="" id="{F60E3812-AD4C-4D39-897F-71B19BF78819}"/>
              </a:ext>
            </a:extLst>
          </p:cNvPr>
          <p:cNvSpPr/>
          <p:nvPr/>
        </p:nvSpPr>
        <p:spPr>
          <a:xfrm>
            <a:off x="7352071" y="1781394"/>
            <a:ext cx="2361772" cy="2559672"/>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xmlns="" id="{15B3DDE5-2B57-4F71-88E7-58F111BBC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72761" y="2780992"/>
            <a:ext cx="720392" cy="518254"/>
          </a:xfrm>
          <a:prstGeom prst="ellipse">
            <a:avLst/>
          </a:prstGeom>
          <a:scene3d>
            <a:camera prst="perspectiveRelaxedModerately"/>
            <a:lightRig rig="threePt" dir="t"/>
          </a:scene3d>
        </p:spPr>
      </p:pic>
      <p:sp>
        <p:nvSpPr>
          <p:cNvPr id="9" name="Oval 8">
            <a:extLst>
              <a:ext uri="{FF2B5EF4-FFF2-40B4-BE49-F238E27FC236}">
                <a16:creationId xmlns:a16="http://schemas.microsoft.com/office/drawing/2014/main" xmlns="" id="{F60F6AD2-8DF3-4902-8AD1-BCC506F06324}"/>
              </a:ext>
            </a:extLst>
          </p:cNvPr>
          <p:cNvSpPr/>
          <p:nvPr/>
        </p:nvSpPr>
        <p:spPr>
          <a:xfrm>
            <a:off x="9622955" y="2880447"/>
            <a:ext cx="369334" cy="361566"/>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xmlns="" id="{9A4A6EA5-74A2-4CBA-A332-6B43072F581B}"/>
              </a:ext>
            </a:extLst>
          </p:cNvPr>
          <p:cNvSpPr/>
          <p:nvPr/>
        </p:nvSpPr>
        <p:spPr>
          <a:xfrm>
            <a:off x="9575514" y="3160084"/>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xmlns="" id="{6BD0CBD5-5290-418A-9E1A-82523AB0D067}"/>
              </a:ext>
            </a:extLst>
          </p:cNvPr>
          <p:cNvSpPr/>
          <p:nvPr/>
        </p:nvSpPr>
        <p:spPr>
          <a:xfrm>
            <a:off x="8857475" y="2923408"/>
            <a:ext cx="526544"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13" name="Oval 12">
            <a:extLst>
              <a:ext uri="{FF2B5EF4-FFF2-40B4-BE49-F238E27FC236}">
                <a16:creationId xmlns:a16="http://schemas.microsoft.com/office/drawing/2014/main" xmlns="" id="{49E3681D-4B51-4B01-8F17-B6E31AB0F3C9}"/>
              </a:ext>
            </a:extLst>
          </p:cNvPr>
          <p:cNvSpPr/>
          <p:nvPr/>
        </p:nvSpPr>
        <p:spPr>
          <a:xfrm>
            <a:off x="6287716" y="960590"/>
            <a:ext cx="4150634" cy="426310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4" name="Oval 13">
            <a:extLst>
              <a:ext uri="{FF2B5EF4-FFF2-40B4-BE49-F238E27FC236}">
                <a16:creationId xmlns:a16="http://schemas.microsoft.com/office/drawing/2014/main" xmlns="" id="{2D957427-5C4A-4EB8-A4A1-1A59E929C0D8}"/>
              </a:ext>
            </a:extLst>
          </p:cNvPr>
          <p:cNvSpPr/>
          <p:nvPr/>
        </p:nvSpPr>
        <p:spPr>
          <a:xfrm>
            <a:off x="6140095" y="2910315"/>
            <a:ext cx="532713" cy="474758"/>
          </a:xfrm>
          <a:prstGeom prst="ellipse">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5" name="Oval 14">
            <a:extLst>
              <a:ext uri="{FF2B5EF4-FFF2-40B4-BE49-F238E27FC236}">
                <a16:creationId xmlns:a16="http://schemas.microsoft.com/office/drawing/2014/main" xmlns="" id="{F7B12183-2465-4E1A-898A-AC664EF93877}"/>
              </a:ext>
            </a:extLst>
          </p:cNvPr>
          <p:cNvSpPr/>
          <p:nvPr/>
        </p:nvSpPr>
        <p:spPr>
          <a:xfrm>
            <a:off x="5610930" y="284482"/>
            <a:ext cx="5570308" cy="5687800"/>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6" name="Oval 15">
            <a:extLst>
              <a:ext uri="{FF2B5EF4-FFF2-40B4-BE49-F238E27FC236}">
                <a16:creationId xmlns:a16="http://schemas.microsoft.com/office/drawing/2014/main" xmlns="" id="{670AD260-AB62-4789-BF67-D937E530D4C5}"/>
              </a:ext>
            </a:extLst>
          </p:cNvPr>
          <p:cNvSpPr/>
          <p:nvPr/>
        </p:nvSpPr>
        <p:spPr>
          <a:xfrm>
            <a:off x="10358896" y="3304053"/>
            <a:ext cx="570933" cy="496955"/>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xmlns="" id="{728DEBD0-F73A-4042-91FC-72652D5CCF34}"/>
              </a:ext>
            </a:extLst>
          </p:cNvPr>
          <p:cNvSpPr/>
          <p:nvPr/>
        </p:nvSpPr>
        <p:spPr>
          <a:xfrm>
            <a:off x="10444730" y="3750075"/>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endParaRPr lang="en-US" sz="2000" b="1" dirty="0">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xmlns="" id="{D4FEED7F-2D95-4E03-8D86-15C8547F096B}"/>
              </a:ext>
            </a:extLst>
          </p:cNvPr>
          <p:cNvSpPr/>
          <p:nvPr/>
        </p:nvSpPr>
        <p:spPr>
          <a:xfrm>
            <a:off x="6423535" y="3364337"/>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22" name="Oval 21">
            <a:extLst>
              <a:ext uri="{FF2B5EF4-FFF2-40B4-BE49-F238E27FC236}">
                <a16:creationId xmlns:a16="http://schemas.microsoft.com/office/drawing/2014/main" xmlns="" id="{4FC5AF58-614A-4FB2-B5B6-7330C8515557}"/>
              </a:ext>
            </a:extLst>
          </p:cNvPr>
          <p:cNvSpPr/>
          <p:nvPr/>
        </p:nvSpPr>
        <p:spPr>
          <a:xfrm>
            <a:off x="433399" y="699129"/>
            <a:ext cx="4327568" cy="4022996"/>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innerShdw blurRad="114300">
              <a:prstClr val="black"/>
            </a:inn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bg1"/>
                </a:solidFill>
                <a:latin typeface="NikoshBAN" panose="02000000000000000000" pitchFamily="2" charset="0"/>
                <a:cs typeface="NikoshBAN" panose="02000000000000000000" pitchFamily="2" charset="0"/>
              </a:rPr>
              <a:t>পৃথিবী</a:t>
            </a:r>
            <a:endParaRPr lang="en-US" sz="3200" b="1" dirty="0">
              <a:solidFill>
                <a:schemeClr val="bg1"/>
              </a:solidFill>
              <a:latin typeface="NikoshBAN" panose="02000000000000000000" pitchFamily="2" charset="0"/>
              <a:cs typeface="NikoshBAN" panose="02000000000000000000" pitchFamily="2" charset="0"/>
            </a:endParaRPr>
          </a:p>
        </p:txBody>
      </p:sp>
      <p:sp>
        <p:nvSpPr>
          <p:cNvPr id="18" name="Oval 17">
            <a:extLst>
              <a:ext uri="{FF2B5EF4-FFF2-40B4-BE49-F238E27FC236}">
                <a16:creationId xmlns:a16="http://schemas.microsoft.com/office/drawing/2014/main" xmlns="" id="{4FC5AF58-614A-4FB2-B5B6-7330C8515557}"/>
              </a:ext>
            </a:extLst>
          </p:cNvPr>
          <p:cNvSpPr/>
          <p:nvPr/>
        </p:nvSpPr>
        <p:spPr>
          <a:xfrm>
            <a:off x="433399" y="729687"/>
            <a:ext cx="4327568" cy="4022996"/>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innerShdw blurRad="114300">
              <a:prstClr val="black"/>
            </a:inn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FF0000"/>
                </a:solidFill>
                <a:latin typeface="NikoshBAN" panose="02000000000000000000" pitchFamily="2" charset="0"/>
                <a:cs typeface="NikoshBAN" panose="02000000000000000000" pitchFamily="2" charset="0"/>
              </a:rPr>
              <a:t>পৃথিবী</a:t>
            </a:r>
            <a:endParaRPr lang="en-US" sz="3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7751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6" presetClass="entr" presetSubtype="3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2000"/>
                                        <p:tgtEl>
                                          <p:spTgt spid="8"/>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ppt_x</p:attrName>
                                        </p:attrNameLst>
                                      </p:cBhvr>
                                      <p:tavLst>
                                        <p:tav tm="0">
                                          <p:val>
                                            <p:strVal val="#ppt_x"/>
                                          </p:val>
                                        </p:tav>
                                        <p:tav tm="100000">
                                          <p:val>
                                            <p:strVal val="#ppt_x"/>
                                          </p:val>
                                        </p:tav>
                                      </p:tavLst>
                                    </p:anim>
                                    <p:anim calcmode="lin" valueType="num">
                                      <p:cBhvr>
                                        <p:cTn id="26" dur="2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6" presetClass="entr" presetSubtype="3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out)">
                                      <p:cBhvr>
                                        <p:cTn id="30" dur="2000"/>
                                        <p:tgtEl>
                                          <p:spTgt spid="9"/>
                                        </p:tgtEl>
                                      </p:cBhvr>
                                    </p:animEffect>
                                  </p:childTnLst>
                                </p:cTn>
                              </p:par>
                            </p:childTnLst>
                          </p:cTn>
                        </p:par>
                        <p:par>
                          <p:cTn id="31" fill="hold">
                            <p:stCondLst>
                              <p:cond delay="6000"/>
                            </p:stCondLst>
                            <p:childTnLst>
                              <p:par>
                                <p:cTn id="32" presetID="6" presetClass="entr" presetSubtype="3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8000"/>
                            </p:stCondLst>
                            <p:childTnLst>
                              <p:par>
                                <p:cTn id="41" presetID="6" presetClass="entr" presetSubtype="3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out)">
                                      <p:cBhvr>
                                        <p:cTn id="43" dur="20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10000"/>
                            </p:stCondLst>
                            <p:childTnLst>
                              <p:par>
                                <p:cTn id="50" presetID="6" presetClass="entr" presetSubtype="32"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out)">
                                      <p:cBhvr>
                                        <p:cTn id="52" dur="2000"/>
                                        <p:tgtEl>
                                          <p:spTgt spid="21"/>
                                        </p:tgtEl>
                                      </p:cBhvr>
                                    </p:animEffect>
                                  </p:childTnLst>
                                </p:cTn>
                              </p:par>
                            </p:childTnLst>
                          </p:cTn>
                        </p:par>
                        <p:par>
                          <p:cTn id="53" fill="hold">
                            <p:stCondLst>
                              <p:cond delay="12000"/>
                            </p:stCondLst>
                            <p:childTnLst>
                              <p:par>
                                <p:cTn id="54" presetID="6" presetClass="entr" presetSubtype="32"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out)">
                                      <p:cBhvr>
                                        <p:cTn id="56" dur="2000"/>
                                        <p:tgtEl>
                                          <p:spTgt spid="16"/>
                                        </p:tgtEl>
                                      </p:cBhvr>
                                    </p:animEffect>
                                  </p:childTnLst>
                                </p:cTn>
                              </p:par>
                            </p:childTnLst>
                          </p:cTn>
                        </p:par>
                        <p:par>
                          <p:cTn id="57" fill="hold">
                            <p:stCondLst>
                              <p:cond delay="14000"/>
                            </p:stCondLst>
                            <p:childTnLst>
                              <p:par>
                                <p:cTn id="58" presetID="6" presetClass="entr" presetSubtype="3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circle(out)">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7" grpId="0" animBg="1"/>
      <p:bldP spid="9" grpId="0" animBg="1"/>
      <p:bldP spid="10" grpId="0"/>
      <p:bldP spid="12" grpId="0"/>
      <p:bldP spid="13" grpId="0" animBg="1"/>
      <p:bldP spid="14" grpId="0" animBg="1"/>
      <p:bldP spid="15" grpId="0" animBg="1"/>
      <p:bldP spid="16" grpId="0" animBg="1"/>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CE2E56D-6004-44DA-A196-59FFBAD4EBEA}"/>
              </a:ext>
            </a:extLst>
          </p:cNvPr>
          <p:cNvSpPr/>
          <p:nvPr/>
        </p:nvSpPr>
        <p:spPr>
          <a:xfrm>
            <a:off x="4969564" y="30393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মঙ্গল</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a16="http://schemas.microsoft.com/office/drawing/2014/main" xmlns="" id="{10FEF694-76D0-4E66-808C-4C7407B4E283}"/>
              </a:ext>
            </a:extLst>
          </p:cNvPr>
          <p:cNvGrpSpPr/>
          <p:nvPr/>
        </p:nvGrpSpPr>
        <p:grpSpPr>
          <a:xfrm>
            <a:off x="208245" y="669130"/>
            <a:ext cx="4159545" cy="3926840"/>
            <a:chOff x="425706" y="1188499"/>
            <a:chExt cx="4159545" cy="3926840"/>
          </a:xfrm>
        </p:grpSpPr>
        <p:sp>
          <p:nvSpPr>
            <p:cNvPr id="5" name="Oval 4">
              <a:extLst>
                <a:ext uri="{FF2B5EF4-FFF2-40B4-BE49-F238E27FC236}">
                  <a16:creationId xmlns:a16="http://schemas.microsoft.com/office/drawing/2014/main" xmlns="" id="{E30A6933-290D-4AD8-B128-7768BA08BC96}"/>
                </a:ext>
              </a:extLst>
            </p:cNvPr>
            <p:cNvSpPr/>
            <p:nvPr/>
          </p:nvSpPr>
          <p:spPr>
            <a:xfrm>
              <a:off x="425706" y="1188499"/>
              <a:ext cx="4159545" cy="3926840"/>
            </a:xfrm>
            <a:prstGeom prst="ellipse">
              <a:avLst/>
            </a:prstGeom>
            <a:blipFill>
              <a:blip r:embed="rId2"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xmlns="" id="{ABC631EE-F467-4692-B54B-533B874FED61}"/>
                </a:ext>
              </a:extLst>
            </p:cNvPr>
            <p:cNvSpPr/>
            <p:nvPr/>
          </p:nvSpPr>
          <p:spPr>
            <a:xfrm>
              <a:off x="1974574" y="2570922"/>
              <a:ext cx="1113183" cy="858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bg1"/>
                  </a:solidFill>
                  <a:latin typeface="NikoshBAN" panose="02000000000000000000" pitchFamily="2" charset="0"/>
                  <a:cs typeface="NikoshBAN" panose="02000000000000000000" pitchFamily="2" charset="0"/>
                </a:rPr>
                <a:t>মঙ্গল</a:t>
              </a:r>
              <a:endParaRPr lang="en-US" sz="3200" b="1" dirty="0">
                <a:solidFill>
                  <a:schemeClr val="bg1"/>
                </a:solidFill>
                <a:latin typeface="NikoshBAN" panose="02000000000000000000" pitchFamily="2" charset="0"/>
                <a:cs typeface="NikoshBAN" panose="02000000000000000000" pitchFamily="2" charset="0"/>
              </a:endParaRPr>
            </a:p>
          </p:txBody>
        </p:sp>
      </p:grpSp>
      <p:sp>
        <p:nvSpPr>
          <p:cNvPr id="9" name="Oval 8">
            <a:extLst>
              <a:ext uri="{FF2B5EF4-FFF2-40B4-BE49-F238E27FC236}">
                <a16:creationId xmlns:a16="http://schemas.microsoft.com/office/drawing/2014/main" xmlns="" id="{A1C8153E-E1BB-4F88-A4A5-8B3487B43282}"/>
              </a:ext>
            </a:extLst>
          </p:cNvPr>
          <p:cNvSpPr/>
          <p:nvPr/>
        </p:nvSpPr>
        <p:spPr>
          <a:xfrm>
            <a:off x="7352071" y="1781394"/>
            <a:ext cx="2361772" cy="2559672"/>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xmlns="" id="{2E79AB31-66BF-4326-9166-47E9C96A6C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72761" y="2780992"/>
            <a:ext cx="720392" cy="518254"/>
          </a:xfrm>
          <a:prstGeom prst="ellipse">
            <a:avLst/>
          </a:prstGeom>
          <a:scene3d>
            <a:camera prst="perspectiveRelaxedModerately"/>
            <a:lightRig rig="threePt" dir="t"/>
          </a:scene3d>
        </p:spPr>
      </p:pic>
      <p:sp>
        <p:nvSpPr>
          <p:cNvPr id="11" name="Oval 10">
            <a:extLst>
              <a:ext uri="{FF2B5EF4-FFF2-40B4-BE49-F238E27FC236}">
                <a16:creationId xmlns:a16="http://schemas.microsoft.com/office/drawing/2014/main" xmlns="" id="{50FBC949-E6C7-4191-8C9E-DCB219637F95}"/>
              </a:ext>
            </a:extLst>
          </p:cNvPr>
          <p:cNvSpPr/>
          <p:nvPr/>
        </p:nvSpPr>
        <p:spPr>
          <a:xfrm>
            <a:off x="9622955" y="2880447"/>
            <a:ext cx="369334" cy="361566"/>
          </a:xfrm>
          <a:prstGeom prst="ellipse">
            <a:avLst/>
          </a:prstGeom>
          <a:blipFill>
            <a:blip r:embed="rId4"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xmlns="" id="{298A932D-8C72-48B5-AF5C-42E769F7096C}"/>
              </a:ext>
            </a:extLst>
          </p:cNvPr>
          <p:cNvSpPr/>
          <p:nvPr/>
        </p:nvSpPr>
        <p:spPr>
          <a:xfrm>
            <a:off x="9575514" y="3160084"/>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xmlns="" id="{3F995A7D-10AE-41A6-A65D-FFC06486E40F}"/>
              </a:ext>
            </a:extLst>
          </p:cNvPr>
          <p:cNvSpPr/>
          <p:nvPr/>
        </p:nvSpPr>
        <p:spPr>
          <a:xfrm>
            <a:off x="8857475" y="2923408"/>
            <a:ext cx="526544"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14" name="Oval 13">
            <a:extLst>
              <a:ext uri="{FF2B5EF4-FFF2-40B4-BE49-F238E27FC236}">
                <a16:creationId xmlns:a16="http://schemas.microsoft.com/office/drawing/2014/main" xmlns="" id="{B1CE370B-1E69-4982-97D7-2CCA52231368}"/>
              </a:ext>
            </a:extLst>
          </p:cNvPr>
          <p:cNvSpPr/>
          <p:nvPr/>
        </p:nvSpPr>
        <p:spPr>
          <a:xfrm>
            <a:off x="6287716" y="960590"/>
            <a:ext cx="4150634" cy="426310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5" name="Oval 14">
            <a:extLst>
              <a:ext uri="{FF2B5EF4-FFF2-40B4-BE49-F238E27FC236}">
                <a16:creationId xmlns:a16="http://schemas.microsoft.com/office/drawing/2014/main" xmlns="" id="{62C18128-6056-49D2-BDD5-F4E94B0BEC6B}"/>
              </a:ext>
            </a:extLst>
          </p:cNvPr>
          <p:cNvSpPr/>
          <p:nvPr/>
        </p:nvSpPr>
        <p:spPr>
          <a:xfrm>
            <a:off x="6140095" y="2910315"/>
            <a:ext cx="532713" cy="474758"/>
          </a:xfrm>
          <a:prstGeom prst="ellipse">
            <a:avLst/>
          </a:prstGeom>
          <a: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6" name="Oval 15">
            <a:extLst>
              <a:ext uri="{FF2B5EF4-FFF2-40B4-BE49-F238E27FC236}">
                <a16:creationId xmlns:a16="http://schemas.microsoft.com/office/drawing/2014/main" xmlns="" id="{96B18E6B-9C19-4DE7-A98D-736C05CD04C9}"/>
              </a:ext>
            </a:extLst>
          </p:cNvPr>
          <p:cNvSpPr/>
          <p:nvPr/>
        </p:nvSpPr>
        <p:spPr>
          <a:xfrm>
            <a:off x="5610930" y="284482"/>
            <a:ext cx="5570308" cy="5687800"/>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7" name="Oval 16">
            <a:extLst>
              <a:ext uri="{FF2B5EF4-FFF2-40B4-BE49-F238E27FC236}">
                <a16:creationId xmlns:a16="http://schemas.microsoft.com/office/drawing/2014/main" xmlns="" id="{AF6758BB-F603-4EFC-9C56-CA330BB22200}"/>
              </a:ext>
            </a:extLst>
          </p:cNvPr>
          <p:cNvSpPr/>
          <p:nvPr/>
        </p:nvSpPr>
        <p:spPr>
          <a:xfrm>
            <a:off x="10358896" y="3304053"/>
            <a:ext cx="570933" cy="496955"/>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8" name="Rectangle 17">
            <a:extLst>
              <a:ext uri="{FF2B5EF4-FFF2-40B4-BE49-F238E27FC236}">
                <a16:creationId xmlns:a16="http://schemas.microsoft.com/office/drawing/2014/main" xmlns="" id="{89108C96-5F21-428B-80F5-3FE1788A3385}"/>
              </a:ext>
            </a:extLst>
          </p:cNvPr>
          <p:cNvSpPr/>
          <p:nvPr/>
        </p:nvSpPr>
        <p:spPr>
          <a:xfrm>
            <a:off x="10835612" y="3335467"/>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endParaRPr lang="en-US" sz="2000" b="1" dirty="0">
              <a:effectLst>
                <a:outerShdw blurRad="38100" dist="38100" dir="2700000" algn="tl">
                  <a:srgbClr val="000000">
                    <a:alpha val="43137"/>
                  </a:srgbClr>
                </a:outerShdw>
              </a:effectLst>
            </a:endParaRPr>
          </a:p>
        </p:txBody>
      </p:sp>
      <p:sp>
        <p:nvSpPr>
          <p:cNvPr id="19" name="Rectangle 18">
            <a:extLst>
              <a:ext uri="{FF2B5EF4-FFF2-40B4-BE49-F238E27FC236}">
                <a16:creationId xmlns:a16="http://schemas.microsoft.com/office/drawing/2014/main" xmlns="" id="{654A5172-F66A-413B-A2D6-D6E6630CA0F7}"/>
              </a:ext>
            </a:extLst>
          </p:cNvPr>
          <p:cNvSpPr/>
          <p:nvPr/>
        </p:nvSpPr>
        <p:spPr>
          <a:xfrm>
            <a:off x="6423535" y="3364337"/>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xmlns="" id="{3014C3D4-33AB-4312-A71F-2A04A468AB8A}"/>
              </a:ext>
            </a:extLst>
          </p:cNvPr>
          <p:cNvSpPr/>
          <p:nvPr/>
        </p:nvSpPr>
        <p:spPr>
          <a:xfrm>
            <a:off x="4969564" y="-640388"/>
            <a:ext cx="6855764" cy="749838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1" name="Oval 20">
            <a:extLst>
              <a:ext uri="{FF2B5EF4-FFF2-40B4-BE49-F238E27FC236}">
                <a16:creationId xmlns:a16="http://schemas.microsoft.com/office/drawing/2014/main" xmlns="" id="{90C2429C-432C-47DF-A03F-F2E1403F5AAD}"/>
              </a:ext>
            </a:extLst>
          </p:cNvPr>
          <p:cNvSpPr/>
          <p:nvPr/>
        </p:nvSpPr>
        <p:spPr>
          <a:xfrm>
            <a:off x="5850865" y="2025586"/>
            <a:ext cx="665674" cy="549868"/>
          </a:xfrm>
          <a:prstGeom prst="ellipse">
            <a:avLst/>
          </a:prstGeom>
          <a:blipFill>
            <a:blip r:embed="rId7"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xmlns="" id="{A7834843-C7A1-48EA-B65A-FAA38809780C}"/>
              </a:ext>
            </a:extLst>
          </p:cNvPr>
          <p:cNvSpPr/>
          <p:nvPr/>
        </p:nvSpPr>
        <p:spPr>
          <a:xfrm>
            <a:off x="5409362" y="2432495"/>
            <a:ext cx="798442"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মঙ্গল </a:t>
            </a:r>
            <a:endParaRPr lang="en-US" sz="2000" b="1" dirty="0">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xmlns="" id="{6B911F24-7BA0-4969-BFEA-E85F521B1E19}"/>
              </a:ext>
            </a:extLst>
          </p:cNvPr>
          <p:cNvSpPr/>
          <p:nvPr/>
        </p:nvSpPr>
        <p:spPr>
          <a:xfrm>
            <a:off x="208245" y="5223698"/>
            <a:ext cx="11617083" cy="1423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মঙ্গলকে কখনো কখনো লাল গ্রহ বলা হয় কারণ এর পৃষ্ঠ লাল রঙের। এর পৃষ্ঠ ধুলিময় এবং খুবই পাতলা বায়ুমন্ডল রয়েছে। মঙ্গলের মাটির নিচে পানি থাকার সম্ভবনা আছে বলে বিজ্ঞানীরা এখন মনে করেন।</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76048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6" presetClass="entr" presetSubtype="3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ppt_x</p:attrName>
                                        </p:attrNameLst>
                                      </p:cBhvr>
                                      <p:tavLst>
                                        <p:tav tm="0">
                                          <p:val>
                                            <p:strVal val="#ppt_x"/>
                                          </p:val>
                                        </p:tav>
                                        <p:tav tm="100000">
                                          <p:val>
                                            <p:strVal val="#ppt_x"/>
                                          </p:val>
                                        </p:tav>
                                      </p:tavLst>
                                    </p:anim>
                                    <p:anim calcmode="lin" valueType="num">
                                      <p:cBhvr>
                                        <p:cTn id="23" dur="2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ntr" presetSubtype="3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out)">
                                      <p:cBhvr>
                                        <p:cTn id="27" dur="2000"/>
                                        <p:tgtEl>
                                          <p:spTgt spid="11"/>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out)">
                                      <p:cBhvr>
                                        <p:cTn id="31" dur="20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8000"/>
                            </p:stCondLst>
                            <p:childTnLst>
                              <p:par>
                                <p:cTn id="38" presetID="6" presetClass="entr" presetSubtype="3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out)">
                                      <p:cBhvr>
                                        <p:cTn id="40" dur="20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10000"/>
                            </p:stCondLst>
                            <p:childTnLst>
                              <p:par>
                                <p:cTn id="47" presetID="6" presetClass="entr" presetSubtype="32"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out)">
                                      <p:cBhvr>
                                        <p:cTn id="49" dur="2000"/>
                                        <p:tgtEl>
                                          <p:spTgt spid="19"/>
                                        </p:tgtEl>
                                      </p:cBhvr>
                                    </p:animEffect>
                                  </p:childTnLst>
                                </p:cTn>
                              </p:par>
                            </p:childTnLst>
                          </p:cTn>
                        </p:par>
                        <p:par>
                          <p:cTn id="50" fill="hold">
                            <p:stCondLst>
                              <p:cond delay="12000"/>
                            </p:stCondLst>
                            <p:childTnLst>
                              <p:par>
                                <p:cTn id="51" presetID="6" presetClass="entr" presetSubtype="32"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out)">
                                      <p:cBhvr>
                                        <p:cTn id="53" dur="2000"/>
                                        <p:tgtEl>
                                          <p:spTgt spid="17"/>
                                        </p:tgtEl>
                                      </p:cBhvr>
                                    </p:animEffect>
                                  </p:childTnLst>
                                </p:cTn>
                              </p:par>
                            </p:childTnLst>
                          </p:cTn>
                        </p:par>
                        <p:par>
                          <p:cTn id="54" fill="hold">
                            <p:stCondLst>
                              <p:cond delay="14000"/>
                            </p:stCondLst>
                            <p:childTnLst>
                              <p:par>
                                <p:cTn id="55" presetID="6" presetClass="entr" presetSubtype="32"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out)">
                                      <p:cBhvr>
                                        <p:cTn id="57" dur="2000"/>
                                        <p:tgtEl>
                                          <p:spTgt spid="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par>
                          <p:cTn id="63" fill="hold">
                            <p:stCondLst>
                              <p:cond delay="16000"/>
                            </p:stCondLst>
                            <p:childTnLst>
                              <p:par>
                                <p:cTn id="64" presetID="6" presetClass="entr" presetSubtype="32"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ircle(out)">
                                      <p:cBhvr>
                                        <p:cTn id="66" dur="2000"/>
                                        <p:tgtEl>
                                          <p:spTgt spid="21"/>
                                        </p:tgtEl>
                                      </p:cBhvr>
                                    </p:animEffect>
                                  </p:childTnLst>
                                </p:cTn>
                              </p:par>
                            </p:childTnLst>
                          </p:cTn>
                        </p:par>
                        <p:par>
                          <p:cTn id="67" fill="hold">
                            <p:stCondLst>
                              <p:cond delay="18000"/>
                            </p:stCondLst>
                            <p:childTnLst>
                              <p:par>
                                <p:cTn id="68" presetID="6" presetClass="entr" presetSubtype="32"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out)">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strVal val="#ppt_w+.3"/>
                                          </p:val>
                                        </p:tav>
                                        <p:tav tm="100000">
                                          <p:val>
                                            <p:strVal val="#ppt_w"/>
                                          </p:val>
                                        </p:tav>
                                      </p:tavLst>
                                    </p:anim>
                                    <p:anim calcmode="lin" valueType="num">
                                      <p:cBhvr>
                                        <p:cTn id="76" dur="1000" fill="hold"/>
                                        <p:tgtEl>
                                          <p:spTgt spid="23"/>
                                        </p:tgtEl>
                                        <p:attrNameLst>
                                          <p:attrName>ppt_h</p:attrName>
                                        </p:attrNameLst>
                                      </p:cBhvr>
                                      <p:tavLst>
                                        <p:tav tm="0">
                                          <p:val>
                                            <p:strVal val="#ppt_h"/>
                                          </p:val>
                                        </p:tav>
                                        <p:tav tm="100000">
                                          <p:val>
                                            <p:strVal val="#ppt_h"/>
                                          </p:val>
                                        </p:tav>
                                      </p:tavLst>
                                    </p:anim>
                                    <p:animEffect transition="in" filter="fade">
                                      <p:cBhvr>
                                        <p:cTn id="7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p:bldP spid="13" grpId="0"/>
      <p:bldP spid="14" grpId="0" animBg="1"/>
      <p:bldP spid="15" grpId="0" animBg="1"/>
      <p:bldP spid="16" grpId="0" animBg="1"/>
      <p:bldP spid="17" grpId="0" animBg="1"/>
      <p:bldP spid="18" grpId="0"/>
      <p:bldP spid="19" grpId="0"/>
      <p:bldP spid="20" grpId="0" animBg="1"/>
      <p:bldP spid="21" grpId="0" animBg="1"/>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9307" y="4455994"/>
            <a:ext cx="6142630" cy="2246769"/>
          </a:xfrm>
          <a:prstGeom prst="rect">
            <a:avLst/>
          </a:prstGeom>
        </p:spPr>
        <p:txBody>
          <a:bodyPr wrap="square">
            <a:spAutoFit/>
          </a:bodyPr>
          <a:lstStyle/>
          <a:p>
            <a:r>
              <a:rPr lang="bn-BD" sz="28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মঙ্গলঃ </a:t>
            </a:r>
            <a:r>
              <a:rPr lang="bn-BD"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মঙ্গলকে কখোনো কখনো লাল গ্রহ বলা হয় ।এর পৃষ্ঠ ধূলিময় এবং খুবি পাতলা বায়ুমণ্ডল রয়েছে । </a:t>
            </a:r>
          </a:p>
          <a:p>
            <a:endParaRPr lang="en-US" sz="28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8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মঙ্গলের </a:t>
            </a:r>
            <a:r>
              <a:rPr lang="bn-BD"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মাটির নিচে পানি থাকার সম্ভাবনা আছে বলে বিজ্ঞানীরা এখন মনে করেন।</a:t>
            </a:r>
            <a:endParaRPr lang="en-US" sz="2800" dirty="0">
              <a:solidFill>
                <a:srgbClr val="002060"/>
              </a:solidFill>
              <a:effectLst>
                <a:outerShdw blurRad="38100" dist="38100" dir="2700000" algn="tl">
                  <a:srgbClr val="000000">
                    <a:alpha val="43137"/>
                  </a:srgbClr>
                </a:outerShdw>
              </a:effectLst>
            </a:endParaRPr>
          </a:p>
        </p:txBody>
      </p:sp>
      <p:pic>
        <p:nvPicPr>
          <p:cNvPr id="6" name="Picture 5" descr="Mars planet.jpg"/>
          <p:cNvPicPr>
            <a:picLocks noChangeAspect="1"/>
          </p:cNvPicPr>
          <p:nvPr/>
        </p:nvPicPr>
        <p:blipFill>
          <a:blip r:embed="rId2" cstate="print"/>
          <a:stretch>
            <a:fillRect/>
          </a:stretch>
        </p:blipFill>
        <p:spPr>
          <a:xfrm>
            <a:off x="917315" y="754576"/>
            <a:ext cx="4038600" cy="3701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maxresdefault (1).jpg"/>
          <p:cNvPicPr>
            <a:picLocks noChangeAspect="1"/>
          </p:cNvPicPr>
          <p:nvPr/>
        </p:nvPicPr>
        <p:blipFill>
          <a:blip r:embed="rId3"/>
          <a:stretch>
            <a:fillRect/>
          </a:stretch>
        </p:blipFill>
        <p:spPr>
          <a:xfrm>
            <a:off x="6630537" y="885967"/>
            <a:ext cx="4114800" cy="2689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W1hZ2UtMTM0NTg0LmpwZw==.jpg"/>
          <p:cNvPicPr>
            <a:picLocks noChangeAspect="1"/>
          </p:cNvPicPr>
          <p:nvPr/>
        </p:nvPicPr>
        <p:blipFill>
          <a:blip r:embed="rId4"/>
          <a:stretch>
            <a:fillRect/>
          </a:stretch>
        </p:blipFill>
        <p:spPr>
          <a:xfrm>
            <a:off x="6401937" y="3740624"/>
            <a:ext cx="4572000" cy="2673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xmlns="" id="{8CE2E56D-6004-44DA-A196-59FFBAD4EBEA}"/>
              </a:ext>
            </a:extLst>
          </p:cNvPr>
          <p:cNvSpPr/>
          <p:nvPr/>
        </p:nvSpPr>
        <p:spPr>
          <a:xfrm>
            <a:off x="4655665" y="197567"/>
            <a:ext cx="2673183" cy="523461"/>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মঙ্গল</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565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62566" y="252248"/>
            <a:ext cx="3396731" cy="762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0"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পাঠ</a:t>
            </a:r>
            <a:r>
              <a:rPr lang="en-US" sz="6000"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6000"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পরিচিতি </a:t>
            </a:r>
            <a:endParaRPr lang="en-US" sz="6000"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2"/>
          <p:cNvSpPr txBox="1"/>
          <p:nvPr/>
        </p:nvSpPr>
        <p:spPr>
          <a:xfrm>
            <a:off x="451866" y="1541318"/>
            <a:ext cx="5862564"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44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NikoshBAN" panose="02000000000000000000" pitchFamily="2" charset="0"/>
                <a:cs typeface="NikoshBAN" panose="02000000000000000000" pitchFamily="2" charset="0"/>
              </a:rPr>
              <a:t>শ্রেণি : </a:t>
            </a:r>
            <a:r>
              <a:rPr lang="bn-IN" sz="44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NikoshBAN" panose="02000000000000000000" pitchFamily="2" charset="0"/>
                <a:cs typeface="NikoshBAN" panose="02000000000000000000" pitchFamily="2" charset="0"/>
              </a:rPr>
              <a:t>সপ্তম</a:t>
            </a:r>
          </a:p>
          <a:p>
            <a:pPr algn="ctr"/>
            <a:r>
              <a:rPr lang="bn-IN" sz="44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NikoshBAN" panose="02000000000000000000" pitchFamily="2" charset="0"/>
                <a:cs typeface="NikoshBAN" panose="02000000000000000000" pitchFamily="2" charset="0"/>
              </a:rPr>
              <a:t>বিষয় : </a:t>
            </a:r>
            <a:r>
              <a:rPr lang="bn-IN" sz="4400" b="1" dirty="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বিজ্ঞান</a:t>
            </a:r>
          </a:p>
          <a:p>
            <a:pPr algn="ctr"/>
            <a:r>
              <a:rPr lang="bn-IN" sz="44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NikoshBAN" panose="02000000000000000000" pitchFamily="2" charset="0"/>
                <a:cs typeface="NikoshBAN" panose="02000000000000000000" pitchFamily="2" charset="0"/>
              </a:rPr>
              <a:t>অধ্যায় : </a:t>
            </a:r>
            <a:r>
              <a:rPr lang="bn-IN" sz="4400" b="1" dirty="0">
                <a:ln w="12700">
                  <a:solidFill>
                    <a:schemeClr val="accent3">
                      <a:lumMod val="50000"/>
                    </a:schemeClr>
                  </a:solidFill>
                  <a:prstDash val="solid"/>
                </a:ln>
                <a:solidFill>
                  <a:srgbClr val="DC1AD3"/>
                </a:solidFill>
                <a:effectLst>
                  <a:innerShdw blurRad="177800">
                    <a:schemeClr val="accent3">
                      <a:lumMod val="50000"/>
                    </a:schemeClr>
                  </a:innerShdw>
                </a:effectLst>
                <a:latin typeface="NikoshBAN" panose="02000000000000000000" pitchFamily="2" charset="0"/>
                <a:cs typeface="NikoshBAN" panose="02000000000000000000" pitchFamily="2" charset="0"/>
              </a:rPr>
              <a:t>দ্বাদশ</a:t>
            </a:r>
          </a:p>
          <a:p>
            <a:pPr algn="ctr"/>
            <a:r>
              <a:rPr lang="bn-IN" sz="44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NikoshBAN" panose="02000000000000000000" pitchFamily="2" charset="0"/>
                <a:cs typeface="NikoshBAN" panose="02000000000000000000" pitchFamily="2" charset="0"/>
              </a:rPr>
              <a:t>পাঠ : </a:t>
            </a:r>
            <a:r>
              <a:rPr lang="bn-IN" sz="4400" b="1" dirty="0">
                <a:ln w="12700">
                  <a:solidFill>
                    <a:schemeClr val="accent3">
                      <a:lumMod val="50000"/>
                    </a:schemeClr>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সৌরজগতের গঠন ও পরিচয়</a:t>
            </a:r>
            <a:r>
              <a:rPr lang="bn-IN" sz="4400" b="1" dirty="0">
                <a:ln>
                  <a:solidFill>
                    <a:schemeClr val="accent2">
                      <a:lumMod val="50000"/>
                    </a:schemeClr>
                  </a:solidFill>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r>
              <a:rPr lang="bn-IN" sz="4400" b="1" dirty="0">
                <a:ln>
                  <a:solidFill>
                    <a:schemeClr val="accent2">
                      <a:lumMod val="50000"/>
                    </a:schemeClr>
                  </a:solidFill>
                </a:ln>
                <a:solidFill>
                  <a:srgbClr val="0070C0"/>
                </a:solidFill>
                <a:latin typeface="NikoshBAN" panose="02000000000000000000" pitchFamily="2" charset="0"/>
                <a:cs typeface="NikoshBAN" panose="02000000000000000000" pitchFamily="2" charset="0"/>
              </a:rPr>
              <a:t>সময় </a:t>
            </a:r>
            <a:r>
              <a:rPr lang="bn-IN" sz="4400" b="1" dirty="0" smtClean="0">
                <a:ln>
                  <a:solidFill>
                    <a:schemeClr val="accent2">
                      <a:lumMod val="50000"/>
                    </a:schemeClr>
                  </a:solidFill>
                </a:ln>
                <a:solidFill>
                  <a:srgbClr val="0070C0"/>
                </a:solidFill>
                <a:latin typeface="NikoshBAN" panose="02000000000000000000" pitchFamily="2" charset="0"/>
                <a:cs typeface="NikoshBAN" panose="02000000000000000000" pitchFamily="2" charset="0"/>
              </a:rPr>
              <a:t>:</a:t>
            </a:r>
            <a:endParaRPr lang="en-US" sz="44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Frame 1"/>
          <p:cNvSpPr/>
          <p:nvPr/>
        </p:nvSpPr>
        <p:spPr>
          <a:xfrm>
            <a:off x="0" y="0"/>
            <a:ext cx="12192000" cy="6858000"/>
          </a:xfrm>
          <a:prstGeom prst="frame">
            <a:avLst>
              <a:gd name="adj1" fmla="val 2601"/>
            </a:avLst>
          </a:prstGeom>
          <a:solidFill>
            <a:srgbClr val="FF66CC"/>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714" y="2133600"/>
            <a:ext cx="1407169" cy="1752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189" y="1389793"/>
            <a:ext cx="3137211" cy="4314965"/>
          </a:xfrm>
          <a:prstGeom prst="rect">
            <a:avLst/>
          </a:prstGeom>
        </p:spPr>
      </p:pic>
    </p:spTree>
    <p:extLst>
      <p:ext uri="{BB962C8B-B14F-4D97-AF65-F5344CB8AC3E}">
        <p14:creationId xmlns:p14="http://schemas.microsoft.com/office/powerpoint/2010/main" val="31601486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C48851-D4E9-4CE3-8BD8-A136EABFA7E0}"/>
              </a:ext>
            </a:extLst>
          </p:cNvPr>
          <p:cNvSpPr/>
          <p:nvPr/>
        </p:nvSpPr>
        <p:spPr>
          <a:xfrm>
            <a:off x="4969564" y="30393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বৃহস্পতি</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Oval 3">
            <a:extLst>
              <a:ext uri="{FF2B5EF4-FFF2-40B4-BE49-F238E27FC236}">
                <a16:creationId xmlns:a16="http://schemas.microsoft.com/office/drawing/2014/main" xmlns="" id="{F1ABC2C6-D974-4E2B-B668-E5FF550474EB}"/>
              </a:ext>
            </a:extLst>
          </p:cNvPr>
          <p:cNvSpPr/>
          <p:nvPr/>
        </p:nvSpPr>
        <p:spPr>
          <a:xfrm>
            <a:off x="7549587" y="1956038"/>
            <a:ext cx="2113863" cy="2234015"/>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xmlns="" id="{0E15CC98-32A9-4591-ACDA-754F789E40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90567" y="2871684"/>
            <a:ext cx="526952" cy="379092"/>
          </a:xfrm>
          <a:prstGeom prst="ellipse">
            <a:avLst/>
          </a:prstGeom>
          <a:scene3d>
            <a:camera prst="perspectiveRelaxedModerately"/>
            <a:lightRig rig="threePt" dir="t"/>
          </a:scene3d>
        </p:spPr>
      </p:pic>
      <p:sp>
        <p:nvSpPr>
          <p:cNvPr id="6" name="Oval 5">
            <a:extLst>
              <a:ext uri="{FF2B5EF4-FFF2-40B4-BE49-F238E27FC236}">
                <a16:creationId xmlns:a16="http://schemas.microsoft.com/office/drawing/2014/main" xmlns="" id="{F49232A6-4DE1-485C-967C-011042F32986}"/>
              </a:ext>
            </a:extLst>
          </p:cNvPr>
          <p:cNvSpPr/>
          <p:nvPr/>
        </p:nvSpPr>
        <p:spPr>
          <a:xfrm>
            <a:off x="9463932" y="2880447"/>
            <a:ext cx="369334" cy="361566"/>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xmlns="" id="{1F8FD8BF-B539-44E3-B540-B5CF91D68D7E}"/>
              </a:ext>
            </a:extLst>
          </p:cNvPr>
          <p:cNvSpPr/>
          <p:nvPr/>
        </p:nvSpPr>
        <p:spPr>
          <a:xfrm>
            <a:off x="9558553" y="2947639"/>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02A7BBA8-960A-42BD-9B56-B5E010DF8C48}"/>
              </a:ext>
            </a:extLst>
          </p:cNvPr>
          <p:cNvSpPr/>
          <p:nvPr/>
        </p:nvSpPr>
        <p:spPr>
          <a:xfrm>
            <a:off x="8699149" y="2880447"/>
            <a:ext cx="526544"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9" name="Oval 8">
            <a:extLst>
              <a:ext uri="{FF2B5EF4-FFF2-40B4-BE49-F238E27FC236}">
                <a16:creationId xmlns:a16="http://schemas.microsoft.com/office/drawing/2014/main" xmlns="" id="{75E444C1-DD23-40E7-96A8-118ADB329D4E}"/>
              </a:ext>
            </a:extLst>
          </p:cNvPr>
          <p:cNvSpPr/>
          <p:nvPr/>
        </p:nvSpPr>
        <p:spPr>
          <a:xfrm>
            <a:off x="6806014" y="1365277"/>
            <a:ext cx="3681875" cy="3564834"/>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xmlns="" id="{B9BEDC88-E6EC-416E-8883-D3D29E2D579D}"/>
              </a:ext>
            </a:extLst>
          </p:cNvPr>
          <p:cNvSpPr/>
          <p:nvPr/>
        </p:nvSpPr>
        <p:spPr>
          <a:xfrm>
            <a:off x="6631398" y="2710260"/>
            <a:ext cx="532713" cy="474758"/>
          </a:xfrm>
          <a:prstGeom prst="ellipse">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1" name="Oval 10">
            <a:extLst>
              <a:ext uri="{FF2B5EF4-FFF2-40B4-BE49-F238E27FC236}">
                <a16:creationId xmlns:a16="http://schemas.microsoft.com/office/drawing/2014/main" xmlns="" id="{327EC86C-AD1C-4F69-9683-EA2D8E149F4A}"/>
              </a:ext>
            </a:extLst>
          </p:cNvPr>
          <p:cNvSpPr/>
          <p:nvPr/>
        </p:nvSpPr>
        <p:spPr>
          <a:xfrm>
            <a:off x="6156530" y="468924"/>
            <a:ext cx="5085238" cy="5208241"/>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2" name="Oval 11">
            <a:extLst>
              <a:ext uri="{FF2B5EF4-FFF2-40B4-BE49-F238E27FC236}">
                <a16:creationId xmlns:a16="http://schemas.microsoft.com/office/drawing/2014/main" xmlns="" id="{FE6C92B5-345F-4F84-AC09-820C71ABE043}"/>
              </a:ext>
            </a:extLst>
          </p:cNvPr>
          <p:cNvSpPr/>
          <p:nvPr/>
        </p:nvSpPr>
        <p:spPr>
          <a:xfrm>
            <a:off x="10657936" y="2624768"/>
            <a:ext cx="570933" cy="496955"/>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xmlns="" id="{839668FA-FED9-4E4C-99AF-AA3DBB674039}"/>
              </a:ext>
            </a:extLst>
          </p:cNvPr>
          <p:cNvSpPr/>
          <p:nvPr/>
        </p:nvSpPr>
        <p:spPr>
          <a:xfrm>
            <a:off x="10530736" y="3041958"/>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endParaRPr lang="en-US" sz="2000" b="1" dirty="0">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xmlns="" id="{58D6CFDB-F093-472B-962B-9A1D7C1AB543}"/>
              </a:ext>
            </a:extLst>
          </p:cNvPr>
          <p:cNvSpPr/>
          <p:nvPr/>
        </p:nvSpPr>
        <p:spPr>
          <a:xfrm>
            <a:off x="6797616" y="3103998"/>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15" name="Oval 14">
            <a:extLst>
              <a:ext uri="{FF2B5EF4-FFF2-40B4-BE49-F238E27FC236}">
                <a16:creationId xmlns:a16="http://schemas.microsoft.com/office/drawing/2014/main" xmlns="" id="{5167E24B-445B-4138-9E79-988E07951972}"/>
              </a:ext>
            </a:extLst>
          </p:cNvPr>
          <p:cNvSpPr/>
          <p:nvPr/>
        </p:nvSpPr>
        <p:spPr>
          <a:xfrm>
            <a:off x="5794529" y="-289013"/>
            <a:ext cx="5824303" cy="6786021"/>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6" name="Oval 15">
            <a:extLst>
              <a:ext uri="{FF2B5EF4-FFF2-40B4-BE49-F238E27FC236}">
                <a16:creationId xmlns:a16="http://schemas.microsoft.com/office/drawing/2014/main" xmlns="" id="{336021A6-E105-465B-82D7-BE2B379EEDC8}"/>
              </a:ext>
            </a:extLst>
          </p:cNvPr>
          <p:cNvSpPr/>
          <p:nvPr/>
        </p:nvSpPr>
        <p:spPr>
          <a:xfrm>
            <a:off x="5588110" y="2754185"/>
            <a:ext cx="665674" cy="549868"/>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xmlns="" id="{AA23E2D8-C961-4179-8547-D654C66E145F}"/>
              </a:ext>
            </a:extLst>
          </p:cNvPr>
          <p:cNvSpPr/>
          <p:nvPr/>
        </p:nvSpPr>
        <p:spPr>
          <a:xfrm>
            <a:off x="5360393" y="3328944"/>
            <a:ext cx="798442"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মঙ্গল </a:t>
            </a:r>
            <a:endParaRPr lang="en-US" sz="2000" b="1" dirty="0">
              <a:effectLst>
                <a:outerShdw blurRad="38100" dist="38100" dir="2700000" algn="tl">
                  <a:srgbClr val="000000">
                    <a:alpha val="43137"/>
                  </a:srgbClr>
                </a:outerShdw>
              </a:effectLst>
            </a:endParaRPr>
          </a:p>
        </p:txBody>
      </p:sp>
      <p:sp>
        <p:nvSpPr>
          <p:cNvPr id="18" name="Oval 17">
            <a:extLst>
              <a:ext uri="{FF2B5EF4-FFF2-40B4-BE49-F238E27FC236}">
                <a16:creationId xmlns:a16="http://schemas.microsoft.com/office/drawing/2014/main" xmlns="" id="{8724E612-2800-4760-B0CF-13BC591EDF4F}"/>
              </a:ext>
            </a:extLst>
          </p:cNvPr>
          <p:cNvSpPr/>
          <p:nvPr/>
        </p:nvSpPr>
        <p:spPr>
          <a:xfrm>
            <a:off x="5172004" y="-905370"/>
            <a:ext cx="6807962" cy="8160535"/>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9" name="Oval 18">
            <a:extLst>
              <a:ext uri="{FF2B5EF4-FFF2-40B4-BE49-F238E27FC236}">
                <a16:creationId xmlns:a16="http://schemas.microsoft.com/office/drawing/2014/main" xmlns="" id="{9FFCA01A-4517-4F34-8D55-5125DD2CC722}"/>
              </a:ext>
            </a:extLst>
          </p:cNvPr>
          <p:cNvSpPr/>
          <p:nvPr/>
        </p:nvSpPr>
        <p:spPr>
          <a:xfrm>
            <a:off x="4648064" y="2801045"/>
            <a:ext cx="960281" cy="999568"/>
          </a:xfrm>
          <a:prstGeom prst="ellipse">
            <a:avLst/>
          </a:prstGeom>
          <a:blipFill>
            <a:blip r:embed="rId7"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0" name="Rectangle 19">
            <a:extLst>
              <a:ext uri="{FF2B5EF4-FFF2-40B4-BE49-F238E27FC236}">
                <a16:creationId xmlns:a16="http://schemas.microsoft.com/office/drawing/2014/main" xmlns="" id="{0065AC96-E866-41A1-89BB-F6E6A4945A7D}"/>
              </a:ext>
            </a:extLst>
          </p:cNvPr>
          <p:cNvSpPr/>
          <p:nvPr/>
        </p:nvSpPr>
        <p:spPr>
          <a:xfrm>
            <a:off x="4870787" y="3794959"/>
            <a:ext cx="890832"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বৃহস্পতি </a:t>
            </a:r>
            <a:endParaRPr lang="en-US" sz="2000" b="1" dirty="0">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xmlns="" id="{DD86B142-609D-4D7D-BE51-7D27EF8C9ADC}"/>
              </a:ext>
            </a:extLst>
          </p:cNvPr>
          <p:cNvSpPr/>
          <p:nvPr/>
        </p:nvSpPr>
        <p:spPr>
          <a:xfrm>
            <a:off x="225317" y="5677165"/>
            <a:ext cx="11622126" cy="768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বৃহস্পতি সূর্যের সবচেয়ে বড় গ্রহ। এটিতে শুধু গ্যাসই রয়েছে, কোনো কঠিন পৃষ্ঠ নেই।</a:t>
            </a:r>
            <a:endParaRPr lang="en-US" sz="3200" b="1" dirty="0">
              <a:solidFill>
                <a:schemeClr val="tx1"/>
              </a:solidFill>
              <a:latin typeface="NikoshBAN" panose="02000000000000000000" pitchFamily="2" charset="0"/>
              <a:cs typeface="NikoshBAN" panose="02000000000000000000" pitchFamily="2" charset="0"/>
            </a:endParaRPr>
          </a:p>
        </p:txBody>
      </p:sp>
      <p:grpSp>
        <p:nvGrpSpPr>
          <p:cNvPr id="23" name="Group 22">
            <a:extLst>
              <a:ext uri="{FF2B5EF4-FFF2-40B4-BE49-F238E27FC236}">
                <a16:creationId xmlns:a16="http://schemas.microsoft.com/office/drawing/2014/main" xmlns="" id="{EBA4C1C0-6BD7-44F7-A8C6-A612BACB1E6F}"/>
              </a:ext>
            </a:extLst>
          </p:cNvPr>
          <p:cNvGrpSpPr/>
          <p:nvPr/>
        </p:nvGrpSpPr>
        <p:grpSpPr>
          <a:xfrm>
            <a:off x="225317" y="303931"/>
            <a:ext cx="4452732" cy="4374086"/>
            <a:chOff x="225317" y="303931"/>
            <a:chExt cx="4452732" cy="4374086"/>
          </a:xfrm>
        </p:grpSpPr>
        <p:sp>
          <p:nvSpPr>
            <p:cNvPr id="3" name="Oval 2">
              <a:extLst>
                <a:ext uri="{FF2B5EF4-FFF2-40B4-BE49-F238E27FC236}">
                  <a16:creationId xmlns:a16="http://schemas.microsoft.com/office/drawing/2014/main" xmlns="" id="{25944E43-667B-410C-85B2-D2341AAD88EF}"/>
                </a:ext>
              </a:extLst>
            </p:cNvPr>
            <p:cNvSpPr/>
            <p:nvPr/>
          </p:nvSpPr>
          <p:spPr>
            <a:xfrm>
              <a:off x="225317" y="303931"/>
              <a:ext cx="4452732" cy="4374086"/>
            </a:xfrm>
            <a:prstGeom prst="ellipse">
              <a:avLst/>
            </a:prstGeom>
            <a:blipFill>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xmlns="" id="{C87B0B33-CFB5-4DAC-8F16-892980F2CDF4}"/>
                </a:ext>
              </a:extLst>
            </p:cNvPr>
            <p:cNvSpPr/>
            <p:nvPr/>
          </p:nvSpPr>
          <p:spPr>
            <a:xfrm>
              <a:off x="1609558" y="2015612"/>
              <a:ext cx="1669774" cy="7337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বৃহস্পতি</a:t>
              </a:r>
              <a:endParaRPr lang="en-US" sz="2800" b="1" dirty="0">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41094201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6" presetClass="entr" presetSubtype="3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ppt_x</p:attrName>
                                        </p:attrNameLst>
                                      </p:cBhvr>
                                      <p:tavLst>
                                        <p:tav tm="0">
                                          <p:val>
                                            <p:strVal val="#ppt_x"/>
                                          </p:val>
                                        </p:tav>
                                        <p:tav tm="100000">
                                          <p:val>
                                            <p:strVal val="#ppt_x"/>
                                          </p:val>
                                        </p:tav>
                                      </p:tavLst>
                                    </p:anim>
                                    <p:anim calcmode="lin" valueType="num">
                                      <p:cBhvr>
                                        <p:cTn id="23" dur="2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ntr" presetSubtype="3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2000"/>
                                        <p:tgtEl>
                                          <p:spTgt spid="6"/>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out)">
                                      <p:cBhvr>
                                        <p:cTn id="31" dur="20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8000"/>
                            </p:stCondLst>
                            <p:childTnLst>
                              <p:par>
                                <p:cTn id="38" presetID="6"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out)">
                                      <p:cBhvr>
                                        <p:cTn id="40" dur="20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10000"/>
                            </p:stCondLst>
                            <p:childTnLst>
                              <p:par>
                                <p:cTn id="47" presetID="6" presetClass="entr" presetSubtype="3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out)">
                                      <p:cBhvr>
                                        <p:cTn id="49" dur="2000"/>
                                        <p:tgtEl>
                                          <p:spTgt spid="14"/>
                                        </p:tgtEl>
                                      </p:cBhvr>
                                    </p:animEffect>
                                  </p:childTnLst>
                                </p:cTn>
                              </p:par>
                            </p:childTnLst>
                          </p:cTn>
                        </p:par>
                        <p:par>
                          <p:cTn id="50" fill="hold">
                            <p:stCondLst>
                              <p:cond delay="12000"/>
                            </p:stCondLst>
                            <p:childTnLst>
                              <p:par>
                                <p:cTn id="51" presetID="6" presetClass="entr" presetSubtype="3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out)">
                                      <p:cBhvr>
                                        <p:cTn id="53" dur="2000"/>
                                        <p:tgtEl>
                                          <p:spTgt spid="12"/>
                                        </p:tgtEl>
                                      </p:cBhvr>
                                    </p:animEffect>
                                  </p:childTnLst>
                                </p:cTn>
                              </p:par>
                            </p:childTnLst>
                          </p:cTn>
                        </p:par>
                        <p:par>
                          <p:cTn id="54" fill="hold">
                            <p:stCondLst>
                              <p:cond delay="14000"/>
                            </p:stCondLst>
                            <p:childTnLst>
                              <p:par>
                                <p:cTn id="55" presetID="6" presetClass="entr" presetSubtype="3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out)">
                                      <p:cBhvr>
                                        <p:cTn id="57" dur="2000"/>
                                        <p:tgtEl>
                                          <p:spTgt spid="1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16000"/>
                            </p:stCondLst>
                            <p:childTnLst>
                              <p:par>
                                <p:cTn id="64" presetID="6" presetClass="entr" presetSubtype="3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out)">
                                      <p:cBhvr>
                                        <p:cTn id="66" dur="2000"/>
                                        <p:tgtEl>
                                          <p:spTgt spid="16"/>
                                        </p:tgtEl>
                                      </p:cBhvr>
                                    </p:animEffect>
                                  </p:childTnLst>
                                </p:cTn>
                              </p:par>
                            </p:childTnLst>
                          </p:cTn>
                        </p:par>
                        <p:par>
                          <p:cTn id="67" fill="hold">
                            <p:stCondLst>
                              <p:cond delay="18000"/>
                            </p:stCondLst>
                            <p:childTnLst>
                              <p:par>
                                <p:cTn id="68" presetID="6" presetClass="entr" presetSubtype="3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circle(out)">
                                      <p:cBhvr>
                                        <p:cTn id="70" dur="20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20000"/>
                            </p:stCondLst>
                            <p:childTnLst>
                              <p:par>
                                <p:cTn id="77" presetID="6"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circle(in)">
                                      <p:cBhvr>
                                        <p:cTn id="79" dur="2000"/>
                                        <p:tgtEl>
                                          <p:spTgt spid="19"/>
                                        </p:tgtEl>
                                      </p:cBhvr>
                                    </p:animEffect>
                                  </p:childTnLst>
                                </p:cTn>
                              </p:par>
                            </p:childTnLst>
                          </p:cTn>
                        </p:par>
                        <p:par>
                          <p:cTn id="80" fill="hold">
                            <p:stCondLst>
                              <p:cond delay="22000"/>
                            </p:stCondLst>
                            <p:childTnLst>
                              <p:par>
                                <p:cTn id="81" presetID="6" presetClass="entr" presetSubtype="16"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circle(in)">
                                      <p:cBhvr>
                                        <p:cTn id="83" dur="2000"/>
                                        <p:tgtEl>
                                          <p:spTgt spid="20"/>
                                        </p:tgtEl>
                                      </p:cBhvr>
                                    </p:animEffect>
                                  </p:childTnLst>
                                </p:cTn>
                              </p:par>
                            </p:childTnLst>
                          </p:cTn>
                        </p:par>
                        <p:par>
                          <p:cTn id="84" fill="hold">
                            <p:stCondLst>
                              <p:cond delay="24000"/>
                            </p:stCondLst>
                            <p:childTnLst>
                              <p:par>
                                <p:cTn id="85" presetID="8"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diamond(in)">
                                      <p:cBhvr>
                                        <p:cTn id="8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p:bldP spid="8" grpId="0"/>
      <p:bldP spid="9" grpId="0" animBg="1"/>
      <p:bldP spid="10" grpId="0" animBg="1"/>
      <p:bldP spid="11" grpId="0" animBg="1"/>
      <p:bldP spid="12" grpId="0" animBg="1"/>
      <p:bldP spid="13" grpId="0"/>
      <p:bldP spid="14" grpId="0"/>
      <p:bldP spid="15" grpId="0" animBg="1"/>
      <p:bldP spid="16" grpId="0" animBg="1"/>
      <p:bldP spid="17" grpId="0"/>
      <p:bldP spid="18" grpId="0" animBg="1"/>
      <p:bldP spid="19" grpId="0" animBg="1"/>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BB7F910-F32D-451D-8BC6-B8EA55CEF1F3}"/>
              </a:ext>
            </a:extLst>
          </p:cNvPr>
          <p:cNvSpPr/>
          <p:nvPr/>
        </p:nvSpPr>
        <p:spPr>
          <a:xfrm>
            <a:off x="714800" y="1289884"/>
            <a:ext cx="4400540" cy="4278232"/>
          </a:xfrm>
          <a:prstGeom prst="ellipse">
            <a:avLst/>
          </a:prstGeom>
          <a:blipFill>
            <a:blip r:embed="rId2"/>
            <a:stretch>
              <a:fillRect/>
            </a:stretch>
          </a:blipFill>
          <a:ln>
            <a:no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xmlns="" id="{2ADCDB6C-FDBA-4D8F-BEA5-D1C51F817EB2}"/>
              </a:ext>
            </a:extLst>
          </p:cNvPr>
          <p:cNvSpPr/>
          <p:nvPr/>
        </p:nvSpPr>
        <p:spPr>
          <a:xfrm>
            <a:off x="4969564" y="30393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শনি</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xmlns="" id="{7E6FB644-EAB1-493D-AEC0-529DF19BE378}"/>
              </a:ext>
            </a:extLst>
          </p:cNvPr>
          <p:cNvSpPr/>
          <p:nvPr/>
        </p:nvSpPr>
        <p:spPr>
          <a:xfrm>
            <a:off x="5467339" y="1961321"/>
            <a:ext cx="6009861" cy="3498575"/>
          </a:xfrm>
          <a:prstGeom prst="rect">
            <a:avLst/>
          </a:prstGeom>
          <a:solidFill>
            <a:schemeClr val="bg2"/>
          </a:solidFill>
          <a:ln w="57150">
            <a:solidFill>
              <a:schemeClr val="tx1">
                <a:lumMod val="85000"/>
                <a:lumOff val="15000"/>
              </a:schemeClr>
            </a:solidFill>
          </a:ln>
          <a:effectLst>
            <a:glow rad="139700">
              <a:schemeClr val="accent1">
                <a:satMod val="175000"/>
                <a:alpha val="40000"/>
              </a:schemeClr>
            </a:glow>
            <a:outerShdw blurRad="149987" dist="250190" dir="8460000" algn="ctr">
              <a:srgbClr val="000000">
                <a:alpha val="28000"/>
              </a:srgbClr>
            </a:outerShdw>
          </a:effectLst>
          <a:scene3d>
            <a:camera prst="perspectiveBelow"/>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শনি গ্রহটিও কেবল গ্যাস দিয়ে তৈরি।</a:t>
            </a:r>
          </a:p>
          <a:p>
            <a:pPr algn="ctr"/>
            <a:endParaRPr lang="bn-IN" sz="1600"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 এটিকে ঘিরে কতগুলো রিং বা আংটা </a:t>
            </a:r>
          </a:p>
          <a:p>
            <a:pPr algn="ctr"/>
            <a:endParaRPr lang="bn-IN" sz="1600"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রয়েছে।</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9417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17" presetClass="entr" presetSubtype="1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C15878D-9343-49DB-833D-138002A6BC00}"/>
              </a:ext>
            </a:extLst>
          </p:cNvPr>
          <p:cNvSpPr/>
          <p:nvPr/>
        </p:nvSpPr>
        <p:spPr>
          <a:xfrm>
            <a:off x="4611756" y="317183"/>
            <a:ext cx="2968488" cy="1167060"/>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ইউরেনাস</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Oval 2">
            <a:extLst>
              <a:ext uri="{FF2B5EF4-FFF2-40B4-BE49-F238E27FC236}">
                <a16:creationId xmlns:a16="http://schemas.microsoft.com/office/drawing/2014/main" xmlns="" id="{C8495AB5-C948-462F-A2C4-983DC47E020C}"/>
              </a:ext>
            </a:extLst>
          </p:cNvPr>
          <p:cNvSpPr/>
          <p:nvPr/>
        </p:nvSpPr>
        <p:spPr>
          <a:xfrm>
            <a:off x="459106" y="1374912"/>
            <a:ext cx="4815260" cy="4230757"/>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xmlns="" id="{B8564CC5-4DA1-4539-BC09-E1790461FB1E}"/>
              </a:ext>
            </a:extLst>
          </p:cNvPr>
          <p:cNvSpPr/>
          <p:nvPr/>
        </p:nvSpPr>
        <p:spPr>
          <a:xfrm>
            <a:off x="5467339" y="1961321"/>
            <a:ext cx="6009861" cy="3498575"/>
          </a:xfrm>
          <a:prstGeom prst="rect">
            <a:avLst/>
          </a:prstGeom>
          <a:solidFill>
            <a:schemeClr val="bg2"/>
          </a:solidFill>
          <a:ln w="57150">
            <a:solidFill>
              <a:schemeClr val="tx1">
                <a:lumMod val="85000"/>
                <a:lumOff val="15000"/>
              </a:schemeClr>
            </a:solidFill>
          </a:ln>
          <a:effectLst>
            <a:glow rad="139700">
              <a:schemeClr val="accent1">
                <a:satMod val="175000"/>
                <a:alpha val="40000"/>
              </a:schemeClr>
            </a:glow>
            <a:outerShdw blurRad="76200" dir="18900000" sy="23000" kx="-1200000" algn="bl" rotWithShape="0">
              <a:prstClr val="black">
                <a:alpha val="20000"/>
              </a:prstClr>
            </a:outerShdw>
          </a:effectLst>
          <a:scene3d>
            <a:camera prst="perspectiveBelow"/>
            <a:lightRig rig="contrasting" dir="t">
              <a:rot lat="0" lon="0" rev="1500000"/>
            </a:lightRig>
          </a:scene3d>
          <a:sp3d prstMaterial="metal">
            <a:bevelT w="88900" h="889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এই গ্রহটি গ্যাস ও বরফ দিয়ে গঠিত।</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802046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600"/>
                            </p:stCondLst>
                            <p:childTnLst>
                              <p:par>
                                <p:cTn id="11" presetID="31" presetClass="entr" presetSubtype="0" fill="hold" grpId="0" nodeType="afterEffect">
                                  <p:stCondLst>
                                    <p:cond delay="0"/>
                                  </p:stCondLst>
                                  <p:iterate type="wd">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ED00019-AC68-4E76-A345-55129688BCAB}"/>
              </a:ext>
            </a:extLst>
          </p:cNvPr>
          <p:cNvSpPr/>
          <p:nvPr/>
        </p:nvSpPr>
        <p:spPr>
          <a:xfrm>
            <a:off x="4611756" y="317183"/>
            <a:ext cx="2968488" cy="1167060"/>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নেপচুন</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Oval 2">
            <a:extLst>
              <a:ext uri="{FF2B5EF4-FFF2-40B4-BE49-F238E27FC236}">
                <a16:creationId xmlns:a16="http://schemas.microsoft.com/office/drawing/2014/main" xmlns="" id="{21150BA8-89DB-4347-8796-801AA856EB67}"/>
              </a:ext>
            </a:extLst>
          </p:cNvPr>
          <p:cNvSpPr/>
          <p:nvPr/>
        </p:nvSpPr>
        <p:spPr>
          <a:xfrm>
            <a:off x="309531" y="1368466"/>
            <a:ext cx="5031096" cy="446249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xmlns="" id="{064CE4DD-5683-482F-A60D-CFDDAEC570B2}"/>
              </a:ext>
            </a:extLst>
          </p:cNvPr>
          <p:cNvSpPr/>
          <p:nvPr/>
        </p:nvSpPr>
        <p:spPr>
          <a:xfrm>
            <a:off x="5594315" y="1931503"/>
            <a:ext cx="6009861" cy="3498575"/>
          </a:xfrm>
          <a:prstGeom prst="rect">
            <a:avLst/>
          </a:prstGeom>
          <a:solidFill>
            <a:schemeClr val="bg2"/>
          </a:solidFill>
          <a:ln w="57150">
            <a:solidFill>
              <a:schemeClr val="tx1">
                <a:lumMod val="85000"/>
                <a:lumOff val="15000"/>
              </a:schemeClr>
            </a:solidFill>
          </a:ln>
          <a:effectLst>
            <a:glow rad="139700">
              <a:schemeClr val="accent1">
                <a:satMod val="175000"/>
                <a:alpha val="40000"/>
              </a:schemeClr>
            </a:glow>
            <a:outerShdw blurRad="76200" dir="18900000" sy="23000" kx="-1200000" algn="bl" rotWithShape="0">
              <a:prstClr val="black">
                <a:alpha val="20000"/>
              </a:prstClr>
            </a:outerShdw>
          </a:effectLst>
          <a:scene3d>
            <a:camera prst="perspectiveBelow"/>
            <a:lightRig rig="contrasting" dir="t">
              <a:rot lat="0" lon="0" rev="1500000"/>
            </a:lightRig>
          </a:scene3d>
          <a:sp3d prstMaterial="metal">
            <a:bevelT w="88900" h="889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এই গ্রহটি অনেকটা ইউরেনাসের মত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42891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8F97A6-2883-44E8-867B-24F200F41B6A}"/>
              </a:ext>
            </a:extLst>
          </p:cNvPr>
          <p:cNvSpPr/>
          <p:nvPr/>
        </p:nvSpPr>
        <p:spPr>
          <a:xfrm>
            <a:off x="4081669" y="556590"/>
            <a:ext cx="3273287" cy="1457739"/>
          </a:xfrm>
          <a:prstGeom prst="rect">
            <a:avLst/>
          </a:prstGeom>
          <a:solidFill>
            <a:schemeClr val="bg2">
              <a:lumMod val="90000"/>
            </a:schemeClr>
          </a:solidFill>
          <a:ln w="57150">
            <a:solidFill>
              <a:srgbClr val="DC1AD3"/>
            </a:solidFill>
          </a:ln>
          <a:effectLst>
            <a:glow rad="228600">
              <a:schemeClr val="accent6">
                <a:satMod val="175000"/>
                <a:alpha val="40000"/>
              </a:schemeClr>
            </a:glow>
          </a:effectLst>
          <a:scene3d>
            <a:camera prst="obliqueBottom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দলীয় কাজ</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Rounded Rectangle 6">
            <a:extLst>
              <a:ext uri="{FF2B5EF4-FFF2-40B4-BE49-F238E27FC236}">
                <a16:creationId xmlns:a16="http://schemas.microsoft.com/office/drawing/2014/main" xmlns="" id="{42910519-31FC-496B-87C7-AFC7FB309606}"/>
              </a:ext>
            </a:extLst>
          </p:cNvPr>
          <p:cNvSpPr/>
          <p:nvPr/>
        </p:nvSpPr>
        <p:spPr>
          <a:xfrm>
            <a:off x="1099930" y="5501410"/>
            <a:ext cx="11092070" cy="1292088"/>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marL="572988" indent="-571500" algn="just">
              <a:buFont typeface="Wingdings" panose="05000000000000000000" pitchFamily="2" charset="2"/>
              <a:buChar char="q"/>
            </a:pP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গ্রহ জীব বসবাসের উপযোগী এবং কেন? ব্যাখ্যা করে লেখ</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4" name="Picture 3">
            <a:extLst>
              <a:ext uri="{FF2B5EF4-FFF2-40B4-BE49-F238E27FC236}">
                <a16:creationId xmlns:a16="http://schemas.microsoft.com/office/drawing/2014/main" xmlns="" id="{7D8FE427-4E94-4C1B-97A8-194FF98D5CE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98644" y="1940259"/>
            <a:ext cx="6983895" cy="3635221"/>
          </a:xfrm>
          <a:prstGeom prst="rect">
            <a:avLst/>
          </a:prstGeom>
          <a:effectLst/>
          <a:scene3d>
            <a:camera prst="perspectiveAbove"/>
            <a:lightRig rig="threePt" dir="t"/>
          </a:scene3d>
          <a:sp3d>
            <a:bevelT w="114300" prst="artDeco"/>
          </a:sp3d>
        </p:spPr>
      </p:pic>
    </p:spTree>
    <p:extLst>
      <p:ext uri="{BB962C8B-B14F-4D97-AF65-F5344CB8AC3E}">
        <p14:creationId xmlns:p14="http://schemas.microsoft.com/office/powerpoint/2010/main" val="30909633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2BD0BFF-8FCF-4E60-B3D0-7D97938E0724}"/>
              </a:ext>
            </a:extLst>
          </p:cNvPr>
          <p:cNvSpPr/>
          <p:nvPr/>
        </p:nvSpPr>
        <p:spPr>
          <a:xfrm>
            <a:off x="4731025" y="447258"/>
            <a:ext cx="2663687" cy="876575"/>
          </a:xfrm>
          <a:prstGeom prst="rect">
            <a:avLst/>
          </a:prstGeom>
          <a:solidFill>
            <a:schemeClr val="bg2">
              <a:lumMod val="90000"/>
            </a:schemeClr>
          </a:solidFill>
          <a:ln w="57150">
            <a:solidFill>
              <a:srgbClr val="DC1AD3"/>
            </a:solidFill>
          </a:ln>
          <a:effectLst>
            <a:glow rad="228600">
              <a:schemeClr val="accent6">
                <a:satMod val="175000"/>
                <a:alpha val="40000"/>
              </a:schemeClr>
            </a:glow>
          </a:effectLst>
          <a:scene3d>
            <a:camera prst="obliqueBottom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মূল্যায়ন</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01567123-913C-46FA-A684-35AEBC172957}"/>
              </a:ext>
            </a:extLst>
          </p:cNvPr>
          <p:cNvSpPr/>
          <p:nvPr/>
        </p:nvSpPr>
        <p:spPr>
          <a:xfrm>
            <a:off x="940905" y="1992795"/>
            <a:ext cx="8653670" cy="109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সূর্য পৃথিবী থেকে কত কিলোমিটার দূরে অবস্থিত?</a:t>
            </a:r>
            <a:endParaRPr lang="en-US" sz="32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xmlns="" id="{0F3B589E-6C4F-4040-BE9C-1C85F78B7A24}"/>
              </a:ext>
            </a:extLst>
          </p:cNvPr>
          <p:cNvSpPr/>
          <p:nvPr/>
        </p:nvSpPr>
        <p:spPr>
          <a:xfrm>
            <a:off x="404191" y="2880691"/>
            <a:ext cx="8653670" cy="109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সূর্যকে কেন্দ্র করে কয়টি গ্রহ ঘুরছে?</a:t>
            </a:r>
            <a:endParaRPr lang="en-US" sz="32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xmlns="" id="{9DD1E9DF-CFB9-42C1-B1C9-B7D1D2F9DE5F}"/>
              </a:ext>
            </a:extLst>
          </p:cNvPr>
          <p:cNvSpPr/>
          <p:nvPr/>
        </p:nvSpPr>
        <p:spPr>
          <a:xfrm>
            <a:off x="940905" y="3539640"/>
            <a:ext cx="8653670" cy="109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সূর্যের </a:t>
            </a:r>
            <a:r>
              <a:rPr lang="bn-IN" sz="3600" b="1" dirty="0">
                <a:solidFill>
                  <a:schemeClr val="tx1"/>
                </a:solidFill>
                <a:latin typeface="NikoshBAN" panose="02000000000000000000" pitchFamily="2" charset="0"/>
                <a:cs typeface="NikoshBAN" panose="02000000000000000000" pitchFamily="2" charset="0"/>
              </a:rPr>
              <a:t>সবচেয়ে কাছের গ্রহ কোনটি?</a:t>
            </a:r>
            <a:endParaRPr lang="en-US" sz="36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1DD2719B-F2D9-4C5F-9F57-F08586E5C6E7}"/>
              </a:ext>
            </a:extLst>
          </p:cNvPr>
          <p:cNvSpPr/>
          <p:nvPr/>
        </p:nvSpPr>
        <p:spPr>
          <a:xfrm>
            <a:off x="695738" y="4774098"/>
            <a:ext cx="8653670" cy="109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600" b="1" dirty="0">
                <a:solidFill>
                  <a:schemeClr val="tx1"/>
                </a:solidFill>
                <a:latin typeface="NikoshBAN" panose="02000000000000000000" pitchFamily="2" charset="0"/>
                <a:cs typeface="NikoshBAN" panose="02000000000000000000" pitchFamily="2" charset="0"/>
              </a:rPr>
              <a:t>সূর্যের সবচেয়ে বড় গ্রহ কোনটি</a:t>
            </a:r>
            <a:r>
              <a:rPr lang="bn-IN" sz="3600" b="1" dirty="0" smtClean="0">
                <a:solidFill>
                  <a:schemeClr val="tx1"/>
                </a:solidFill>
                <a:latin typeface="NikoshBAN" panose="02000000000000000000" pitchFamily="2" charset="0"/>
                <a:cs typeface="NikoshBAN" panose="02000000000000000000" pitchFamily="2" charset="0"/>
              </a:rPr>
              <a:t>?</a:t>
            </a:r>
            <a:endParaRPr lang="en-US" sz="3600" b="1" dirty="0" smtClean="0">
              <a:solidFill>
                <a:schemeClr val="tx1"/>
              </a:solidFill>
              <a:latin typeface="NikoshBAN" panose="02000000000000000000" pitchFamily="2" charset="0"/>
              <a:cs typeface="NikoshBAN" panose="02000000000000000000" pitchFamily="2" charset="0"/>
            </a:endParaRPr>
          </a:p>
          <a:p>
            <a:pPr marL="285750" indent="-285750" algn="ctr">
              <a:buFont typeface="Wingdings" panose="05000000000000000000" pitchFamily="2" charset="2"/>
              <a:buChar char="Ø"/>
            </a:pPr>
            <a:r>
              <a:rPr lang="bn-IN" sz="3600" b="1" dirty="0" smtClean="0">
                <a:solidFill>
                  <a:schemeClr val="tx1"/>
                </a:solidFill>
                <a:latin typeface="NikoshBAN" pitchFamily="2" charset="0"/>
                <a:cs typeface="NikoshBAN" pitchFamily="2" charset="0"/>
              </a:rPr>
              <a:t> </a:t>
            </a:r>
            <a:r>
              <a:rPr lang="bn-IN" sz="3600" b="1" dirty="0">
                <a:solidFill>
                  <a:schemeClr val="tx1"/>
                </a:solidFill>
                <a:latin typeface="NikoshBAN" pitchFamily="2" charset="0"/>
                <a:cs typeface="NikoshBAN" pitchFamily="2" charset="0"/>
              </a:rPr>
              <a:t>মঙ্গল গ্রহের রং কীরূপ </a:t>
            </a:r>
            <a:r>
              <a:rPr lang="bn-IN" sz="3600" b="1" dirty="0" smtClean="0">
                <a:solidFill>
                  <a:schemeClr val="tx1"/>
                </a:solidFill>
                <a:latin typeface="NikoshBAN" pitchFamily="2" charset="0"/>
                <a:cs typeface="NikoshBAN" pitchFamily="2" charset="0"/>
              </a:rPr>
              <a:t>?</a:t>
            </a:r>
            <a:endParaRPr lang="en-US" sz="3600" b="1" dirty="0" smtClean="0">
              <a:solidFill>
                <a:schemeClr val="tx1"/>
              </a:solidFill>
              <a:latin typeface="NikoshBAN" pitchFamily="2" charset="0"/>
              <a:cs typeface="NikoshBAN" pitchFamily="2" charset="0"/>
            </a:endParaRPr>
          </a:p>
          <a:p>
            <a:pPr marL="285750" indent="-285750" algn="ctr">
              <a:buFont typeface="Wingdings" panose="05000000000000000000" pitchFamily="2" charset="2"/>
              <a:buChar char="Ø"/>
            </a:pPr>
            <a:r>
              <a:rPr lang="bn-IN" sz="3600" b="1" dirty="0">
                <a:solidFill>
                  <a:schemeClr val="tx1"/>
                </a:solidFill>
                <a:latin typeface="NikoshBAN" pitchFamily="2" charset="0"/>
                <a:cs typeface="NikoshBAN" pitchFamily="2" charset="0"/>
              </a:rPr>
              <a:t>হ্যালীর ধূমকেতু কত বছর পর পর দেখা যায়?</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70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CD8BB3-06EB-4410-9B26-EBADD13E0E73}"/>
              </a:ext>
            </a:extLst>
          </p:cNvPr>
          <p:cNvSpPr/>
          <p:nvPr/>
        </p:nvSpPr>
        <p:spPr>
          <a:xfrm>
            <a:off x="1091583" y="247409"/>
            <a:ext cx="3445565" cy="1275525"/>
          </a:xfrm>
          <a:prstGeom prst="rect">
            <a:avLst/>
          </a:prstGeom>
          <a:solidFill>
            <a:schemeClr val="bg2">
              <a:lumMod val="90000"/>
            </a:schemeClr>
          </a:solidFill>
          <a:ln w="57150">
            <a:solidFill>
              <a:srgbClr val="DC1AD3"/>
            </a:solidFill>
          </a:ln>
          <a:effectLst>
            <a:glow rad="228600">
              <a:schemeClr val="accent6">
                <a:satMod val="175000"/>
                <a:alpha val="40000"/>
              </a:schemeClr>
            </a:glow>
          </a:effectLst>
          <a:scene3d>
            <a:camera prst="obliqueBottom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বাড়ির কাজ</a:t>
            </a:r>
            <a:endParaRPr lang="en-US" sz="4000" dirty="0">
              <a:solidFill>
                <a:schemeClr val="tx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727BA10D-945F-484F-A065-37E15D7CEB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37148" y="2498719"/>
            <a:ext cx="6155635" cy="3131898"/>
          </a:xfrm>
          <a:prstGeom prst="rect">
            <a:avLst/>
          </a:prstGeom>
          <a:effectLst>
            <a:innerShdw blurRad="114300">
              <a:prstClr val="black"/>
            </a:innerShdw>
          </a:effectLst>
          <a:scene3d>
            <a:camera prst="orthographicFront"/>
            <a:lightRig rig="threePt" dir="t"/>
          </a:scene3d>
          <a:sp3d>
            <a:bevelT prst="angle"/>
          </a:sp3d>
        </p:spPr>
      </p:pic>
      <p:sp>
        <p:nvSpPr>
          <p:cNvPr id="4" name="Rectangle 3">
            <a:extLst>
              <a:ext uri="{FF2B5EF4-FFF2-40B4-BE49-F238E27FC236}">
                <a16:creationId xmlns:a16="http://schemas.microsoft.com/office/drawing/2014/main" xmlns="" id="{F411591F-2C73-4377-B7EE-4C3B99D49451}"/>
              </a:ext>
            </a:extLst>
          </p:cNvPr>
          <p:cNvSpPr/>
          <p:nvPr/>
        </p:nvSpPr>
        <p:spPr>
          <a:xfrm>
            <a:off x="927848" y="5702227"/>
            <a:ext cx="10336301" cy="605575"/>
          </a:xfrm>
          <a:prstGeom prst="rect">
            <a:avLst/>
          </a:prstGeom>
          <a:solidFill>
            <a:schemeClr val="bg1">
              <a:lumMod val="85000"/>
            </a:schemeClr>
          </a:solidFill>
          <a:ln w="76200">
            <a:solidFill>
              <a:srgbClr val="92D050"/>
            </a:solidFill>
          </a:ln>
          <a:effectLst>
            <a:innerShdw blurRad="63500" dist="50800" dir="54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bn-IN" sz="3600" b="1" dirty="0">
                <a:solidFill>
                  <a:schemeClr val="tx1"/>
                </a:solidFill>
                <a:latin typeface="NikoshBAN" panose="02000000000000000000" pitchFamily="2" charset="0"/>
                <a:cs typeface="NikoshBAN" panose="02000000000000000000" pitchFamily="2" charset="0"/>
              </a:rPr>
              <a:t>সৌরজগতের চিত্র অংকন করে নিয়ে আসবে।</a:t>
            </a:r>
            <a:endParaRPr lang="en-US" sz="3600" b="1" dirty="0">
              <a:solidFill>
                <a:schemeClr val="tx1"/>
              </a:solidFill>
              <a:latin typeface="NikoshBAN" panose="02000000000000000000" pitchFamily="2" charset="0"/>
              <a:cs typeface="NikoshBAN" panose="02000000000000000000" pitchFamily="2" charset="0"/>
            </a:endParaRPr>
          </a:p>
        </p:txBody>
      </p:sp>
      <p:pic>
        <p:nvPicPr>
          <p:cNvPr id="5" name="Picture 4"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55" y="174145"/>
            <a:ext cx="3126860" cy="2324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583" y="2302644"/>
            <a:ext cx="2426179" cy="2571750"/>
          </a:xfrm>
          <a:prstGeom prst="rect">
            <a:avLst/>
          </a:prstGeom>
        </p:spPr>
      </p:pic>
    </p:spTree>
    <p:extLst>
      <p:ext uri="{BB962C8B-B14F-4D97-AF65-F5344CB8AC3E}">
        <p14:creationId xmlns:p14="http://schemas.microsoft.com/office/powerpoint/2010/main" val="1382994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1" y="-76200"/>
            <a:ext cx="10956039" cy="3657600"/>
          </a:xfrm>
          <a:prstGeom prst="rect">
            <a:avLst/>
          </a:prstGeom>
        </p:spPr>
      </p:pic>
      <p:sp>
        <p:nvSpPr>
          <p:cNvPr id="7" name="TextBox 6"/>
          <p:cNvSpPr txBox="1"/>
          <p:nvPr/>
        </p:nvSpPr>
        <p:spPr>
          <a:xfrm>
            <a:off x="609601" y="3581400"/>
            <a:ext cx="10940799" cy="3154710"/>
          </a:xfrm>
          <a:prstGeom prst="rect">
            <a:avLst/>
          </a:prstGeom>
          <a:noFill/>
        </p:spPr>
        <p:txBody>
          <a:bodyPr wrap="square" rtlCol="0">
            <a:spAutoFit/>
          </a:bodyPr>
          <a:lstStyle/>
          <a:p>
            <a:r>
              <a:rPr lang="bn-IN" sz="19900" dirty="0">
                <a:latin typeface="NikoshBAN" pitchFamily="2" charset="0"/>
                <a:cs typeface="NikoshBAN" pitchFamily="2" charset="0"/>
              </a:rPr>
              <a:t> </a:t>
            </a:r>
            <a:r>
              <a:rPr lang="bn-IN" sz="19900" dirty="0">
                <a:solidFill>
                  <a:srgbClr val="FF0000"/>
                </a:solidFill>
                <a:latin typeface="NikoshBAN" pitchFamily="2" charset="0"/>
                <a:cs typeface="NikoshBAN" pitchFamily="2" charset="0"/>
              </a:rPr>
              <a:t>ধ</a:t>
            </a:r>
            <a:r>
              <a:rPr lang="bn-IN" sz="19900" dirty="0">
                <a:latin typeface="NikoshBAN" pitchFamily="2" charset="0"/>
                <a:cs typeface="NikoshBAN" pitchFamily="2" charset="0"/>
              </a:rPr>
              <a:t>  </a:t>
            </a:r>
            <a:r>
              <a:rPr lang="bn-IN" sz="16600" dirty="0">
                <a:solidFill>
                  <a:schemeClr val="tx1">
                    <a:lumMod val="95000"/>
                    <a:lumOff val="5000"/>
                  </a:schemeClr>
                </a:solidFill>
                <a:latin typeface="NikoshBAN" pitchFamily="2" charset="0"/>
                <a:cs typeface="NikoshBAN" pitchFamily="2" charset="0"/>
              </a:rPr>
              <a:t>ন্য</a:t>
            </a:r>
            <a:r>
              <a:rPr lang="bn-IN" sz="19900" dirty="0">
                <a:latin typeface="NikoshBAN" pitchFamily="2" charset="0"/>
                <a:cs typeface="NikoshBAN" pitchFamily="2" charset="0"/>
              </a:rPr>
              <a:t>  </a:t>
            </a:r>
            <a:r>
              <a:rPr lang="bn-IN" sz="19900" dirty="0">
                <a:solidFill>
                  <a:srgbClr val="00B050"/>
                </a:solidFill>
                <a:latin typeface="NikoshBAN" pitchFamily="2" charset="0"/>
                <a:cs typeface="NikoshBAN" pitchFamily="2" charset="0"/>
              </a:rPr>
              <a:t>বা </a:t>
            </a:r>
            <a:r>
              <a:rPr lang="bn-IN" sz="19900" dirty="0">
                <a:latin typeface="NikoshBAN" pitchFamily="2" charset="0"/>
                <a:cs typeface="NikoshBAN" pitchFamily="2" charset="0"/>
              </a:rPr>
              <a:t> </a:t>
            </a:r>
            <a:r>
              <a:rPr lang="bn-IN" sz="16600" dirty="0">
                <a:solidFill>
                  <a:srgbClr val="7030A0"/>
                </a:solidFill>
                <a:latin typeface="NikoshBAN" pitchFamily="2" charset="0"/>
                <a:cs typeface="NikoshBAN" pitchFamily="2" charset="0"/>
              </a:rPr>
              <a:t>দ</a:t>
            </a:r>
            <a:endParaRPr lang="en-US" sz="199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23061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52800" y="228600"/>
            <a:ext cx="5792531" cy="1143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err="1" smtClean="0">
                <a:ln w="0"/>
                <a:solidFill>
                  <a:srgbClr val="00602B"/>
                </a:solidFill>
                <a:effectLst>
                  <a:outerShdw blurRad="38100" dist="19050" dir="2700000" algn="tl" rotWithShape="0">
                    <a:schemeClr val="dk1">
                      <a:alpha val="40000"/>
                    </a:schemeClr>
                  </a:outerShdw>
                </a:effectLst>
                <a:latin typeface="NikoshBAN" pitchFamily="2" charset="0"/>
                <a:cs typeface="NikoshBAN" pitchFamily="2" charset="0"/>
              </a:rPr>
              <a:t>শিক্ষক</a:t>
            </a:r>
            <a:r>
              <a:rPr lang="en-US" sz="6000" dirty="0" smtClean="0">
                <a:ln w="0"/>
                <a:solidFill>
                  <a:srgbClr val="00602B"/>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6000" dirty="0" smtClean="0">
                <a:ln w="0"/>
                <a:solidFill>
                  <a:srgbClr val="00602B"/>
                </a:solidFill>
                <a:effectLst>
                  <a:outerShdw blurRad="38100" dist="19050" dir="2700000" algn="tl" rotWithShape="0">
                    <a:schemeClr val="dk1">
                      <a:alpha val="40000"/>
                    </a:schemeClr>
                  </a:outerShdw>
                </a:effectLst>
                <a:latin typeface="NikoshBAN" pitchFamily="2" charset="0"/>
                <a:cs typeface="NikoshBAN" pitchFamily="2" charset="0"/>
              </a:rPr>
              <a:t>পরিচিতি</a:t>
            </a:r>
            <a:r>
              <a:rPr lang="bn-IN" sz="6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6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2"/>
          <p:cNvSpPr txBox="1"/>
          <p:nvPr/>
        </p:nvSpPr>
        <p:spPr>
          <a:xfrm>
            <a:off x="125957" y="1371601"/>
            <a:ext cx="6453687" cy="4431983"/>
          </a:xfrm>
          <a:prstGeom prst="rect">
            <a:avLst/>
          </a:prstGeom>
          <a:noFill/>
        </p:spPr>
        <p:txBody>
          <a:bodyPr wrap="square" rtlCol="0">
            <a:spAutoFit/>
          </a:bodyPr>
          <a:lstStyle/>
          <a:p>
            <a:pPr algn="ctr"/>
            <a:r>
              <a:rPr lang="bn-BD" sz="6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আলাউদ্দ</a:t>
            </a:r>
            <a:r>
              <a:rPr lang="en-US" sz="6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a:t>
            </a:r>
            <a:r>
              <a:rPr lang="bn-BD" sz="6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ন হেলাল</a:t>
            </a:r>
          </a:p>
          <a:p>
            <a:pPr algn="ctr"/>
            <a:r>
              <a:rPr lang="bn-BD" sz="28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বিএসসি(অনার্স),এমএসসি</a:t>
            </a:r>
          </a:p>
          <a:p>
            <a:pPr algn="ctr"/>
            <a:r>
              <a:rPr lang="bn-BD" sz="3200" dirty="0">
                <a:solidFill>
                  <a:srgbClr val="FFFF00"/>
                </a:solidFill>
                <a:effectLst>
                  <a:outerShdw blurRad="38100" dist="38100" dir="2700000" algn="tl">
                    <a:srgbClr val="000000">
                      <a:alpha val="43137"/>
                    </a:srgbClr>
                  </a:outerShdw>
                </a:effectLst>
                <a:latin typeface="NikoshBAN" pitchFamily="2" charset="0"/>
                <a:cs typeface="NikoshBAN" pitchFamily="2" charset="0"/>
              </a:rPr>
              <a:t>সহকারী শিক্ষক</a:t>
            </a:r>
            <a:r>
              <a:rPr lang="en-US" sz="3200" dirty="0">
                <a:solidFill>
                  <a:srgbClr val="FFFF00"/>
                </a:solidFill>
                <a:effectLst>
                  <a:outerShdw blurRad="38100" dist="38100" dir="2700000" algn="tl">
                    <a:srgbClr val="000000">
                      <a:alpha val="43137"/>
                    </a:srgbClr>
                  </a:outerShdw>
                </a:effectLst>
                <a:latin typeface="NikoshBAN" pitchFamily="2" charset="0"/>
                <a:cs typeface="NikoshBAN" pitchFamily="2" charset="0"/>
              </a:rPr>
              <a:t>:</a:t>
            </a:r>
          </a:p>
          <a:p>
            <a:pPr algn="ctr"/>
            <a:r>
              <a:rPr lang="en-US" sz="3200"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bn-BD" sz="3200" dirty="0">
                <a:solidFill>
                  <a:srgbClr val="FFFF00"/>
                </a:solidFill>
                <a:effectLst>
                  <a:outerShdw blurRad="38100" dist="38100" dir="2700000" algn="tl">
                    <a:srgbClr val="000000">
                      <a:alpha val="43137"/>
                    </a:srgbClr>
                  </a:outerShdw>
                </a:effectLst>
                <a:latin typeface="NikoshBAN" pitchFamily="2" charset="0"/>
                <a:cs typeface="NikoshBAN" pitchFamily="2" charset="0"/>
              </a:rPr>
              <a:t>মাটিরা</a:t>
            </a:r>
            <a:r>
              <a:rPr lang="en-US" sz="3200" dirty="0" err="1">
                <a:solidFill>
                  <a:srgbClr val="FFFF00"/>
                </a:solidFill>
                <a:effectLst>
                  <a:outerShdw blurRad="38100" dist="38100" dir="2700000" algn="tl">
                    <a:srgbClr val="000000">
                      <a:alpha val="43137"/>
                    </a:srgbClr>
                  </a:outerShdw>
                </a:effectLst>
                <a:latin typeface="NikoshBAN" pitchFamily="2" charset="0"/>
                <a:cs typeface="NikoshBAN" pitchFamily="2" charset="0"/>
              </a:rPr>
              <a:t>ঙ্গা</a:t>
            </a:r>
            <a:r>
              <a:rPr lang="bn-BD" sz="3200" dirty="0">
                <a:solidFill>
                  <a:srgbClr val="FFFF00"/>
                </a:solidFill>
                <a:effectLst>
                  <a:outerShdw blurRad="38100" dist="38100" dir="2700000" algn="tl">
                    <a:srgbClr val="000000">
                      <a:alpha val="43137"/>
                    </a:srgbClr>
                  </a:outerShdw>
                </a:effectLst>
                <a:latin typeface="NikoshBAN" pitchFamily="2" charset="0"/>
                <a:cs typeface="NikoshBAN" pitchFamily="2" charset="0"/>
              </a:rPr>
              <a:t> বালিকা উচ্চ বিদ্যালয়</a:t>
            </a:r>
            <a:r>
              <a:rPr lang="en-US" sz="3200" dirty="0">
                <a:solidFill>
                  <a:srgbClr val="FFFF00"/>
                </a:solidFill>
                <a:effectLst>
                  <a:outerShdw blurRad="38100" dist="38100" dir="2700000" algn="tl">
                    <a:srgbClr val="000000">
                      <a:alpha val="43137"/>
                    </a:srgbClr>
                  </a:outerShdw>
                </a:effectLst>
                <a:latin typeface="NikoshBAN" pitchFamily="2" charset="0"/>
                <a:cs typeface="NikoshBAN" pitchFamily="2" charset="0"/>
              </a:rPr>
              <a:t>)</a:t>
            </a:r>
          </a:p>
          <a:p>
            <a:pPr algn="ctr"/>
            <a:r>
              <a:rPr lang="en-US" sz="28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মাটিরাঙ্গা</a:t>
            </a:r>
            <a:r>
              <a:rPr lang="en-US" sz="28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খাগড়াছড়ি</a:t>
            </a:r>
            <a:r>
              <a:rPr lang="en-US" sz="2800" dirty="0">
                <a:solidFill>
                  <a:srgbClr val="FF0000"/>
                </a:solidFill>
                <a:effectLst>
                  <a:outerShdw blurRad="38100" dist="38100" dir="2700000" algn="tl">
                    <a:srgbClr val="000000">
                      <a:alpha val="43137"/>
                    </a:srgbClr>
                  </a:outerShdw>
                </a:effectLst>
                <a:latin typeface="NikoshBAN" pitchFamily="2" charset="0"/>
                <a:cs typeface="NikoshBAN" pitchFamily="2" charset="0"/>
              </a:rPr>
              <a:t>।</a:t>
            </a:r>
          </a:p>
          <a:p>
            <a:pPr algn="ctr"/>
            <a:r>
              <a:rPr lang="en-US" sz="3200" b="1" dirty="0" err="1">
                <a:solidFill>
                  <a:srgbClr val="C00000"/>
                </a:solidFill>
                <a:latin typeface="NikoshBAN" pitchFamily="2" charset="0"/>
                <a:cs typeface="NikoshBAN" pitchFamily="2" charset="0"/>
              </a:rPr>
              <a:t>মোবাইল</a:t>
            </a:r>
            <a:r>
              <a:rPr lang="en-US" sz="3200" b="1" dirty="0">
                <a:solidFill>
                  <a:srgbClr val="C00000"/>
                </a:solidFill>
                <a:latin typeface="NikoshBAN" pitchFamily="2" charset="0"/>
                <a:cs typeface="NikoshBAN" pitchFamily="2" charset="0"/>
              </a:rPr>
              <a:t>: ০১৮১৬ </a:t>
            </a:r>
            <a:r>
              <a:rPr lang="en-US" sz="3200" b="1" dirty="0" smtClean="0">
                <a:solidFill>
                  <a:srgbClr val="C00000"/>
                </a:solidFill>
                <a:latin typeface="NikoshBAN" pitchFamily="2" charset="0"/>
                <a:cs typeface="NikoshBAN" pitchFamily="2" charset="0"/>
              </a:rPr>
              <a:t>০২২৯৯৭</a:t>
            </a:r>
            <a:endParaRPr lang="en-US" sz="2800" dirty="0">
              <a:latin typeface="NikoshBAN" pitchFamily="2" charset="0"/>
              <a:cs typeface="NikoshBAN" pitchFamily="2" charset="0"/>
            </a:endParaRPr>
          </a:p>
          <a:p>
            <a:pPr algn="ctr"/>
            <a:r>
              <a:rPr lang="en-US" sz="2800" dirty="0">
                <a:latin typeface="NikoshBAN" pitchFamily="2" charset="0"/>
                <a:cs typeface="NikoshBAN" pitchFamily="2" charset="0"/>
              </a:rPr>
              <a:t>Email:</a:t>
            </a:r>
          </a:p>
          <a:p>
            <a:pPr algn="ctr"/>
            <a:r>
              <a:rPr lang="en-US" sz="2400" u="sng" dirty="0">
                <a:solidFill>
                  <a:srgbClr val="00B0F0"/>
                </a:solidFill>
                <a:latin typeface="NikoshBAN" pitchFamily="2" charset="0"/>
                <a:cs typeface="NikoshBAN" pitchFamily="2" charset="0"/>
              </a:rPr>
              <a:t>alauddinalhelal@gmail.com</a:t>
            </a:r>
          </a:p>
          <a:p>
            <a:pPr algn="ctr"/>
            <a:endParaRPr lang="en-US" b="1" dirty="0">
              <a:solidFill>
                <a:srgbClr val="00602B"/>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Frame 1"/>
          <p:cNvSpPr/>
          <p:nvPr/>
        </p:nvSpPr>
        <p:spPr>
          <a:xfrm>
            <a:off x="0" y="0"/>
            <a:ext cx="12192000" cy="6858000"/>
          </a:xfrm>
          <a:prstGeom prst="frame">
            <a:avLst>
              <a:gd name="adj1" fmla="val 2601"/>
            </a:avLst>
          </a:prstGeom>
          <a:solidFill>
            <a:srgbClr val="FF66CC"/>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067" y="2884969"/>
            <a:ext cx="1126944" cy="10880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1665025"/>
            <a:ext cx="4142564" cy="4244453"/>
          </a:xfrm>
          <a:prstGeom prst="rect">
            <a:avLst/>
          </a:prstGeom>
        </p:spPr>
      </p:pic>
    </p:spTree>
    <p:extLst>
      <p:ext uri="{BB962C8B-B14F-4D97-AF65-F5344CB8AC3E}">
        <p14:creationId xmlns:p14="http://schemas.microsoft.com/office/powerpoint/2010/main" val="4105734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77A4138-BF45-42A7-B1AE-06B7EFB9EA49}"/>
              </a:ext>
            </a:extLst>
          </p:cNvPr>
          <p:cNvSpPr/>
          <p:nvPr/>
        </p:nvSpPr>
        <p:spPr>
          <a:xfrm>
            <a:off x="1762539" y="303612"/>
            <a:ext cx="8705294" cy="733617"/>
          </a:xfrm>
          <a:prstGeom prst="rect">
            <a:avLst/>
          </a:prstGeom>
          <a:solidFill>
            <a:schemeClr val="bg1">
              <a:lumMod val="95000"/>
            </a:schemeClr>
          </a:solidFill>
          <a:ln w="76200">
            <a:solidFill>
              <a:srgbClr val="DC1AD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ছবিগুলো দেখ এবং চিন্তা করে বল এটি কিসের ছবি? </a:t>
            </a:r>
            <a:endPar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5370E538-C2F5-499C-BA23-B64D624FA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959" y="1419369"/>
            <a:ext cx="3358168" cy="32471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lope"/>
            <a:contourClr>
              <a:srgbClr val="333333"/>
            </a:contourClr>
          </a:sp3d>
        </p:spPr>
      </p:pic>
      <p:pic>
        <p:nvPicPr>
          <p:cNvPr id="8" name="Picture 7">
            <a:extLst>
              <a:ext uri="{FF2B5EF4-FFF2-40B4-BE49-F238E27FC236}">
                <a16:creationId xmlns:a16="http://schemas.microsoft.com/office/drawing/2014/main" xmlns="" id="{65F39EB1-3913-4F80-9FF7-98AAE0F179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0716" y="1415656"/>
            <a:ext cx="3295194" cy="32168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p:spPr>
      </p:pic>
      <p:sp>
        <p:nvSpPr>
          <p:cNvPr id="9" name="Rectangle 8">
            <a:extLst>
              <a:ext uri="{FF2B5EF4-FFF2-40B4-BE49-F238E27FC236}">
                <a16:creationId xmlns:a16="http://schemas.microsoft.com/office/drawing/2014/main" xmlns="" id="{B7E7CA9D-EB8A-466D-962C-11ABE02A6937}"/>
              </a:ext>
            </a:extLst>
          </p:cNvPr>
          <p:cNvSpPr/>
          <p:nvPr/>
        </p:nvSpPr>
        <p:spPr>
          <a:xfrm>
            <a:off x="2906031" y="1429304"/>
            <a:ext cx="5552067" cy="1114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36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 এবং সূর্যের</a:t>
            </a:r>
            <a:endParaRPr lang="en-US" sz="36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xmlns="" id="{5E7C4E67-469E-4F7F-AE3F-04CD0B13D46B}"/>
              </a:ext>
            </a:extLst>
          </p:cNvPr>
          <p:cNvSpPr/>
          <p:nvPr/>
        </p:nvSpPr>
        <p:spPr>
          <a:xfrm>
            <a:off x="1396325" y="5495099"/>
            <a:ext cx="5548646" cy="1086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2060"/>
                </a:solidFill>
                <a:latin typeface="NikoshBAN" panose="02000000000000000000" pitchFamily="2" charset="0"/>
                <a:cs typeface="NikoshBAN" panose="02000000000000000000" pitchFamily="2" charset="0"/>
              </a:rPr>
              <a:t>পৃথিবী কার চারদিকে ঘোরে </a:t>
            </a:r>
            <a:endParaRPr lang="en-US" sz="3600" b="1" dirty="0">
              <a:solidFill>
                <a:srgbClr val="002060"/>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628FC1A1-E502-49E8-AA1B-0EA6E138A05B}"/>
              </a:ext>
            </a:extLst>
          </p:cNvPr>
          <p:cNvSpPr/>
          <p:nvPr/>
        </p:nvSpPr>
        <p:spPr>
          <a:xfrm>
            <a:off x="6115186" y="5525746"/>
            <a:ext cx="5552067" cy="1056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FF0000"/>
                </a:solidFill>
                <a:latin typeface="NikoshBAN" panose="02000000000000000000" pitchFamily="2" charset="0"/>
                <a:cs typeface="NikoshBAN" panose="02000000000000000000" pitchFamily="2" charset="0"/>
              </a:rPr>
              <a:t>সূর্যের</a:t>
            </a:r>
            <a:endParaRPr lang="en-US" sz="3600" b="1" dirty="0">
              <a:solidFill>
                <a:srgbClr val="FF0000"/>
              </a:solidFill>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xmlns="" id="{6F57E639-DFF8-4B90-BE1F-07C8CEC7A631}"/>
              </a:ext>
            </a:extLst>
          </p:cNvPr>
          <p:cNvSpPr/>
          <p:nvPr/>
        </p:nvSpPr>
        <p:spPr>
          <a:xfrm>
            <a:off x="1500037" y="4516495"/>
            <a:ext cx="5444934" cy="1014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85000"/>
                    <a:lumOff val="15000"/>
                  </a:schemeClr>
                </a:solidFill>
                <a:latin typeface="NikoshBAN" panose="02000000000000000000" pitchFamily="2" charset="0"/>
                <a:cs typeface="NikoshBAN" panose="02000000000000000000" pitchFamily="2" charset="0"/>
              </a:rPr>
              <a:t>কার কেন্দ্রবিন্দুতে সূর্যের অবস্থান</a:t>
            </a:r>
            <a:endParaRPr lang="en-US" sz="3600" b="1"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xmlns="" id="{420C5D9A-3F4D-4F38-B23F-E81A52F3FF55}"/>
              </a:ext>
            </a:extLst>
          </p:cNvPr>
          <p:cNvSpPr/>
          <p:nvPr/>
        </p:nvSpPr>
        <p:spPr>
          <a:xfrm>
            <a:off x="3831355" y="3881688"/>
            <a:ext cx="5391367" cy="7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FF0000"/>
                </a:solidFill>
                <a:latin typeface="NikoshBAN" panose="02000000000000000000" pitchFamily="2" charset="0"/>
                <a:cs typeface="NikoshBAN" panose="02000000000000000000" pitchFamily="2" charset="0"/>
              </a:rPr>
              <a:t>সৌরজগতের</a:t>
            </a:r>
            <a:endParaRPr lang="en-US" sz="3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3725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8" presetClass="exit" presetSubtype="32" fill="hold" grpId="1" nodeType="afterEffect">
                                  <p:stCondLst>
                                    <p:cond delay="0"/>
                                  </p:stCondLst>
                                  <p:childTnLst>
                                    <p:animEffect transition="out" filter="diamond(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par>
                          <p:cTn id="13" fill="hold">
                            <p:stCondLst>
                              <p:cond delay="7000"/>
                            </p:stCondLst>
                            <p:childTnLst>
                              <p:par>
                                <p:cTn id="14" presetID="50" presetClass="entr" presetSubtype="0" decel="10000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p:cTn id="16" dur="5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17" dur="5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8" dur="5000"/>
                                        <p:tgtEl>
                                          <p:spTgt spid="10">
                                            <p:txEl>
                                              <p:pRg st="0" end="0"/>
                                            </p:txEl>
                                          </p:spTgt>
                                        </p:tgtEl>
                                      </p:cBhvr>
                                    </p:animEffect>
                                  </p:childTnLst>
                                </p:cTn>
                              </p:par>
                            </p:childTnLst>
                          </p:cTn>
                        </p:par>
                        <p:par>
                          <p:cTn id="19" fill="hold">
                            <p:stCondLst>
                              <p:cond delay="12000"/>
                            </p:stCondLst>
                            <p:childTnLst>
                              <p:par>
                                <p:cTn id="20" presetID="23" presetClass="exit" presetSubtype="32" fill="hold" grpId="0" nodeType="afterEffect">
                                  <p:stCondLst>
                                    <p:cond delay="0"/>
                                  </p:stCondLst>
                                  <p:childTnLst>
                                    <p:anim calcmode="lin" valueType="num">
                                      <p:cBhvr>
                                        <p:cTn id="21" dur="500"/>
                                        <p:tgtEl>
                                          <p:spTgt spid="10">
                                            <p:txEl>
                                              <p:pRg st="0" end="0"/>
                                            </p:txEl>
                                          </p:spTgt>
                                        </p:tgtEl>
                                        <p:attrNameLst>
                                          <p:attrName>ppt_w</p:attrName>
                                        </p:attrNameLst>
                                      </p:cBhvr>
                                      <p:tavLst>
                                        <p:tav tm="0">
                                          <p:val>
                                            <p:strVal val="ppt_w"/>
                                          </p:val>
                                        </p:tav>
                                        <p:tav tm="100000">
                                          <p:val>
                                            <p:fltVal val="0"/>
                                          </p:val>
                                        </p:tav>
                                      </p:tavLst>
                                    </p:anim>
                                    <p:anim calcmode="lin" valueType="num">
                                      <p:cBhvr>
                                        <p:cTn id="22" dur="500"/>
                                        <p:tgtEl>
                                          <p:spTgt spid="10">
                                            <p:txEl>
                                              <p:pRg st="0" end="0"/>
                                            </p:txEl>
                                          </p:spTgt>
                                        </p:tgtEl>
                                        <p:attrNameLst>
                                          <p:attrName>ppt_h</p:attrName>
                                        </p:attrNameLst>
                                      </p:cBhvr>
                                      <p:tavLst>
                                        <p:tav tm="0">
                                          <p:val>
                                            <p:strVal val="ppt_h"/>
                                          </p:val>
                                        </p:tav>
                                        <p:tav tm="100000">
                                          <p:val>
                                            <p:fltVal val="0"/>
                                          </p:val>
                                        </p:tav>
                                      </p:tavLst>
                                    </p:anim>
                                    <p:set>
                                      <p:cBhvr>
                                        <p:cTn id="23" dur="1" fill="hold">
                                          <p:stCondLst>
                                            <p:cond delay="499"/>
                                          </p:stCondLst>
                                        </p:cTn>
                                        <p:tgtEl>
                                          <p:spTgt spid="10">
                                            <p:txEl>
                                              <p:pRg st="0" end="0"/>
                                            </p:txEl>
                                          </p:spTgt>
                                        </p:tgtEl>
                                        <p:attrNameLst>
                                          <p:attrName>style.visibility</p:attrName>
                                        </p:attrNameLst>
                                      </p:cBhvr>
                                      <p:to>
                                        <p:strVal val="hidden"/>
                                      </p:to>
                                    </p:set>
                                  </p:childTnLst>
                                </p:cTn>
                              </p:par>
                            </p:childTnLst>
                          </p:cTn>
                        </p:par>
                        <p:par>
                          <p:cTn id="24" fill="hold">
                            <p:stCondLst>
                              <p:cond delay="12500"/>
                            </p:stCondLst>
                            <p:childTnLst>
                              <p:par>
                                <p:cTn id="25" presetID="53" presetClass="entr" presetSubtype="16" fill="hold"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5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8" dur="5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9" dur="5000"/>
                                        <p:tgtEl>
                                          <p:spTgt spid="11">
                                            <p:txEl>
                                              <p:pRg st="0" end="0"/>
                                            </p:txEl>
                                          </p:spTgt>
                                        </p:tgtEl>
                                      </p:cBhvr>
                                    </p:animEffect>
                                  </p:childTnLst>
                                </p:cTn>
                              </p:par>
                            </p:childTnLst>
                          </p:cTn>
                        </p:par>
                        <p:par>
                          <p:cTn id="30" fill="hold">
                            <p:stCondLst>
                              <p:cond delay="17500"/>
                            </p:stCondLst>
                            <p:childTnLst>
                              <p:par>
                                <p:cTn id="31" presetID="42" presetClass="exit" presetSubtype="0" fill="hold" grpId="0" nodeType="afterEffect">
                                  <p:stCondLst>
                                    <p:cond delay="0"/>
                                  </p:stCondLst>
                                  <p:childTnLst>
                                    <p:animEffect transition="out" filter="fade">
                                      <p:cBhvr>
                                        <p:cTn id="32" dur="1000"/>
                                        <p:tgtEl>
                                          <p:spTgt spid="11">
                                            <p:txEl>
                                              <p:pRg st="0" end="0"/>
                                            </p:txEl>
                                          </p:spTgt>
                                        </p:tgtEl>
                                      </p:cBhvr>
                                    </p:animEffect>
                                    <p:anim calcmode="lin" valueType="num">
                                      <p:cBhvr>
                                        <p:cTn id="33"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34" dur="1000"/>
                                        <p:tgtEl>
                                          <p:spTgt spid="11">
                                            <p:txEl>
                                              <p:pRg st="0" end="0"/>
                                            </p:txEl>
                                          </p:spTgt>
                                        </p:tgtEl>
                                        <p:attrNameLst>
                                          <p:attrName>ppt_y</p:attrName>
                                        </p:attrNameLst>
                                      </p:cBhvr>
                                      <p:tavLst>
                                        <p:tav tm="0">
                                          <p:val>
                                            <p:strVal val="ppt_y"/>
                                          </p:val>
                                        </p:tav>
                                        <p:tav tm="100000">
                                          <p:val>
                                            <p:strVal val="ppt_y+.1"/>
                                          </p:val>
                                        </p:tav>
                                      </p:tavLst>
                                    </p:anim>
                                    <p:set>
                                      <p:cBhvr>
                                        <p:cTn id="35" dur="1" fill="hold">
                                          <p:stCondLst>
                                            <p:cond delay="999"/>
                                          </p:stCondLst>
                                        </p:cTn>
                                        <p:tgtEl>
                                          <p:spTgt spid="11">
                                            <p:txEl>
                                              <p:pRg st="0" end="0"/>
                                            </p:txEl>
                                          </p:spTgt>
                                        </p:tgtEl>
                                        <p:attrNameLst>
                                          <p:attrName>style.visibility</p:attrName>
                                        </p:attrNameLst>
                                      </p:cBhvr>
                                      <p:to>
                                        <p:strVal val="hidden"/>
                                      </p:to>
                                    </p:set>
                                  </p:childTnLst>
                                </p:cTn>
                              </p:par>
                            </p:childTnLst>
                          </p:cTn>
                        </p:par>
                        <p:par>
                          <p:cTn id="36" fill="hold">
                            <p:stCondLst>
                              <p:cond delay="18500"/>
                            </p:stCondLst>
                            <p:childTnLst>
                              <p:par>
                                <p:cTn id="37" presetID="50" presetClass="entr" presetSubtype="0" decel="100000" fill="hold"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0" fill="hold"/>
                                        <p:tgtEl>
                                          <p:spTgt spid="12">
                                            <p:txEl>
                                              <p:pRg st="0" end="0"/>
                                            </p:txEl>
                                          </p:spTgt>
                                        </p:tgtEl>
                                        <p:attrNameLst>
                                          <p:attrName>ppt_w</p:attrName>
                                        </p:attrNameLst>
                                      </p:cBhvr>
                                      <p:tavLst>
                                        <p:tav tm="0">
                                          <p:val>
                                            <p:strVal val="#ppt_w+.3"/>
                                          </p:val>
                                        </p:tav>
                                        <p:tav tm="100000">
                                          <p:val>
                                            <p:strVal val="#ppt_w"/>
                                          </p:val>
                                        </p:tav>
                                      </p:tavLst>
                                    </p:anim>
                                    <p:anim calcmode="lin" valueType="num">
                                      <p:cBhvr>
                                        <p:cTn id="40" dur="5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41" dur="5000"/>
                                        <p:tgtEl>
                                          <p:spTgt spid="12">
                                            <p:txEl>
                                              <p:pRg st="0" end="0"/>
                                            </p:txEl>
                                          </p:spTgt>
                                        </p:tgtEl>
                                      </p:cBhvr>
                                    </p:animEffect>
                                  </p:childTnLst>
                                </p:cTn>
                              </p:par>
                            </p:childTnLst>
                          </p:cTn>
                        </p:par>
                        <p:par>
                          <p:cTn id="42" fill="hold">
                            <p:stCondLst>
                              <p:cond delay="23500"/>
                            </p:stCondLst>
                            <p:childTnLst>
                              <p:par>
                                <p:cTn id="43" presetID="42" presetClass="exit" presetSubtype="0" fill="hold" grpId="0" nodeType="afterEffect">
                                  <p:stCondLst>
                                    <p:cond delay="0"/>
                                  </p:stCondLst>
                                  <p:childTnLst>
                                    <p:animEffect transition="out" filter="fade">
                                      <p:cBhvr>
                                        <p:cTn id="44" dur="1000"/>
                                        <p:tgtEl>
                                          <p:spTgt spid="12">
                                            <p:txEl>
                                              <p:pRg st="0" end="0"/>
                                            </p:txEl>
                                          </p:spTgt>
                                        </p:tgtEl>
                                      </p:cBhvr>
                                    </p:animEffect>
                                    <p:anim calcmode="lin" valueType="num">
                                      <p:cBhvr>
                                        <p:cTn id="45" dur="1000"/>
                                        <p:tgtEl>
                                          <p:spTgt spid="12">
                                            <p:txEl>
                                              <p:pRg st="0" end="0"/>
                                            </p:txEl>
                                          </p:spTgt>
                                        </p:tgtEl>
                                        <p:attrNameLst>
                                          <p:attrName>ppt_x</p:attrName>
                                        </p:attrNameLst>
                                      </p:cBhvr>
                                      <p:tavLst>
                                        <p:tav tm="0">
                                          <p:val>
                                            <p:strVal val="ppt_x"/>
                                          </p:val>
                                        </p:tav>
                                        <p:tav tm="100000">
                                          <p:val>
                                            <p:strVal val="ppt_x"/>
                                          </p:val>
                                        </p:tav>
                                      </p:tavLst>
                                    </p:anim>
                                    <p:anim calcmode="lin" valueType="num">
                                      <p:cBhvr>
                                        <p:cTn id="46" dur="1000"/>
                                        <p:tgtEl>
                                          <p:spTgt spid="12">
                                            <p:txEl>
                                              <p:pRg st="0" end="0"/>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12">
                                            <p:txEl>
                                              <p:pRg st="0" end="0"/>
                                            </p:txEl>
                                          </p:spTgt>
                                        </p:tgtEl>
                                        <p:attrNameLst>
                                          <p:attrName>style.visibility</p:attrName>
                                        </p:attrNameLst>
                                      </p:cBhvr>
                                      <p:to>
                                        <p:strVal val="hidden"/>
                                      </p:to>
                                    </p:set>
                                  </p:childTnLst>
                                </p:cTn>
                              </p:par>
                            </p:childTnLst>
                          </p:cTn>
                        </p:par>
                        <p:par>
                          <p:cTn id="48" fill="hold">
                            <p:stCondLst>
                              <p:cond delay="24500"/>
                            </p:stCondLst>
                            <p:childTnLst>
                              <p:par>
                                <p:cTn id="49" presetID="8" presetClass="entr" presetSubtype="16" fill="hold" nodeType="after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diamond(in)">
                                      <p:cBhvr>
                                        <p:cTn id="51"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allAtOnce"/>
      <p:bldP spid="11" grpId="0" build="allAtOnce"/>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Right 1">
            <a:extLst>
              <a:ext uri="{FF2B5EF4-FFF2-40B4-BE49-F238E27FC236}">
                <a16:creationId xmlns:a16="http://schemas.microsoft.com/office/drawing/2014/main" xmlns="" id="{0D161DD3-B0CC-4074-9F96-2EE7A013A1D6}"/>
              </a:ext>
            </a:extLst>
          </p:cNvPr>
          <p:cNvSpPr/>
          <p:nvPr/>
        </p:nvSpPr>
        <p:spPr>
          <a:xfrm>
            <a:off x="3254322" y="114224"/>
            <a:ext cx="5406887" cy="1209609"/>
          </a:xfrm>
          <a:prstGeom prst="leftRightArrow">
            <a:avLst/>
          </a:prstGeom>
          <a:solidFill>
            <a:schemeClr val="bg1"/>
          </a:solidFill>
          <a:ln w="57150">
            <a:solidFill>
              <a:srgbClr val="DC1AD3"/>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আজকের পাঠ ---</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D31B4B8F-A9BA-417C-9EA3-F126AEC2D1F9}"/>
              </a:ext>
            </a:extLst>
          </p:cNvPr>
          <p:cNvSpPr/>
          <p:nvPr/>
        </p:nvSpPr>
        <p:spPr>
          <a:xfrm>
            <a:off x="2822713" y="5976780"/>
            <a:ext cx="6546574" cy="731355"/>
          </a:xfrm>
          <a:prstGeom prst="rect">
            <a:avLst/>
          </a:prstGeom>
          <a:solidFill>
            <a:schemeClr val="bg2">
              <a:lumMod val="90000"/>
            </a:schemeClr>
          </a:solidFill>
          <a:ln w="38100">
            <a:solidFill>
              <a:srgbClr val="DC1AD3"/>
            </a:solidFill>
          </a:ln>
          <a:effectLst>
            <a:glow rad="228600">
              <a:schemeClr val="accent6">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FF0000"/>
                </a:solidFill>
                <a:latin typeface="NikoshBAN" panose="02000000000000000000" pitchFamily="2" charset="0"/>
                <a:cs typeface="NikoshBAN" panose="02000000000000000000" pitchFamily="2" charset="0"/>
              </a:rPr>
              <a:t>সৌরজগতের গঠন ও পরিচয়</a:t>
            </a:r>
            <a:endParaRPr lang="en-US" sz="3600" b="1" dirty="0">
              <a:solidFill>
                <a:srgbClr val="FF000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xmlns="" id="{7496AD7B-336D-466C-8789-782CFC2E0E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6793" y="1478864"/>
            <a:ext cx="7415660" cy="4362377"/>
          </a:xfrm>
          <a:prstGeom prst="rect">
            <a:avLst/>
          </a:prstGeom>
          <a:ln w="38100">
            <a:solidFill>
              <a:srgbClr val="DC1AD3"/>
            </a:solidFill>
          </a:ln>
          <a:effectLst>
            <a:glow rad="228600">
              <a:schemeClr val="accent2">
                <a:satMod val="175000"/>
                <a:alpha val="40000"/>
              </a:schemeClr>
            </a:glow>
          </a:effectLst>
        </p:spPr>
      </p:pic>
    </p:spTree>
    <p:extLst>
      <p:ext uri="{BB962C8B-B14F-4D97-AF65-F5344CB8AC3E}">
        <p14:creationId xmlns:p14="http://schemas.microsoft.com/office/powerpoint/2010/main" val="3938256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5AE3A63-5D27-466A-8EA3-06C8D4C96695}"/>
              </a:ext>
            </a:extLst>
          </p:cNvPr>
          <p:cNvSpPr/>
          <p:nvPr/>
        </p:nvSpPr>
        <p:spPr>
          <a:xfrm>
            <a:off x="4220817" y="238541"/>
            <a:ext cx="3756992" cy="839632"/>
          </a:xfrm>
          <a:prstGeom prst="rect">
            <a:avLst/>
          </a:prstGeom>
          <a:solidFill>
            <a:schemeClr val="bg1">
              <a:lumMod val="95000"/>
            </a:schemeClr>
          </a:solidFill>
          <a:ln w="57150">
            <a:solidFill>
              <a:srgbClr val="DC1AD3"/>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rgbClr val="FF0000"/>
                </a:solidFill>
                <a:latin typeface="NikoshBAN" panose="02000000000000000000" pitchFamily="2" charset="0"/>
                <a:cs typeface="NikoshBAN" panose="02000000000000000000" pitchFamily="2" charset="0"/>
              </a:rPr>
              <a:t>শিখনফল</a:t>
            </a:r>
            <a:endParaRPr lang="en-US" sz="4400" b="1" dirty="0">
              <a:solidFill>
                <a:srgbClr val="FF000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877763A7-0B0C-4205-81B2-45EC7AAEB82F}"/>
              </a:ext>
            </a:extLst>
          </p:cNvPr>
          <p:cNvSpPr/>
          <p:nvPr/>
        </p:nvSpPr>
        <p:spPr>
          <a:xfrm>
            <a:off x="1112194" y="1937981"/>
            <a:ext cx="9328344" cy="3415897"/>
          </a:xfrm>
          <a:prstGeom prst="rect">
            <a:avLst/>
          </a:prstGeom>
          <a:solidFill>
            <a:schemeClr val="bg1">
              <a:lumMod val="95000"/>
            </a:schemeClr>
          </a:solidFill>
          <a:ln>
            <a:solidFill>
              <a:srgbClr val="DC1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 </a:t>
            </a:r>
            <a:r>
              <a:rPr lang="bn-IN"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a:t>
            </a: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সৌরজগৎ </a:t>
            </a: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তা বলতে </a:t>
            </a: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endParaRPr lang="en-US"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সৌরজগতের </a:t>
            </a: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 কয়টি ও কী কী তা লিখতে </a:t>
            </a: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endParaRPr lang="en-US"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bn-IN" sz="40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সৌরজগতের </a:t>
            </a: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গ্রহগুলোর বর্ণনা করতে পারবে।</a:t>
            </a:r>
            <a:endParaRPr lang="bn-IN"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9199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582" y="110197"/>
            <a:ext cx="1008569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BD"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 প্রাচীনকালে মহাকাশের জোতিষ্ক দেখার আধুনিক কোন যন্ত্রপাতি ছিল?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983770" y="102147"/>
            <a:ext cx="1033135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BD"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 তখন এই মহাকাশ নিয়ে বিভিন্ন বিজ্ঞানী বিভিন্ন মতবাদ প্রস্তাব করেন।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7" name="Group 6"/>
          <p:cNvGrpSpPr/>
          <p:nvPr/>
        </p:nvGrpSpPr>
        <p:grpSpPr>
          <a:xfrm>
            <a:off x="1696864" y="1219201"/>
            <a:ext cx="2514600" cy="2743199"/>
            <a:chOff x="5715000" y="1828800"/>
            <a:chExt cx="2286000" cy="2832319"/>
          </a:xfrm>
        </p:grpSpPr>
        <p:pic>
          <p:nvPicPr>
            <p:cNvPr id="5" name="Picture 4" descr="Aristatal.jpg"/>
            <p:cNvPicPr>
              <a:picLocks noChangeAspect="1"/>
            </p:cNvPicPr>
            <p:nvPr/>
          </p:nvPicPr>
          <p:blipFill>
            <a:blip r:embed="rId2"/>
            <a:srcRect l="6364" t="6250" r="4545" b="7813"/>
            <a:stretch>
              <a:fillRect/>
            </a:stretch>
          </p:blipFill>
          <p:spPr>
            <a:xfrm>
              <a:off x="5715000" y="1828800"/>
              <a:ext cx="2286000" cy="2565918"/>
            </a:xfrm>
            <a:prstGeom prst="ellipse">
              <a:avLst/>
            </a:prstGeom>
            <a:ln>
              <a:noFill/>
            </a:ln>
            <a:effectLst>
              <a:softEdge rad="112500"/>
            </a:effectLst>
          </p:spPr>
        </p:pic>
        <p:sp>
          <p:nvSpPr>
            <p:cNvPr id="6" name="TextBox 5"/>
            <p:cNvSpPr txBox="1"/>
            <p:nvPr/>
          </p:nvSpPr>
          <p:spPr>
            <a:xfrm>
              <a:off x="6172200" y="4114800"/>
              <a:ext cx="1524000" cy="546319"/>
            </a:xfrm>
            <a:prstGeom prst="rect">
              <a:avLst/>
            </a:prstGeom>
            <a:noFill/>
          </p:spPr>
          <p:txBody>
            <a:bodyPr wrap="square" rtlCol="0">
              <a:spAutoFit/>
            </a:bodyPr>
            <a:lstStyle/>
            <a:p>
              <a:pPr algn="ctr"/>
              <a:r>
                <a:rPr lang="bn-BD" sz="2000" dirty="0">
                  <a:solidFill>
                    <a:srgbClr val="7030A0"/>
                  </a:solidFill>
                  <a:latin typeface="NikoshBAN" pitchFamily="2" charset="0"/>
                  <a:cs typeface="NikoshBAN" pitchFamily="2" charset="0"/>
                </a:rPr>
                <a:t>অ্যারিস্টটল </a:t>
              </a:r>
              <a:endParaRPr lang="en-US" sz="2000" dirty="0">
                <a:solidFill>
                  <a:srgbClr val="7030A0"/>
                </a:solidFill>
                <a:latin typeface="NikoshBAN" pitchFamily="2" charset="0"/>
                <a:cs typeface="NikoshBAN" pitchFamily="2" charset="0"/>
              </a:endParaRPr>
            </a:p>
          </p:txBody>
        </p:sp>
      </p:grpSp>
      <p:grpSp>
        <p:nvGrpSpPr>
          <p:cNvPr id="12" name="Group 11"/>
          <p:cNvGrpSpPr/>
          <p:nvPr/>
        </p:nvGrpSpPr>
        <p:grpSpPr>
          <a:xfrm>
            <a:off x="5943600" y="2819400"/>
            <a:ext cx="2286000" cy="2286000"/>
            <a:chOff x="4419600" y="2819400"/>
            <a:chExt cx="2286000" cy="2286000"/>
          </a:xfrm>
        </p:grpSpPr>
        <p:pic>
          <p:nvPicPr>
            <p:cNvPr id="8" name="Picture 7" descr="Earth.jpg"/>
            <p:cNvPicPr>
              <a:picLocks noChangeAspect="1"/>
            </p:cNvPicPr>
            <p:nvPr/>
          </p:nvPicPr>
          <p:blipFill>
            <a:blip r:embed="rId3" cstate="print"/>
            <a:stretch>
              <a:fillRect/>
            </a:stretch>
          </p:blipFill>
          <p:spPr>
            <a:xfrm>
              <a:off x="4419600" y="2819400"/>
              <a:ext cx="2286000" cy="2286000"/>
            </a:xfrm>
            <a:prstGeom prst="rect">
              <a:avLst/>
            </a:prstGeom>
          </p:spPr>
        </p:pic>
        <p:sp>
          <p:nvSpPr>
            <p:cNvPr id="11" name="TextBox 10"/>
            <p:cNvSpPr txBox="1"/>
            <p:nvPr/>
          </p:nvSpPr>
          <p:spPr>
            <a:xfrm>
              <a:off x="4953000" y="3733800"/>
              <a:ext cx="1219200" cy="584775"/>
            </a:xfrm>
            <a:prstGeom prst="rect">
              <a:avLst/>
            </a:prstGeom>
            <a:noFill/>
          </p:spPr>
          <p:txBody>
            <a:bodyPr wrap="square" rtlCol="0">
              <a:spAutoFit/>
            </a:bodyPr>
            <a:lstStyle/>
            <a:p>
              <a:pPr algn="ctr"/>
              <a:r>
                <a:rPr lang="bn-BD" sz="3200" dirty="0">
                  <a:latin typeface="NikoshBAN" pitchFamily="2" charset="0"/>
                  <a:cs typeface="NikoshBAN" pitchFamily="2" charset="0"/>
                </a:rPr>
                <a:t>পৃথিবী</a:t>
              </a:r>
              <a:endParaRPr lang="en-US" sz="3200" dirty="0">
                <a:latin typeface="NikoshBAN" pitchFamily="2" charset="0"/>
                <a:cs typeface="NikoshBAN" pitchFamily="2" charset="0"/>
              </a:endParaRPr>
            </a:p>
          </p:txBody>
        </p:sp>
      </p:grpSp>
      <p:grpSp>
        <p:nvGrpSpPr>
          <p:cNvPr id="14" name="Group 13"/>
          <p:cNvGrpSpPr/>
          <p:nvPr/>
        </p:nvGrpSpPr>
        <p:grpSpPr>
          <a:xfrm>
            <a:off x="8305800" y="2438400"/>
            <a:ext cx="1752600" cy="1752600"/>
            <a:chOff x="7010400" y="2133600"/>
            <a:chExt cx="1792748" cy="1828800"/>
          </a:xfrm>
        </p:grpSpPr>
        <p:pic>
          <p:nvPicPr>
            <p:cNvPr id="10" name="Picture 9" descr="Download-Sun-PNG-HD.png"/>
            <p:cNvPicPr>
              <a:picLocks noChangeAspect="1"/>
            </p:cNvPicPr>
            <p:nvPr/>
          </p:nvPicPr>
          <p:blipFill>
            <a:blip r:embed="rId4" cstate="print"/>
            <a:stretch>
              <a:fillRect/>
            </a:stretch>
          </p:blipFill>
          <p:spPr>
            <a:xfrm>
              <a:off x="7010400" y="2133600"/>
              <a:ext cx="1792748" cy="1828800"/>
            </a:xfrm>
            <a:prstGeom prst="rect">
              <a:avLst/>
            </a:prstGeom>
          </p:spPr>
        </p:pic>
        <p:sp>
          <p:nvSpPr>
            <p:cNvPr id="13" name="TextBox 12"/>
            <p:cNvSpPr txBox="1"/>
            <p:nvPr/>
          </p:nvSpPr>
          <p:spPr>
            <a:xfrm>
              <a:off x="7543800" y="2819400"/>
              <a:ext cx="762000" cy="610200"/>
            </a:xfrm>
            <a:prstGeom prst="rect">
              <a:avLst/>
            </a:prstGeom>
            <a:noFill/>
          </p:spPr>
          <p:txBody>
            <a:bodyPr wrap="square" rtlCol="0">
              <a:spAutoFit/>
            </a:bodyPr>
            <a:lstStyle/>
            <a:p>
              <a:pPr algn="ctr"/>
              <a:r>
                <a:rPr lang="bn-BD" sz="3200" dirty="0">
                  <a:solidFill>
                    <a:schemeClr val="bg1"/>
                  </a:solidFill>
                  <a:latin typeface="NikoshBAN" pitchFamily="2" charset="0"/>
                  <a:cs typeface="NikoshBAN" pitchFamily="2" charset="0"/>
                </a:rPr>
                <a:t>সূর্য</a:t>
              </a:r>
              <a:endParaRPr lang="en-US" sz="3200" dirty="0">
                <a:solidFill>
                  <a:schemeClr val="bg1"/>
                </a:solidFill>
                <a:latin typeface="NikoshBAN" pitchFamily="2" charset="0"/>
                <a:cs typeface="NikoshBAN" pitchFamily="2" charset="0"/>
              </a:endParaRPr>
            </a:p>
          </p:txBody>
        </p:sp>
      </p:grpSp>
      <p:grpSp>
        <p:nvGrpSpPr>
          <p:cNvPr id="15" name="Group 14"/>
          <p:cNvGrpSpPr/>
          <p:nvPr/>
        </p:nvGrpSpPr>
        <p:grpSpPr>
          <a:xfrm>
            <a:off x="4419600" y="4648200"/>
            <a:ext cx="1752600" cy="1600200"/>
            <a:chOff x="4419600" y="2819400"/>
            <a:chExt cx="2286000" cy="2286000"/>
          </a:xfrm>
        </p:grpSpPr>
        <p:pic>
          <p:nvPicPr>
            <p:cNvPr id="16" name="Picture 15" descr="Earth.jpg"/>
            <p:cNvPicPr>
              <a:picLocks noChangeAspect="1"/>
            </p:cNvPicPr>
            <p:nvPr/>
          </p:nvPicPr>
          <p:blipFill>
            <a:blip r:embed="rId5" cstate="print"/>
            <a:stretch>
              <a:fillRect/>
            </a:stretch>
          </p:blipFill>
          <p:spPr>
            <a:xfrm>
              <a:off x="4419600" y="2819400"/>
              <a:ext cx="2286000" cy="2286000"/>
            </a:xfrm>
            <a:prstGeom prst="rect">
              <a:avLst/>
            </a:prstGeom>
          </p:spPr>
        </p:pic>
        <p:sp>
          <p:nvSpPr>
            <p:cNvPr id="17" name="TextBox 16"/>
            <p:cNvSpPr txBox="1"/>
            <p:nvPr/>
          </p:nvSpPr>
          <p:spPr>
            <a:xfrm>
              <a:off x="4953000" y="3733800"/>
              <a:ext cx="1219200" cy="747457"/>
            </a:xfrm>
            <a:prstGeom prst="rect">
              <a:avLst/>
            </a:prstGeom>
            <a:noFill/>
          </p:spPr>
          <p:txBody>
            <a:bodyPr wrap="square" rtlCol="0">
              <a:spAutoFit/>
            </a:bodyPr>
            <a:lstStyle/>
            <a:p>
              <a:pPr algn="ctr"/>
              <a:r>
                <a:rPr lang="bn-BD" sz="2800" dirty="0">
                  <a:latin typeface="NikoshBAN" pitchFamily="2" charset="0"/>
                  <a:cs typeface="NikoshBAN" pitchFamily="2" charset="0"/>
                </a:rPr>
                <a:t>পৃথিবী</a:t>
              </a:r>
              <a:endParaRPr lang="en-US" sz="2800" dirty="0">
                <a:latin typeface="NikoshBAN" pitchFamily="2" charset="0"/>
                <a:cs typeface="NikoshBAN" pitchFamily="2" charset="0"/>
              </a:endParaRPr>
            </a:p>
          </p:txBody>
        </p:sp>
      </p:grpSp>
      <p:grpSp>
        <p:nvGrpSpPr>
          <p:cNvPr id="24" name="Group 23"/>
          <p:cNvGrpSpPr/>
          <p:nvPr/>
        </p:nvGrpSpPr>
        <p:grpSpPr>
          <a:xfrm>
            <a:off x="5636525" y="2565779"/>
            <a:ext cx="3190729" cy="3062135"/>
            <a:chOff x="7010400" y="2133600"/>
            <a:chExt cx="1792748" cy="1828800"/>
          </a:xfrm>
        </p:grpSpPr>
        <p:pic>
          <p:nvPicPr>
            <p:cNvPr id="25" name="Picture 24" descr="Download-Sun-PNG-HD.png"/>
            <p:cNvPicPr>
              <a:picLocks noChangeAspect="1"/>
            </p:cNvPicPr>
            <p:nvPr/>
          </p:nvPicPr>
          <p:blipFill>
            <a:blip r:embed="rId4" cstate="print"/>
            <a:stretch>
              <a:fillRect/>
            </a:stretch>
          </p:blipFill>
          <p:spPr>
            <a:xfrm>
              <a:off x="7010400" y="2133600"/>
              <a:ext cx="1792748" cy="1828800"/>
            </a:xfrm>
            <a:prstGeom prst="rect">
              <a:avLst/>
            </a:prstGeom>
          </p:spPr>
        </p:pic>
        <p:sp>
          <p:nvSpPr>
            <p:cNvPr id="26" name="TextBox 25"/>
            <p:cNvSpPr txBox="1"/>
            <p:nvPr/>
          </p:nvSpPr>
          <p:spPr>
            <a:xfrm>
              <a:off x="7484951" y="2819400"/>
              <a:ext cx="762000" cy="438581"/>
            </a:xfrm>
            <a:prstGeom prst="rect">
              <a:avLst/>
            </a:prstGeom>
            <a:noFill/>
          </p:spPr>
          <p:txBody>
            <a:bodyPr wrap="square" rtlCol="0">
              <a:spAutoFit/>
            </a:bodyPr>
            <a:lstStyle/>
            <a:p>
              <a:pPr algn="ctr"/>
              <a:r>
                <a:rPr lang="bn-BD" sz="3200" dirty="0">
                  <a:solidFill>
                    <a:schemeClr val="bg1"/>
                  </a:solidFill>
                  <a:latin typeface="NikoshBAN" pitchFamily="2" charset="0"/>
                  <a:cs typeface="NikoshBAN" pitchFamily="2" charset="0"/>
                </a:rPr>
                <a:t>সূর্য</a:t>
              </a:r>
              <a:endParaRPr lang="en-US" sz="3200" dirty="0">
                <a:solidFill>
                  <a:schemeClr val="bg1"/>
                </a:solidFill>
                <a:latin typeface="NikoshBAN" pitchFamily="2" charset="0"/>
                <a:cs typeface="NikoshBAN" pitchFamily="2" charset="0"/>
              </a:endParaRPr>
            </a:p>
          </p:txBody>
        </p:sp>
      </p:grpSp>
      <p:grpSp>
        <p:nvGrpSpPr>
          <p:cNvPr id="30" name="Group 29"/>
          <p:cNvGrpSpPr/>
          <p:nvPr/>
        </p:nvGrpSpPr>
        <p:grpSpPr>
          <a:xfrm>
            <a:off x="1696864" y="774975"/>
            <a:ext cx="3317724" cy="3757638"/>
            <a:chOff x="228600" y="3505200"/>
            <a:chExt cx="2393706" cy="3163907"/>
          </a:xfrm>
        </p:grpSpPr>
        <p:pic>
          <p:nvPicPr>
            <p:cNvPr id="27" name="Picture 26" descr="Coparnicus.jpg"/>
            <p:cNvPicPr>
              <a:picLocks noChangeAspect="1"/>
            </p:cNvPicPr>
            <p:nvPr/>
          </p:nvPicPr>
          <p:blipFill>
            <a:blip r:embed="rId6"/>
            <a:stretch>
              <a:fillRect/>
            </a:stretch>
          </p:blipFill>
          <p:spPr>
            <a:xfrm>
              <a:off x="228600" y="3505200"/>
              <a:ext cx="2393706" cy="2286000"/>
            </a:xfrm>
            <a:prstGeom prst="ellipse">
              <a:avLst/>
            </a:prstGeom>
            <a:ln>
              <a:noFill/>
            </a:ln>
            <a:effectLst>
              <a:softEdge rad="112500"/>
            </a:effectLst>
          </p:spPr>
        </p:pic>
        <p:sp>
          <p:nvSpPr>
            <p:cNvPr id="28" name="TextBox 27"/>
            <p:cNvSpPr txBox="1"/>
            <p:nvPr/>
          </p:nvSpPr>
          <p:spPr>
            <a:xfrm>
              <a:off x="457200" y="5715000"/>
              <a:ext cx="1752600" cy="954107"/>
            </a:xfrm>
            <a:prstGeom prst="rect">
              <a:avLst/>
            </a:prstGeom>
            <a:noFill/>
          </p:spPr>
          <p:txBody>
            <a:bodyPr wrap="square" rtlCol="0">
              <a:spAutoFit/>
            </a:bodyPr>
            <a:lstStyle/>
            <a:p>
              <a:pPr algn="ctr"/>
              <a:r>
                <a:rPr lang="bn-BD" sz="2800" b="1" dirty="0">
                  <a:latin typeface="NikoshBAN" pitchFamily="2" charset="0"/>
                  <a:cs typeface="NikoshBAN" pitchFamily="2" charset="0"/>
                </a:rPr>
                <a:t>কোপারনিকাস</a:t>
              </a:r>
            </a:p>
            <a:p>
              <a:pPr algn="ctr"/>
              <a:r>
                <a:rPr lang="bn-BD" sz="2800" dirty="0">
                  <a:latin typeface="NikoshBAN" pitchFamily="2" charset="0"/>
                  <a:cs typeface="NikoshBAN" pitchFamily="2" charset="0"/>
                </a:rPr>
                <a:t>১৪৭৩-১৫৪৩ </a:t>
              </a:r>
              <a:endParaRPr lang="en-US" sz="2800" dirty="0">
                <a:latin typeface="NikoshBAN" pitchFamily="2" charset="0"/>
                <a:cs typeface="NikoshBAN" pitchFamily="2" charset="0"/>
              </a:endParaRPr>
            </a:p>
          </p:txBody>
        </p:sp>
      </p:grpSp>
      <p:grpSp>
        <p:nvGrpSpPr>
          <p:cNvPr id="33" name="Group 32"/>
          <p:cNvGrpSpPr/>
          <p:nvPr/>
        </p:nvGrpSpPr>
        <p:grpSpPr>
          <a:xfrm>
            <a:off x="1201003" y="3962400"/>
            <a:ext cx="2618457" cy="2590800"/>
            <a:chOff x="228600" y="4343400"/>
            <a:chExt cx="2295460" cy="2133600"/>
          </a:xfrm>
        </p:grpSpPr>
        <p:pic>
          <p:nvPicPr>
            <p:cNvPr id="31" name="Picture 30" descr="Galelio.jpg"/>
            <p:cNvPicPr>
              <a:picLocks noChangeAspect="1"/>
            </p:cNvPicPr>
            <p:nvPr/>
          </p:nvPicPr>
          <p:blipFill>
            <a:blip r:embed="rId7"/>
            <a:stretch>
              <a:fillRect/>
            </a:stretch>
          </p:blipFill>
          <p:spPr>
            <a:xfrm>
              <a:off x="228600" y="4343400"/>
              <a:ext cx="2295460" cy="2133600"/>
            </a:xfrm>
            <a:prstGeom prst="ellipse">
              <a:avLst/>
            </a:prstGeom>
            <a:ln>
              <a:noFill/>
            </a:ln>
            <a:effectLst>
              <a:softEdge rad="112500"/>
            </a:effectLst>
          </p:spPr>
        </p:pic>
        <p:sp>
          <p:nvSpPr>
            <p:cNvPr id="32" name="TextBox 31"/>
            <p:cNvSpPr txBox="1"/>
            <p:nvPr/>
          </p:nvSpPr>
          <p:spPr>
            <a:xfrm>
              <a:off x="533400" y="5715000"/>
              <a:ext cx="1752600" cy="584775"/>
            </a:xfrm>
            <a:prstGeom prst="rect">
              <a:avLst/>
            </a:prstGeom>
            <a:noFill/>
          </p:spPr>
          <p:txBody>
            <a:bodyPr wrap="square" rtlCol="0">
              <a:spAutoFit/>
            </a:bodyPr>
            <a:lstStyle/>
            <a:p>
              <a:pPr algn="ctr"/>
              <a:r>
                <a:rPr lang="bn-BD" sz="3200" dirty="0">
                  <a:solidFill>
                    <a:schemeClr val="bg1"/>
                  </a:solidFill>
                  <a:latin typeface="NikoshBAN" pitchFamily="2" charset="0"/>
                  <a:cs typeface="NikoshBAN" pitchFamily="2" charset="0"/>
                </a:rPr>
                <a:t>গ্যালিলিও</a:t>
              </a:r>
              <a:endParaRPr lang="en-US" sz="3200" dirty="0">
                <a:solidFill>
                  <a:schemeClr val="bg1"/>
                </a:solidFill>
                <a:latin typeface="NikoshBAN" pitchFamily="2" charset="0"/>
                <a:cs typeface="NikoshBAN" pitchFamily="2" charset="0"/>
              </a:endParaRPr>
            </a:p>
          </p:txBody>
        </p:sp>
      </p:grpSp>
      <p:grpSp>
        <p:nvGrpSpPr>
          <p:cNvPr id="39" name="Group 38"/>
          <p:cNvGrpSpPr/>
          <p:nvPr/>
        </p:nvGrpSpPr>
        <p:grpSpPr>
          <a:xfrm>
            <a:off x="8880707" y="716875"/>
            <a:ext cx="2046027" cy="1902795"/>
            <a:chOff x="7238999" y="785813"/>
            <a:chExt cx="1752601" cy="1413807"/>
          </a:xfrm>
        </p:grpSpPr>
        <p:pic>
          <p:nvPicPr>
            <p:cNvPr id="34" name="Picture 33" descr="Kapler-2.jpg"/>
            <p:cNvPicPr>
              <a:picLocks noChangeAspect="1"/>
            </p:cNvPicPr>
            <p:nvPr/>
          </p:nvPicPr>
          <p:blipFill>
            <a:blip r:embed="rId8" cstate="print"/>
            <a:stretch>
              <a:fillRect/>
            </a:stretch>
          </p:blipFill>
          <p:spPr>
            <a:xfrm>
              <a:off x="7238999" y="785813"/>
              <a:ext cx="1752601" cy="1328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37"/>
            <p:cNvSpPr txBox="1"/>
            <p:nvPr/>
          </p:nvSpPr>
          <p:spPr>
            <a:xfrm>
              <a:off x="7696200" y="1676400"/>
              <a:ext cx="1219200" cy="523220"/>
            </a:xfrm>
            <a:prstGeom prst="rect">
              <a:avLst/>
            </a:prstGeom>
            <a:noFill/>
          </p:spPr>
          <p:txBody>
            <a:bodyPr wrap="square" rtlCol="0">
              <a:spAutoFit/>
            </a:bodyPr>
            <a:lstStyle/>
            <a:p>
              <a:pPr algn="ctr"/>
              <a:r>
                <a:rPr lang="bn-BD" sz="2800" dirty="0">
                  <a:solidFill>
                    <a:schemeClr val="bg1"/>
                  </a:solidFill>
                  <a:latin typeface="NikoshBAN" pitchFamily="2" charset="0"/>
                  <a:cs typeface="NikoshBAN" pitchFamily="2" charset="0"/>
                </a:rPr>
                <a:t>কেপলার</a:t>
              </a:r>
              <a:endParaRPr lang="en-US" sz="2800"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923201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out)">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path" presetSubtype="0" repeatCount="indefinite" fill="hold" nodeType="clickEffect">
                                  <p:stCondLst>
                                    <p:cond delay="0"/>
                                  </p:stCondLst>
                                  <p:endCondLst>
                                    <p:cond evt="onNext" delay="0">
                                      <p:tgtEl>
                                        <p:sldTgt/>
                                      </p:tgtEl>
                                    </p:cond>
                                  </p:endCondLst>
                                  <p:childTnLst>
                                    <p:animMotion origin="layout" path="M -0.22916 -0.19219 C -0.09635 -0.19219 0.0125 -0.06591 0.0125 0.09088 C 0.0125 0.24653 -0.09635 0.37396 -0.22916 0.37396 C -0.36267 0.37396 -0.47083 0.24653 -0.47083 0.09088 C -0.47083 -0.06591 -0.36267 -0.19219 -0.22916 -0.19219 Z " pathEditMode="relative" rAng="0" ptsTypes="fffff">
                                      <p:cBhvr>
                                        <p:cTn id="31" dur="2000" fill="hold"/>
                                        <p:tgtEl>
                                          <p:spTgt spid="14"/>
                                        </p:tgtEl>
                                        <p:attrNameLst>
                                          <p:attrName>ppt_x</p:attrName>
                                          <p:attrName>ppt_y</p:attrName>
                                        </p:attrNameLst>
                                      </p:cBhvr>
                                      <p:rCtr x="0" y="283"/>
                                    </p:animMotion>
                                  </p:childTnLst>
                                </p:cTn>
                              </p:par>
                            </p:childTnLst>
                          </p:cTn>
                        </p:par>
                      </p:childTnLst>
                    </p:cTn>
                  </p:par>
                  <p:par>
                    <p:cTn id="32" fill="hold">
                      <p:stCondLst>
                        <p:cond delay="indefinite"/>
                      </p:stCondLst>
                      <p:childTnLst>
                        <p:par>
                          <p:cTn id="33" fill="hold">
                            <p:stCondLst>
                              <p:cond delay="0"/>
                            </p:stCondLst>
                            <p:childTnLst>
                              <p:par>
                                <p:cTn id="34" presetID="23" presetClass="exit" presetSubtype="32" fill="hold" nodeType="clickEffect">
                                  <p:stCondLst>
                                    <p:cond delay="0"/>
                                  </p:stCondLst>
                                  <p:iterate type="lt">
                                    <p:tmPct val="0"/>
                                  </p:iterate>
                                  <p:childTnLst>
                                    <p:anim calcmode="lin" valueType="num">
                                      <p:cBhvr>
                                        <p:cTn id="35" dur="500"/>
                                        <p:tgtEl>
                                          <p:spTgt spid="7"/>
                                        </p:tgtEl>
                                        <p:attrNameLst>
                                          <p:attrName>ppt_w</p:attrName>
                                        </p:attrNameLst>
                                      </p:cBhvr>
                                      <p:tavLst>
                                        <p:tav tm="0">
                                          <p:val>
                                            <p:strVal val="ppt_w"/>
                                          </p:val>
                                        </p:tav>
                                        <p:tav tm="100000">
                                          <p:val>
                                            <p:fltVal val="0"/>
                                          </p:val>
                                        </p:tav>
                                      </p:tavLst>
                                    </p:anim>
                                    <p:anim calcmode="lin" valueType="num">
                                      <p:cBhvr>
                                        <p:cTn id="36" dur="500"/>
                                        <p:tgtEl>
                                          <p:spTgt spid="7"/>
                                        </p:tgtEl>
                                        <p:attrNameLst>
                                          <p:attrName>ppt_h</p:attrName>
                                        </p:attrNameLst>
                                      </p:cBhvr>
                                      <p:tavLst>
                                        <p:tav tm="0">
                                          <p:val>
                                            <p:strVal val="ppt_h"/>
                                          </p:val>
                                        </p:tav>
                                        <p:tav tm="100000">
                                          <p:val>
                                            <p:fltVal val="0"/>
                                          </p:val>
                                        </p:tav>
                                      </p:tavLst>
                                    </p:anim>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xit" presetSubtype="32" fill="hold"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3" presetClass="exit" presetSubtype="32" fill="hold" nodeType="clickEffect">
                                  <p:stCondLst>
                                    <p:cond delay="0"/>
                                  </p:stCondLst>
                                  <p:childTnLst>
                                    <p:anim calcmode="lin" valueType="num">
                                      <p:cBhvr>
                                        <p:cTn id="47" dur="500"/>
                                        <p:tgtEl>
                                          <p:spTgt spid="14"/>
                                        </p:tgtEl>
                                        <p:attrNameLst>
                                          <p:attrName>ppt_w</p:attrName>
                                        </p:attrNameLst>
                                      </p:cBhvr>
                                      <p:tavLst>
                                        <p:tav tm="0">
                                          <p:val>
                                            <p:strVal val="ppt_w"/>
                                          </p:val>
                                        </p:tav>
                                        <p:tav tm="100000">
                                          <p:val>
                                            <p:fltVal val="0"/>
                                          </p:val>
                                        </p:tav>
                                      </p:tavLst>
                                    </p:anim>
                                    <p:anim calcmode="lin" valueType="num">
                                      <p:cBhvr>
                                        <p:cTn id="48" dur="500"/>
                                        <p:tgtEl>
                                          <p:spTgt spid="14"/>
                                        </p:tgtEl>
                                        <p:attrNameLst>
                                          <p:attrName>ppt_h</p:attrName>
                                        </p:attrNameLst>
                                      </p:cBhvr>
                                      <p:tavLst>
                                        <p:tav tm="0">
                                          <p:val>
                                            <p:strVal val="ppt_h"/>
                                          </p:val>
                                        </p:tav>
                                        <p:tav tm="100000">
                                          <p:val>
                                            <p:fltVal val="0"/>
                                          </p:val>
                                        </p:tav>
                                      </p:tavLst>
                                    </p:anim>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10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path" presetSubtype="0" repeatCount="indefinite" fill="hold" nodeType="clickEffect">
                                  <p:stCondLst>
                                    <p:cond delay="0"/>
                                  </p:stCondLst>
                                  <p:childTnLst>
                                    <p:animMotion origin="layout" path="M 0.19583 -0.50301 C 0.32934 -0.50301 0.43889 -0.36957 0.43889 -0.20328 C 0.43889 -0.03862 0.32934 0.09644 0.19583 0.09644 C 0.06163 0.09644 -0.04705 -0.03862 -0.04705 -0.20328 C -0.04705 -0.36957 0.06163 -0.50301 0.19583 -0.50301 Z " pathEditMode="relative" rAng="0" ptsTypes="fffff">
                                      <p:cBhvr>
                                        <p:cTn id="68" dur="2000" fill="hold"/>
                                        <p:tgtEl>
                                          <p:spTgt spid="15"/>
                                        </p:tgtEl>
                                        <p:attrNameLst>
                                          <p:attrName>ppt_x</p:attrName>
                                          <p:attrName>ppt_y</p:attrName>
                                        </p:attrNameLst>
                                      </p:cBhvr>
                                      <p:rCtr x="0" y="300"/>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right)">
                                      <p:cBhvr>
                                        <p:cTn id="7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060" y="973810"/>
            <a:ext cx="7657101" cy="5497576"/>
          </a:xfrm>
          <a:prstGeom prst="rect">
            <a:avLst/>
          </a:prstGeom>
        </p:spPr>
      </p:pic>
      <p:sp>
        <p:nvSpPr>
          <p:cNvPr id="5" name="Rectangle 4"/>
          <p:cNvSpPr/>
          <p:nvPr/>
        </p:nvSpPr>
        <p:spPr>
          <a:xfrm>
            <a:off x="750457" y="152401"/>
            <a:ext cx="10640445" cy="70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effectLst>
                  <a:outerShdw blurRad="38100" dist="38100" dir="2700000" algn="tl">
                    <a:srgbClr val="000000">
                      <a:alpha val="43137"/>
                    </a:srgbClr>
                  </a:outerShdw>
                </a:effectLst>
                <a:latin typeface="NikoshBAN" pitchFamily="2" charset="0"/>
                <a:cs typeface="NikoshBAN" pitchFamily="2" charset="0"/>
              </a:rPr>
              <a:t>জৌতির্বিদ কোপার্নিকাসের সৌরজগতের মডেল</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57" y="1775958"/>
            <a:ext cx="2805113"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wipe(down)">
                                      <p:cBhvr>
                                        <p:cTn id="12" dur="580">
                                          <p:stCondLst>
                                            <p:cond delay="0"/>
                                          </p:stCondLst>
                                        </p:cTn>
                                        <p:tgtEl>
                                          <p:spTgt spid="1076"/>
                                        </p:tgtEl>
                                      </p:cBhvr>
                                    </p:animEffect>
                                    <p:anim calcmode="lin" valueType="num">
                                      <p:cBhvr>
                                        <p:cTn id="13" dur="1822" tmFilter="0,0; 0.14,0.36; 0.43,0.73; 0.71,0.91; 1.0,1.0">
                                          <p:stCondLst>
                                            <p:cond delay="0"/>
                                          </p:stCondLst>
                                        </p:cTn>
                                        <p:tgtEl>
                                          <p:spTgt spid="107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7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7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7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7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76"/>
                                        </p:tgtEl>
                                      </p:cBhvr>
                                      <p:to x="100000" y="60000"/>
                                    </p:animScale>
                                    <p:animScale>
                                      <p:cBhvr>
                                        <p:cTn id="19" dur="166" decel="50000">
                                          <p:stCondLst>
                                            <p:cond delay="676"/>
                                          </p:stCondLst>
                                        </p:cTn>
                                        <p:tgtEl>
                                          <p:spTgt spid="1076"/>
                                        </p:tgtEl>
                                      </p:cBhvr>
                                      <p:to x="100000" y="100000"/>
                                    </p:animScale>
                                    <p:animScale>
                                      <p:cBhvr>
                                        <p:cTn id="20" dur="26">
                                          <p:stCondLst>
                                            <p:cond delay="1312"/>
                                          </p:stCondLst>
                                        </p:cTn>
                                        <p:tgtEl>
                                          <p:spTgt spid="1076"/>
                                        </p:tgtEl>
                                      </p:cBhvr>
                                      <p:to x="100000" y="80000"/>
                                    </p:animScale>
                                    <p:animScale>
                                      <p:cBhvr>
                                        <p:cTn id="21" dur="166" decel="50000">
                                          <p:stCondLst>
                                            <p:cond delay="1338"/>
                                          </p:stCondLst>
                                        </p:cTn>
                                        <p:tgtEl>
                                          <p:spTgt spid="1076"/>
                                        </p:tgtEl>
                                      </p:cBhvr>
                                      <p:to x="100000" y="100000"/>
                                    </p:animScale>
                                    <p:animScale>
                                      <p:cBhvr>
                                        <p:cTn id="22" dur="26">
                                          <p:stCondLst>
                                            <p:cond delay="1642"/>
                                          </p:stCondLst>
                                        </p:cTn>
                                        <p:tgtEl>
                                          <p:spTgt spid="1076"/>
                                        </p:tgtEl>
                                      </p:cBhvr>
                                      <p:to x="100000" y="90000"/>
                                    </p:animScale>
                                    <p:animScale>
                                      <p:cBhvr>
                                        <p:cTn id="23" dur="166" decel="50000">
                                          <p:stCondLst>
                                            <p:cond delay="1668"/>
                                          </p:stCondLst>
                                        </p:cTn>
                                        <p:tgtEl>
                                          <p:spTgt spid="1076"/>
                                        </p:tgtEl>
                                      </p:cBhvr>
                                      <p:to x="100000" y="100000"/>
                                    </p:animScale>
                                    <p:animScale>
                                      <p:cBhvr>
                                        <p:cTn id="24" dur="26">
                                          <p:stCondLst>
                                            <p:cond delay="1808"/>
                                          </p:stCondLst>
                                        </p:cTn>
                                        <p:tgtEl>
                                          <p:spTgt spid="1076"/>
                                        </p:tgtEl>
                                      </p:cBhvr>
                                      <p:to x="100000" y="95000"/>
                                    </p:animScale>
                                    <p:animScale>
                                      <p:cBhvr>
                                        <p:cTn id="25" dur="166" decel="50000">
                                          <p:stCondLst>
                                            <p:cond delay="1834"/>
                                          </p:stCondLst>
                                        </p:cTn>
                                        <p:tgtEl>
                                          <p:spTgt spid="107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774" y="381000"/>
            <a:ext cx="10939596" cy="2492990"/>
          </a:xfrm>
          <a:prstGeom prst="rect">
            <a:avLst/>
          </a:prstGeom>
          <a:noFill/>
        </p:spPr>
        <p:txBody>
          <a:bodyPr wrap="square" rtlCol="0">
            <a:spAutoFit/>
          </a:bodyPr>
          <a:lstStyle/>
          <a:p>
            <a:pPr marL="571500" indent="-571500">
              <a:buFont typeface="Wingdings" pitchFamily="2" charset="2"/>
              <a:buChar char="Ø"/>
            </a:pPr>
            <a:r>
              <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সৌরজগতে গ্রহগুলো ছাড়াও রয়েছে বিভিন্ন জৌতিষ্ক :</a:t>
            </a:r>
          </a:p>
          <a:p>
            <a:pPr marL="571500" indent="-571500">
              <a:buFont typeface="Wingdings" pitchFamily="2" charset="2"/>
              <a:buChar char="Ø"/>
            </a:pPr>
            <a:r>
              <a:rPr lang="bn-IN"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 কেন্দ্র করে ঘুর্ণায়মান উপগ্রহ, ধূমকেতু, উল্কা,গ্রহাণুপুঞ্জ ইত্যাদি।</a:t>
            </a:r>
          </a:p>
          <a:p>
            <a:pPr marL="571500" indent="-571500">
              <a:buFont typeface="Wingdings" pitchFamily="2" charset="2"/>
              <a:buChar char="Ø"/>
            </a:pPr>
            <a:r>
              <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জৌতিষ্কসমূহ নির্দিষ্ট সময়ে সূর্যকে প্রদক্ষিণ করে।</a:t>
            </a:r>
          </a:p>
          <a:p>
            <a:pPr marL="571500" indent="-571500">
              <a:buFont typeface="Wingdings" pitchFamily="2" charset="2"/>
              <a:buChar char="Ø"/>
            </a:pPr>
            <a:r>
              <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হ্যালীর ধূমকেতু প্রতি ৭৫ বছর পর পর পৃথিবী থেকে দেখা যায়।</a:t>
            </a:r>
            <a:endPar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5" name="Group 4"/>
          <p:cNvGrpSpPr/>
          <p:nvPr/>
        </p:nvGrpSpPr>
        <p:grpSpPr>
          <a:xfrm>
            <a:off x="824774" y="3352800"/>
            <a:ext cx="10407107" cy="3124200"/>
            <a:chOff x="215173" y="3352800"/>
            <a:chExt cx="10407107" cy="312420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73" y="3408273"/>
              <a:ext cx="352497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962400" y="3352800"/>
              <a:ext cx="6659880" cy="3124200"/>
              <a:chOff x="3962400" y="3352800"/>
              <a:chExt cx="6659880" cy="312420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655" y="3352800"/>
                <a:ext cx="3730625" cy="270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352800"/>
                <a:ext cx="265820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4589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726</Words>
  <Application>Microsoft Office PowerPoint</Application>
  <PresentationFormat>Custom</PresentationFormat>
  <Paragraphs>139</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HELAL</cp:lastModifiedBy>
  <cp:revision>82</cp:revision>
  <dcterms:created xsi:type="dcterms:W3CDTF">2019-08-30T12:59:32Z</dcterms:created>
  <dcterms:modified xsi:type="dcterms:W3CDTF">2020-10-25T06:00:00Z</dcterms:modified>
</cp:coreProperties>
</file>