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60" r:id="rId2"/>
    <p:sldId id="261" r:id="rId3"/>
    <p:sldId id="262" r:id="rId4"/>
    <p:sldId id="264" r:id="rId5"/>
    <p:sldId id="265" r:id="rId6"/>
    <p:sldId id="266" r:id="rId7"/>
    <p:sldId id="256" r:id="rId8"/>
    <p:sldId id="257" r:id="rId9"/>
    <p:sldId id="258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124B-B995-42A7-9781-6996202A136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DB77C-AFEB-4403-A5CA-87E055A9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B77C-AFEB-4403-A5CA-87E055A95F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1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B77C-AFEB-4403-A5CA-87E055A95F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4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3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0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1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2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85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75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4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7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41504D-786A-416C-A426-43F67D17D87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DE4A40-3FA8-45B8-98D1-7A8F887B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6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D22FDC0-F96C-4D39-929F-CB991F718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000"/>
            <a:ext cx="948266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9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173317" y="403545"/>
            <a:ext cx="2971800" cy="3124200"/>
            <a:chOff x="3048000" y="2057400"/>
            <a:chExt cx="2971800" cy="3124200"/>
          </a:xfrm>
        </p:grpSpPr>
        <p:grpSp>
          <p:nvGrpSpPr>
            <p:cNvPr id="2" name="Group 1"/>
            <p:cNvGrpSpPr/>
            <p:nvPr/>
          </p:nvGrpSpPr>
          <p:grpSpPr>
            <a:xfrm>
              <a:off x="3048000" y="2057400"/>
              <a:ext cx="2971800" cy="3124200"/>
              <a:chOff x="3048000" y="2057400"/>
              <a:chExt cx="2971800" cy="31242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048000" y="2057400"/>
                <a:ext cx="2743200" cy="27432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Times New Roman"/>
                    <a:cs typeface="Times New Roman"/>
                  </a:rPr>
                  <a:t>●</a:t>
                </a:r>
                <a:endParaRPr lang="en-US" b="1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572000" y="3124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</a:t>
                </a: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V="1">
                <a:off x="4966648" y="2715904"/>
                <a:ext cx="609600" cy="1981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 flipV="1">
                <a:off x="3366448" y="2549856"/>
                <a:ext cx="457200" cy="2133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657600" y="4800600"/>
                <a:ext cx="228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48000" y="2286000"/>
                <a:ext cx="318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53000" y="4724400"/>
                <a:ext cx="318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76248" y="2438400"/>
                <a:ext cx="443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>
              <a:off x="3595048" y="3429000"/>
              <a:ext cx="824552" cy="187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76600" y="35052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419600" y="3429000"/>
              <a:ext cx="851848" cy="277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271448" y="356775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3366448" y="2549856"/>
              <a:ext cx="1053152" cy="879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19600" y="2715904"/>
              <a:ext cx="1156648" cy="71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346355" y="188965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u="sng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প্রমাণ</a:t>
            </a:r>
            <a:endParaRPr lang="en-US" sz="20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277" y="569965"/>
            <a:ext cx="3116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যেহেতু  </a:t>
            </a:r>
            <a:r>
              <a:rPr lang="en-US" sz="2000" b="1" dirty="0">
                <a:cs typeface="BenSenHandwriting" panose="02000500020000020004" pitchFamily="2" charset="0"/>
              </a:rPr>
              <a:t>OE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en-US" sz="2000" b="1" dirty="0">
                <a:cs typeface="BenSenHandwriting" panose="02000500020000020004" pitchFamily="2" charset="0"/>
                <a:sym typeface="Symbol"/>
              </a:rPr>
              <a:t>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en-US" sz="2000" b="1" dirty="0">
                <a:cs typeface="BenSenHandwriting" panose="02000500020000020004" pitchFamily="2" charset="0"/>
              </a:rPr>
              <a:t>AB </a:t>
            </a:r>
            <a:r>
              <a:rPr lang="bn-BD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এবং </a:t>
            </a:r>
            <a:r>
              <a:rPr lang="en-US" sz="2000" b="1" dirty="0">
                <a:cs typeface="BenSenHandwriting" panose="02000500020000020004" pitchFamily="2" charset="0"/>
              </a:rPr>
              <a:t>OF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en-US" sz="2000" b="1" dirty="0">
                <a:cs typeface="BenSenHandwriting" panose="02000500020000020004" pitchFamily="2" charset="0"/>
                <a:sym typeface="Symbol"/>
              </a:rPr>
              <a:t>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en-US" sz="2000" b="1" dirty="0">
                <a:cs typeface="BenSenHandwriting" panose="02000500020000020004" pitchFamily="2" charset="0"/>
              </a:rPr>
              <a:t>CD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2555" y="1006380"/>
            <a:ext cx="3680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সুতরাং </a:t>
            </a:r>
            <a:r>
              <a:rPr lang="en-US" sz="2000" b="1" dirty="0">
                <a:cs typeface="BenSenHandwriting" panose="02000500020000020004" pitchFamily="2" charset="0"/>
                <a:sym typeface="Symbol"/>
              </a:rPr>
              <a:t></a:t>
            </a:r>
            <a:r>
              <a:rPr lang="en-US" sz="2000" b="1" dirty="0">
                <a:cs typeface="BenSenHandwriting" panose="02000500020000020004" pitchFamily="2" charset="0"/>
              </a:rPr>
              <a:t>OEA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en-US" sz="2000" b="1" dirty="0">
                <a:cs typeface="BenSenHandwriting" panose="02000500020000020004" pitchFamily="2" charset="0"/>
              </a:rPr>
              <a:t> =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en-US" sz="2000" b="1" dirty="0">
                <a:cs typeface="BenSenHandwriting" panose="02000500020000020004" pitchFamily="2" charset="0"/>
                <a:sym typeface="Symbol"/>
              </a:rPr>
              <a:t></a:t>
            </a:r>
            <a:r>
              <a:rPr lang="en-US" sz="2000" b="1" dirty="0">
                <a:cs typeface="BenSenHandwriting" panose="02000500020000020004" pitchFamily="2" charset="0"/>
              </a:rPr>
              <a:t>OFC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en-US" sz="2000" b="1" dirty="0">
                <a:cs typeface="BenSenHandwriting" panose="02000500020000020004" pitchFamily="2" charset="0"/>
              </a:rPr>
              <a:t>=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bn-BD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এক সমকোণ</a:t>
            </a:r>
            <a:endParaRPr lang="en-US" sz="20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355" y="1560565"/>
            <a:ext cx="4826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এখন </a:t>
            </a:r>
            <a:r>
              <a:rPr lang="en-US" sz="2000" b="1" dirty="0">
                <a:cs typeface="BenSenHandwriting" panose="02000500020000020004" pitchFamily="2" charset="0"/>
              </a:rPr>
              <a:t>∆ OAE </a:t>
            </a:r>
            <a:r>
              <a:rPr lang="bn-IN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এবং </a:t>
            </a:r>
            <a:r>
              <a:rPr lang="en-US" sz="2000" b="1" dirty="0">
                <a:cs typeface="BenSenHandwriting" panose="02000500020000020004" pitchFamily="2" charset="0"/>
              </a:rPr>
              <a:t>∆ OCF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bn-BD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সমকোণী ত্রিভুজদ্বয়ের মধ্যে</a:t>
            </a:r>
            <a:endParaRPr lang="en-US" sz="20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776" y="1944555"/>
            <a:ext cx="2810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অতিভূজ </a:t>
            </a:r>
            <a:r>
              <a:rPr lang="en-US" sz="2000" b="1" dirty="0">
                <a:cs typeface="BenSenHandwriting" panose="02000500020000020004" pitchFamily="2" charset="0"/>
              </a:rPr>
              <a:t>OA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en-US" sz="2000" b="1" dirty="0">
                <a:cs typeface="BenSenHandwriting" panose="02000500020000020004" pitchFamily="2" charset="0"/>
              </a:rPr>
              <a:t> =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en-US" sz="2000" b="1" dirty="0">
                <a:cs typeface="BenSenHandwriting" panose="02000500020000020004" pitchFamily="2" charset="0"/>
              </a:rPr>
              <a:t> </a:t>
            </a:r>
            <a:r>
              <a:rPr lang="bn-BD" sz="2000" b="1" dirty="0">
                <a:cs typeface="BenSenHandwriting" panose="02000500020000020004" pitchFamily="2" charset="0"/>
              </a:rPr>
              <a:t>অতিভূজ </a:t>
            </a:r>
            <a:r>
              <a:rPr lang="en-US" sz="2000" b="1" dirty="0">
                <a:cs typeface="BenSenHandwriting" panose="02000500020000020004" pitchFamily="2" charset="0"/>
              </a:rPr>
              <a:t> OC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56005" y="2322565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Vrinda" pitchFamily="34" charset="0"/>
                <a:cs typeface="Vrinda" pitchFamily="34" charset="0"/>
              </a:rPr>
              <a:t>OE</a:t>
            </a:r>
            <a:r>
              <a:rPr lang="bn-BD" sz="20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2000" b="1" dirty="0">
                <a:latin typeface="Vrinda" pitchFamily="34" charset="0"/>
                <a:cs typeface="Vrinda" pitchFamily="34" charset="0"/>
              </a:rPr>
              <a:t>=</a:t>
            </a:r>
            <a:r>
              <a:rPr lang="bn-BD" sz="20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2000" b="1" dirty="0">
                <a:latin typeface="Vrinda" pitchFamily="34" charset="0"/>
                <a:cs typeface="Vrinda" pitchFamily="34" charset="0"/>
              </a:rPr>
              <a:t>OF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7152" y="2691897"/>
            <a:ext cx="2670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Vrinda" pitchFamily="34" charset="0"/>
                <a:cs typeface="Vrinda" pitchFamily="34" charset="0"/>
                <a:sym typeface="Symbol"/>
              </a:rPr>
              <a:t></a:t>
            </a:r>
            <a:r>
              <a:rPr lang="en-US" sz="2000" b="1" dirty="0">
                <a:latin typeface="Vrinda" pitchFamily="34" charset="0"/>
                <a:cs typeface="Vrinda" pitchFamily="34" charset="0"/>
              </a:rPr>
              <a:t>  ∆ OAE   </a:t>
            </a:r>
            <a:r>
              <a:rPr lang="en-US" sz="2000" b="1" dirty="0">
                <a:latin typeface="Vrinda" pitchFamily="34" charset="0"/>
                <a:cs typeface="Vrinda" pitchFamily="34" charset="0"/>
                <a:sym typeface="Symbol"/>
              </a:rPr>
              <a:t></a:t>
            </a:r>
            <a:r>
              <a:rPr lang="en-US" sz="2000" b="1" dirty="0">
                <a:latin typeface="Vrinda" pitchFamily="34" charset="0"/>
                <a:cs typeface="Vrinda" pitchFamily="34" charset="0"/>
              </a:rPr>
              <a:t>   ∆ OCF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29183" y="3127635"/>
            <a:ext cx="1661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Vrinda" pitchFamily="34" charset="0"/>
                <a:cs typeface="Vrinda" pitchFamily="34" charset="0"/>
                <a:sym typeface="Symbol"/>
              </a:rPr>
              <a:t></a:t>
            </a:r>
            <a:r>
              <a:rPr lang="bn-BD" sz="2000" b="1" dirty="0">
                <a:latin typeface="Vrinda" pitchFamily="34" charset="0"/>
                <a:cs typeface="Vrinda" pitchFamily="34" charset="0"/>
              </a:rPr>
              <a:t>   </a:t>
            </a:r>
            <a:r>
              <a:rPr lang="en-US" sz="2000" b="1" dirty="0">
                <a:latin typeface="Vrinda" pitchFamily="34" charset="0"/>
                <a:cs typeface="Vrinda" pitchFamily="34" charset="0"/>
              </a:rPr>
              <a:t>AE</a:t>
            </a:r>
            <a:r>
              <a:rPr lang="bn-BD" sz="20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2000" b="1" dirty="0">
                <a:latin typeface="Vrinda" pitchFamily="34" charset="0"/>
                <a:cs typeface="Vrinda" pitchFamily="34" charset="0"/>
              </a:rPr>
              <a:t> =</a:t>
            </a:r>
            <a:r>
              <a:rPr lang="bn-BD" sz="20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2000" b="1" dirty="0">
                <a:latin typeface="Vrinda" pitchFamily="34" charset="0"/>
                <a:cs typeface="Vrinda" pitchFamily="34" charset="0"/>
              </a:rPr>
              <a:t>CF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6356" y="3453897"/>
            <a:ext cx="4831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যেহেতু কেন্দ্র থেকে যে কোন জ্যা-এর উপর অঙ্কিত লম্ব জ্যাকে সমদ্বিখন্ডিত করে।</a:t>
            </a:r>
            <a:endParaRPr lang="en-US" sz="20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725786" y="4151366"/>
                <a:ext cx="3390672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000" b="1" dirty="0">
                    <a:latin typeface="BenSenHandwriting" panose="02000500020000020004" pitchFamily="2" charset="0"/>
                    <a:cs typeface="BenSenHandwriting" panose="02000500020000020004" pitchFamily="2" charset="0"/>
                  </a:rPr>
                  <a:t>সুতরাং  </a:t>
                </a:r>
                <a:r>
                  <a:rPr lang="en-US" sz="2000" b="1" dirty="0">
                    <a:cs typeface="BenSenHandwriting" panose="02000500020000020004" pitchFamily="2" charset="0"/>
                  </a:rPr>
                  <a:t>AE</a:t>
                </a:r>
                <a:r>
                  <a:rPr lang="bn-BD" sz="2000" b="1" dirty="0">
                    <a:cs typeface="BenSenHandwriting" panose="02000500020000020004" pitchFamily="2" charset="0"/>
                  </a:rPr>
                  <a:t> </a:t>
                </a:r>
                <a:r>
                  <a:rPr lang="en-US" sz="2000" b="1" dirty="0">
                    <a:cs typeface="BenSenHandwriting" panose="02000500020000020004" pitchFamily="2" charset="0"/>
                  </a:rPr>
                  <a:t> =</a:t>
                </a:r>
                <a:r>
                  <a:rPr lang="bn-BD" sz="2000" b="1" dirty="0">
                    <a:cs typeface="BenSenHandwriting" panose="02000500020000020004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/>
                        </m:ctrlPr>
                      </m:fPr>
                      <m:num>
                        <m:r>
                          <a:rPr lang="en-US" sz="2000" b="1" i="1"/>
                          <m:t>𝟏</m:t>
                        </m:r>
                      </m:num>
                      <m:den>
                        <m:r>
                          <a:rPr lang="en-US" sz="2000" b="1" i="1"/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cs typeface="BenSenHandwriting" panose="02000500020000020004" pitchFamily="2" charset="0"/>
                  </a:rPr>
                  <a:t> AB </a:t>
                </a:r>
                <a:r>
                  <a:rPr lang="bn-BD" sz="2000" b="1" dirty="0">
                    <a:latin typeface="BenSenHandwriting" panose="02000500020000020004" pitchFamily="2" charset="0"/>
                    <a:cs typeface="BenSenHandwriting" panose="02000500020000020004" pitchFamily="2" charset="0"/>
                  </a:rPr>
                  <a:t>এবং </a:t>
                </a:r>
                <a:r>
                  <a:rPr lang="en-US" sz="2000" b="1" dirty="0">
                    <a:cs typeface="BenSenHandwriting" panose="02000500020000020004" pitchFamily="2" charset="0"/>
                  </a:rPr>
                  <a:t>CF</a:t>
                </a:r>
                <a:r>
                  <a:rPr lang="bn-BD" sz="2000" b="1" dirty="0">
                    <a:cs typeface="BenSenHandwriting" panose="02000500020000020004" pitchFamily="2" charset="0"/>
                  </a:rPr>
                  <a:t> </a:t>
                </a:r>
                <a:r>
                  <a:rPr lang="en-US" sz="2000" b="1" dirty="0">
                    <a:cs typeface="BenSenHandwriting" panose="02000500020000020004" pitchFamily="2" charset="0"/>
                  </a:rPr>
                  <a:t>=</a:t>
                </a:r>
                <a:r>
                  <a:rPr lang="bn-BD" sz="2000" b="1" dirty="0">
                    <a:cs typeface="BenSenHandwriting" panose="02000500020000020004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/>
                        </m:ctrlPr>
                      </m:fPr>
                      <m:num>
                        <m:r>
                          <a:rPr lang="en-US" sz="2000" b="1" i="1"/>
                          <m:t>𝟏</m:t>
                        </m:r>
                      </m:num>
                      <m:den>
                        <m:r>
                          <a:rPr lang="en-US" sz="2000" b="1" i="1"/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cs typeface="BenSenHandwriting" panose="02000500020000020004" pitchFamily="2" charset="0"/>
                  </a:rPr>
                  <a:t> CD</a:t>
                </a: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86" y="4151366"/>
                <a:ext cx="3390672" cy="535468"/>
              </a:xfrm>
              <a:prstGeom prst="rect">
                <a:avLst/>
              </a:prstGeom>
              <a:blipFill>
                <a:blip r:embed="rId2"/>
                <a:stretch>
                  <a:fillRect l="-1799" r="-107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329182" y="4658500"/>
                <a:ext cx="1986441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000" b="1" dirty="0">
                    <a:latin typeface="BenSenHandwriting" panose="02000500020000020004" pitchFamily="2" charset="0"/>
                    <a:cs typeface="BenSenHandwriting" panose="02000500020000020004" pitchFamily="2" charset="0"/>
                  </a:rPr>
                  <a:t>অর্থাৎ</a:t>
                </a:r>
                <a:r>
                  <a:rPr lang="en-US" sz="2000" b="1" dirty="0">
                    <a:latin typeface="BenSenHandwriting" panose="02000500020000020004" pitchFamily="2" charset="0"/>
                    <a:cs typeface="BenSenHandwriting" panose="02000500020000020004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/>
                        </m:ctrlPr>
                      </m:fPr>
                      <m:num>
                        <m:r>
                          <a:rPr lang="en-US" sz="2000" b="1" i="1"/>
                          <m:t>𝟏</m:t>
                        </m:r>
                      </m:num>
                      <m:den>
                        <m:r>
                          <a:rPr lang="en-US" sz="2000" b="1" i="1"/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cs typeface="BenSenHandwriting" panose="02000500020000020004" pitchFamily="2" charset="0"/>
                  </a:rPr>
                  <a:t> AB =</a:t>
                </a:r>
                <a:r>
                  <a:rPr lang="bn-BD" sz="2000" b="1" dirty="0">
                    <a:cs typeface="BenSenHandwriting" panose="02000500020000020004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/>
                        </m:ctrlPr>
                      </m:fPr>
                      <m:num>
                        <m:r>
                          <a:rPr lang="en-US" sz="2000" b="1" i="1"/>
                          <m:t>𝟏</m:t>
                        </m:r>
                      </m:num>
                      <m:den>
                        <m:r>
                          <a:rPr lang="en-US" sz="2000" b="1" i="1"/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cs typeface="BenSenHandwriting" panose="02000500020000020004" pitchFamily="2" charset="0"/>
                  </a:rPr>
                  <a:t> CD</a:t>
                </a: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82" y="4658500"/>
                <a:ext cx="1986441" cy="535468"/>
              </a:xfrm>
              <a:prstGeom prst="rect">
                <a:avLst/>
              </a:prstGeom>
              <a:blipFill>
                <a:blip r:embed="rId3"/>
                <a:stretch>
                  <a:fillRect l="-3067" r="-214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392845" y="5218165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বা,   </a:t>
            </a:r>
            <a:r>
              <a:rPr lang="en-US" sz="2000" b="1" dirty="0">
                <a:cs typeface="BenSenHandwriting" panose="02000500020000020004" pitchFamily="2" charset="0"/>
              </a:rPr>
              <a:t>AB =</a:t>
            </a:r>
            <a:r>
              <a:rPr lang="bn-BD" sz="2000" b="1" dirty="0">
                <a:cs typeface="BenSenHandwriting" panose="02000500020000020004" pitchFamily="2" charset="0"/>
              </a:rPr>
              <a:t> </a:t>
            </a:r>
            <a:r>
              <a:rPr lang="en-US" sz="2000" b="1" dirty="0">
                <a:cs typeface="BenSenHandwriting" panose="02000500020000020004" pitchFamily="2" charset="0"/>
              </a:rPr>
              <a:t>CD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9021" y="5675365"/>
            <a:ext cx="4898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অতএব বৃত্তের কেন্দ্র হতে সমদুরবর্তী সকল জ্যা পরস্পর সমান সমান।</a:t>
            </a:r>
            <a:endParaRPr lang="en-US" sz="20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99646" y="6197097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প্রমাণিত</a:t>
            </a:r>
            <a:endParaRPr lang="en-US" sz="24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9AA64-C179-4273-9BAB-778E31EBED95}"/>
              </a:ext>
            </a:extLst>
          </p:cNvPr>
          <p:cNvSpPr txBox="1"/>
          <p:nvPr/>
        </p:nvSpPr>
        <p:spPr>
          <a:xfrm>
            <a:off x="5401917" y="187678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39BA61-B621-45CA-A080-4E0D8054E3EA}"/>
              </a:ext>
            </a:extLst>
          </p:cNvPr>
          <p:cNvSpPr txBox="1"/>
          <p:nvPr/>
        </p:nvSpPr>
        <p:spPr>
          <a:xfrm>
            <a:off x="7396765" y="193933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8C54BC-C292-4180-8517-5876117BE173}"/>
              </a:ext>
            </a:extLst>
          </p:cNvPr>
          <p:cNvSpPr txBox="1"/>
          <p:nvPr/>
        </p:nvSpPr>
        <p:spPr>
          <a:xfrm>
            <a:off x="6392517" y="131112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435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1" grpId="0"/>
      <p:bldP spid="43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B27E4E-D0A4-4FBD-ADCA-99A290A8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2548"/>
            <a:ext cx="7001490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34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D22FDC0-F96C-4D39-929F-CB991F7180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5" r="27735"/>
          <a:stretch/>
        </p:blipFill>
        <p:spPr>
          <a:xfrm>
            <a:off x="6553200" y="10"/>
            <a:ext cx="563880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67F1E36-7C2A-4F0B-A0DB-4AF6372BAD76}"/>
              </a:ext>
            </a:extLst>
          </p:cNvPr>
          <p:cNvGrpSpPr/>
          <p:nvPr/>
        </p:nvGrpSpPr>
        <p:grpSpPr>
          <a:xfrm>
            <a:off x="20" y="10"/>
            <a:ext cx="6553180" cy="8229590"/>
            <a:chOff x="20" y="10"/>
            <a:chExt cx="6095980" cy="6857990"/>
          </a:xfrm>
        </p:grpSpPr>
        <p:pic>
          <p:nvPicPr>
            <p:cNvPr id="11" name="Picture 10" descr="A group of people sitting in front of a computer&#10;&#10;Description automatically generated">
              <a:extLst>
                <a:ext uri="{FF2B5EF4-FFF2-40B4-BE49-F238E27FC236}">
                  <a16:creationId xmlns:a16="http://schemas.microsoft.com/office/drawing/2014/main" id="{5B824854-1307-43F2-9A4D-321A32D7F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bg1">
                  <a:tint val="45000"/>
                  <a:satMod val="400000"/>
                </a:schemeClr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7" r="24476"/>
            <a:stretch/>
          </p:blipFill>
          <p:spPr>
            <a:xfrm>
              <a:off x="20" y="10"/>
              <a:ext cx="6095980" cy="6857990"/>
            </a:xfrm>
            <a:prstGeom prst="rect">
              <a:avLst/>
            </a:prstGeom>
          </p:spPr>
        </p:pic>
        <p:pic>
          <p:nvPicPr>
            <p:cNvPr id="13" name="Picture 12" descr="A group of people sitting in front of a computer&#10;&#10;Description automatically generated">
              <a:extLst>
                <a:ext uri="{FF2B5EF4-FFF2-40B4-BE49-F238E27FC236}">
                  <a16:creationId xmlns:a16="http://schemas.microsoft.com/office/drawing/2014/main" id="{3C633837-98AA-4165-B671-2AC502791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t="11111" r="70833" b="73333"/>
            <a:stretch/>
          </p:blipFill>
          <p:spPr>
            <a:xfrm>
              <a:off x="824119" y="767860"/>
              <a:ext cx="1066800" cy="1066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A9FACA3-E3CC-4CF0-AD3C-45827EAA91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6"/>
          <a:stretch/>
        </p:blipFill>
        <p:spPr>
          <a:xfrm rot="20927617">
            <a:off x="1824380" y="4859920"/>
            <a:ext cx="2467274" cy="15741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1D71A05-0A4B-48C8-B524-6DEAC5676E9A}"/>
              </a:ext>
            </a:extLst>
          </p:cNvPr>
          <p:cNvSpPr/>
          <p:nvPr/>
        </p:nvSpPr>
        <p:spPr>
          <a:xfrm rot="20872967">
            <a:off x="1569980" y="4843643"/>
            <a:ext cx="295123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Md. </a:t>
            </a:r>
            <a:r>
              <a:rPr lang="en-US" sz="24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Faruque</a:t>
            </a:r>
            <a:r>
              <a:rPr lang="en-US" sz="24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Mia</a:t>
            </a:r>
          </a:p>
          <a:p>
            <a:pPr algn="ctr"/>
            <a:r>
              <a:rPr lang="en-US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</a:t>
            </a:r>
          </a:p>
          <a:p>
            <a:pPr algn="ctr"/>
            <a:r>
              <a:rPr lang="en-US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(Mathematics)</a:t>
            </a:r>
          </a:p>
          <a:p>
            <a:pPr algn="ctr"/>
            <a:r>
              <a:rPr lang="en-US" sz="12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Jagatpur</a:t>
            </a:r>
            <a:r>
              <a:rPr lang="en-US" sz="12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Sadhana High School</a:t>
            </a:r>
          </a:p>
          <a:p>
            <a:pPr algn="ctr"/>
            <a:r>
              <a:rPr lang="en-US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Titas</a:t>
            </a:r>
            <a:r>
              <a:rPr lang="en-US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Cumilla</a:t>
            </a:r>
            <a:r>
              <a:rPr lang="en-US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17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EDCB7C-80C4-4FF2-8901-1F1F3476ABED}"/>
              </a:ext>
            </a:extLst>
          </p:cNvPr>
          <p:cNvSpPr/>
          <p:nvPr/>
        </p:nvSpPr>
        <p:spPr>
          <a:xfrm>
            <a:off x="762000" y="1752600"/>
            <a:ext cx="784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উপপাদ্যঃ-১৯</a:t>
            </a:r>
          </a:p>
          <a:p>
            <a:r>
              <a:rPr lang="bn-BD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বৃত্তের কেন্দ্র হতে সমদুরবর্তী </a:t>
            </a:r>
            <a:endParaRPr lang="en-US" sz="54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r>
              <a:rPr lang="bn-BD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সকল জ্যা পরস্পর সমান।</a:t>
            </a:r>
            <a:endParaRPr lang="en-US" sz="54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C5E23-40E8-48AE-9E63-8B70FA09FB8B}"/>
              </a:ext>
            </a:extLst>
          </p:cNvPr>
          <p:cNvSpPr/>
          <p:nvPr/>
        </p:nvSpPr>
        <p:spPr>
          <a:xfrm>
            <a:off x="248686" y="914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বৃ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ত্ত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কি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? 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67B0686F-2A13-4595-9586-2341A58CE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6" y="2057400"/>
            <a:ext cx="8285714" cy="1904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0DD3B-5C5E-437D-939E-4C1B50F5F560}"/>
              </a:ext>
            </a:extLst>
          </p:cNvPr>
          <p:cNvGrpSpPr/>
          <p:nvPr/>
        </p:nvGrpSpPr>
        <p:grpSpPr>
          <a:xfrm>
            <a:off x="2667000" y="4181832"/>
            <a:ext cx="2286000" cy="2362200"/>
            <a:chOff x="2667000" y="4181832"/>
            <a:chExt cx="2286000" cy="2362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3B45FA6-369D-4CB3-BEB7-1150FACEF131}"/>
                </a:ext>
              </a:extLst>
            </p:cNvPr>
            <p:cNvSpPr/>
            <p:nvPr/>
          </p:nvSpPr>
          <p:spPr>
            <a:xfrm>
              <a:off x="2667000" y="4181832"/>
              <a:ext cx="2286000" cy="2362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594FB1-DC6A-4B75-9520-A0F573E1AC55}"/>
                </a:ext>
              </a:extLst>
            </p:cNvPr>
            <p:cNvSpPr/>
            <p:nvPr/>
          </p:nvSpPr>
          <p:spPr>
            <a:xfrm>
              <a:off x="3733800" y="5257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9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C5E23-40E8-48AE-9E63-8B70FA09FB8B}"/>
              </a:ext>
            </a:extLst>
          </p:cNvPr>
          <p:cNvSpPr/>
          <p:nvPr/>
        </p:nvSpPr>
        <p:spPr>
          <a:xfrm>
            <a:off x="304800" y="182435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জ্যা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ব্যাস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এর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মধ্যে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পার্থক্য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0DD3B-5C5E-437D-939E-4C1B50F5F560}"/>
              </a:ext>
            </a:extLst>
          </p:cNvPr>
          <p:cNvGrpSpPr/>
          <p:nvPr/>
        </p:nvGrpSpPr>
        <p:grpSpPr>
          <a:xfrm>
            <a:off x="2951714" y="4092974"/>
            <a:ext cx="2286000" cy="2362200"/>
            <a:chOff x="2667000" y="4181832"/>
            <a:chExt cx="2286000" cy="2362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3B45FA6-369D-4CB3-BEB7-1150FACEF131}"/>
                </a:ext>
              </a:extLst>
            </p:cNvPr>
            <p:cNvSpPr/>
            <p:nvPr/>
          </p:nvSpPr>
          <p:spPr>
            <a:xfrm>
              <a:off x="2667000" y="4181832"/>
              <a:ext cx="2286000" cy="2362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594FB1-DC6A-4B75-9520-A0F573E1AC55}"/>
                </a:ext>
              </a:extLst>
            </p:cNvPr>
            <p:cNvSpPr/>
            <p:nvPr/>
          </p:nvSpPr>
          <p:spPr>
            <a:xfrm>
              <a:off x="3733800" y="5257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C840E600-D989-4C83-A32A-81CA5CBD1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04037"/>
            <a:ext cx="8124485" cy="2023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4599750-29A2-491B-AFAB-3984818E3977}"/>
              </a:ext>
            </a:extLst>
          </p:cNvPr>
          <p:cNvGrpSpPr/>
          <p:nvPr/>
        </p:nvGrpSpPr>
        <p:grpSpPr>
          <a:xfrm>
            <a:off x="2622882" y="4012637"/>
            <a:ext cx="2536791" cy="1227681"/>
            <a:chOff x="2622882" y="4012637"/>
            <a:chExt cx="2536791" cy="12276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ECE903-EE24-4DD6-9086-9C76D7553F39}"/>
                </a:ext>
              </a:extLst>
            </p:cNvPr>
            <p:cNvCxnSpPr>
              <a:cxnSpLocks/>
              <a:endCxn id="5" idx="7"/>
            </p:cNvCxnSpPr>
            <p:nvPr/>
          </p:nvCxnSpPr>
          <p:spPr>
            <a:xfrm flipV="1">
              <a:off x="2979850" y="4438910"/>
              <a:ext cx="1923087" cy="5140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FAF3F8-E1B4-4228-BBAD-8704F51CD13A}"/>
                </a:ext>
              </a:extLst>
            </p:cNvPr>
            <p:cNvSpPr/>
            <p:nvPr/>
          </p:nvSpPr>
          <p:spPr>
            <a:xfrm>
              <a:off x="2622882" y="4717098"/>
              <a:ext cx="2286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D0BD7E-8C3A-4794-91BD-5D5823A946CE}"/>
                </a:ext>
              </a:extLst>
            </p:cNvPr>
            <p:cNvSpPr/>
            <p:nvPr/>
          </p:nvSpPr>
          <p:spPr>
            <a:xfrm>
              <a:off x="4931073" y="4012637"/>
              <a:ext cx="2286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2AE0BC-12DE-4B2E-B96F-01971C7E147F}"/>
              </a:ext>
            </a:extLst>
          </p:cNvPr>
          <p:cNvGrpSpPr/>
          <p:nvPr/>
        </p:nvGrpSpPr>
        <p:grpSpPr>
          <a:xfrm>
            <a:off x="2699082" y="4535857"/>
            <a:ext cx="2822331" cy="1489258"/>
            <a:chOff x="2699082" y="4535857"/>
            <a:chExt cx="2822331" cy="14892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57D9DC-A2DC-4645-95A6-ED2E39F96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7914" y="4847191"/>
              <a:ext cx="2131759" cy="7870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60EEF4-8243-452C-B0E6-3303EA549610}"/>
                </a:ext>
              </a:extLst>
            </p:cNvPr>
            <p:cNvSpPr/>
            <p:nvPr/>
          </p:nvSpPr>
          <p:spPr>
            <a:xfrm>
              <a:off x="2699082" y="5501895"/>
              <a:ext cx="2286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B2598F-DC4A-4B7C-91C5-2D59CE68D622}"/>
                </a:ext>
              </a:extLst>
            </p:cNvPr>
            <p:cNvSpPr/>
            <p:nvPr/>
          </p:nvSpPr>
          <p:spPr>
            <a:xfrm>
              <a:off x="5292813" y="4535857"/>
              <a:ext cx="2286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3C383D-1AAE-45BD-B279-5870B0342A44}"/>
              </a:ext>
            </a:extLst>
          </p:cNvPr>
          <p:cNvGrpSpPr/>
          <p:nvPr/>
        </p:nvGrpSpPr>
        <p:grpSpPr>
          <a:xfrm>
            <a:off x="3544315" y="3578245"/>
            <a:ext cx="397078" cy="3333408"/>
            <a:chOff x="3544315" y="3578245"/>
            <a:chExt cx="397078" cy="33334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6C80C-6FF2-487B-8681-FD5D30DAC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3714" y="4127576"/>
              <a:ext cx="152400" cy="2252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176794-A938-4BCB-BEEB-68E70D861223}"/>
                </a:ext>
              </a:extLst>
            </p:cNvPr>
            <p:cNvSpPr/>
            <p:nvPr/>
          </p:nvSpPr>
          <p:spPr>
            <a:xfrm>
              <a:off x="3712793" y="3578245"/>
              <a:ext cx="2286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57750E-9E90-428C-816D-1ECA83C07AA5}"/>
                </a:ext>
              </a:extLst>
            </p:cNvPr>
            <p:cNvSpPr/>
            <p:nvPr/>
          </p:nvSpPr>
          <p:spPr>
            <a:xfrm>
              <a:off x="3544315" y="6388433"/>
              <a:ext cx="2286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5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C5E23-40E8-48AE-9E63-8B70FA09FB8B}"/>
              </a:ext>
            </a:extLst>
          </p:cNvPr>
          <p:cNvSpPr/>
          <p:nvPr/>
        </p:nvSpPr>
        <p:spPr>
          <a:xfrm>
            <a:off x="304800" y="182435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বৃত্তের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কেন্দ্র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থেকে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জ্যা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এর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দূরত্ব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বলতে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কি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বোঝায়</a:t>
            </a:r>
            <a:r>
              <a:rPr lang="en-US" sz="54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?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255831-D1C0-45FD-987C-8792D5166613}"/>
              </a:ext>
            </a:extLst>
          </p:cNvPr>
          <p:cNvGrpSpPr/>
          <p:nvPr/>
        </p:nvGrpSpPr>
        <p:grpSpPr>
          <a:xfrm>
            <a:off x="1226687" y="2298747"/>
            <a:ext cx="4583311" cy="1628791"/>
            <a:chOff x="1226687" y="2298747"/>
            <a:chExt cx="4583311" cy="162879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ECE903-EE24-4DD6-9086-9C76D7553F39}"/>
                </a:ext>
              </a:extLst>
            </p:cNvPr>
            <p:cNvCxnSpPr>
              <a:cxnSpLocks/>
              <a:endCxn id="5" idx="7"/>
            </p:cNvCxnSpPr>
            <p:nvPr/>
          </p:nvCxnSpPr>
          <p:spPr>
            <a:xfrm flipV="1">
              <a:off x="1676400" y="2668012"/>
              <a:ext cx="3667386" cy="5502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FAF3F8-E1B4-4228-BBAD-8704F51CD13A}"/>
                </a:ext>
              </a:extLst>
            </p:cNvPr>
            <p:cNvSpPr/>
            <p:nvPr/>
          </p:nvSpPr>
          <p:spPr>
            <a:xfrm>
              <a:off x="1226687" y="2930462"/>
              <a:ext cx="350207" cy="9970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D0BD7E-8C3A-4794-91BD-5D5823A946CE}"/>
                </a:ext>
              </a:extLst>
            </p:cNvPr>
            <p:cNvSpPr/>
            <p:nvPr/>
          </p:nvSpPr>
          <p:spPr>
            <a:xfrm>
              <a:off x="5459791" y="2298747"/>
              <a:ext cx="350207" cy="9970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757A70-9874-464A-BA6F-3500F2E4E2E7}"/>
              </a:ext>
            </a:extLst>
          </p:cNvPr>
          <p:cNvGrpSpPr/>
          <p:nvPr/>
        </p:nvGrpSpPr>
        <p:grpSpPr>
          <a:xfrm>
            <a:off x="1403690" y="2029689"/>
            <a:ext cx="4616110" cy="4358744"/>
            <a:chOff x="1403690" y="2029689"/>
            <a:chExt cx="4616110" cy="43587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2F33300-068F-4891-8FBB-BF1A32CA44F1}"/>
                </a:ext>
              </a:extLst>
            </p:cNvPr>
            <p:cNvGrpSpPr/>
            <p:nvPr/>
          </p:nvGrpSpPr>
          <p:grpSpPr>
            <a:xfrm>
              <a:off x="1403690" y="2029689"/>
              <a:ext cx="4616110" cy="4358744"/>
              <a:chOff x="1403690" y="2029689"/>
              <a:chExt cx="4616110" cy="4358744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3B45FA6-369D-4CB3-BEB7-1150FACEF131}"/>
                  </a:ext>
                </a:extLst>
              </p:cNvPr>
              <p:cNvSpPr/>
              <p:nvPr/>
            </p:nvSpPr>
            <p:spPr>
              <a:xfrm>
                <a:off x="1403690" y="2029689"/>
                <a:ext cx="4616110" cy="43587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D594FB1-DC6A-4B75-9520-A0F573E1AC55}"/>
                  </a:ext>
                </a:extLst>
              </p:cNvPr>
              <p:cNvSpPr/>
              <p:nvPr/>
            </p:nvSpPr>
            <p:spPr>
              <a:xfrm>
                <a:off x="3661882" y="4159196"/>
                <a:ext cx="99725" cy="997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60EEF4-8243-452C-B0E6-3303EA549610}"/>
                </a:ext>
              </a:extLst>
            </p:cNvPr>
            <p:cNvSpPr/>
            <p:nvPr/>
          </p:nvSpPr>
          <p:spPr>
            <a:xfrm>
              <a:off x="3842979" y="4159196"/>
              <a:ext cx="35020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58D9F3-359C-48EC-8614-064E0FB7598B}"/>
              </a:ext>
            </a:extLst>
          </p:cNvPr>
          <p:cNvGrpSpPr/>
          <p:nvPr/>
        </p:nvGrpSpPr>
        <p:grpSpPr>
          <a:xfrm>
            <a:off x="3285238" y="2358744"/>
            <a:ext cx="391248" cy="1815057"/>
            <a:chOff x="3285238" y="2358744"/>
            <a:chExt cx="391248" cy="18150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57D9DC-A2DC-4645-95A6-ED2E39F965B5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3510094" y="2943135"/>
              <a:ext cx="166392" cy="12306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B2598F-DC4A-4B7C-91C5-2D59CE68D622}"/>
                </a:ext>
              </a:extLst>
            </p:cNvPr>
            <p:cNvSpPr/>
            <p:nvPr/>
          </p:nvSpPr>
          <p:spPr>
            <a:xfrm>
              <a:off x="3285238" y="2358744"/>
              <a:ext cx="350207" cy="7918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65D839-83E8-4971-83BC-0D053474F20F}"/>
              </a:ext>
            </a:extLst>
          </p:cNvPr>
          <p:cNvGrpSpPr/>
          <p:nvPr/>
        </p:nvGrpSpPr>
        <p:grpSpPr>
          <a:xfrm>
            <a:off x="1445968" y="2668012"/>
            <a:ext cx="4461035" cy="2973577"/>
            <a:chOff x="7059788" y="1528189"/>
            <a:chExt cx="4461035" cy="297357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0DDAA6-1AAD-40BE-A2BE-675D7F491E60}"/>
                </a:ext>
              </a:extLst>
            </p:cNvPr>
            <p:cNvGrpSpPr/>
            <p:nvPr/>
          </p:nvGrpSpPr>
          <p:grpSpPr>
            <a:xfrm rot="11418133">
              <a:off x="7059788" y="2244126"/>
              <a:ext cx="4461035" cy="2257640"/>
              <a:chOff x="6981484" y="1746413"/>
              <a:chExt cx="4461035" cy="225764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E96EAE7-1DAF-4ABF-8C81-92B9EE813B69}"/>
                  </a:ext>
                </a:extLst>
              </p:cNvPr>
              <p:cNvGrpSpPr/>
              <p:nvPr/>
            </p:nvGrpSpPr>
            <p:grpSpPr>
              <a:xfrm>
                <a:off x="6981484" y="1746413"/>
                <a:ext cx="4461035" cy="1672411"/>
                <a:chOff x="1226239" y="1862127"/>
                <a:chExt cx="4461035" cy="1672411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C0401E4-2D52-4841-AB1E-54595DF060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76400" y="2668012"/>
                  <a:ext cx="3667386" cy="5502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65DAE07-A3A8-4334-AFA5-89A62B13E04A}"/>
                    </a:ext>
                  </a:extLst>
                </p:cNvPr>
                <p:cNvSpPr/>
                <p:nvPr/>
              </p:nvSpPr>
              <p:spPr>
                <a:xfrm rot="10181867">
                  <a:off x="5337067" y="1862127"/>
                  <a:ext cx="350207" cy="99707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A</a:t>
                  </a:r>
                  <a:endParaRPr lang="en-US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709EBF5-9EEC-4B28-832E-8426BDFD5C95}"/>
                    </a:ext>
                  </a:extLst>
                </p:cNvPr>
                <p:cNvSpPr/>
                <p:nvPr/>
              </p:nvSpPr>
              <p:spPr>
                <a:xfrm rot="10489505">
                  <a:off x="1226239" y="2537462"/>
                  <a:ext cx="350207" cy="99707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AC4C242-1EFD-4206-81A9-D6619C5C4E59}"/>
                  </a:ext>
                </a:extLst>
              </p:cNvPr>
              <p:cNvGrpSpPr/>
              <p:nvPr/>
            </p:nvGrpSpPr>
            <p:grpSpPr>
              <a:xfrm>
                <a:off x="9023413" y="2117222"/>
                <a:ext cx="350207" cy="1886831"/>
                <a:chOff x="3268168" y="2232936"/>
                <a:chExt cx="350207" cy="1886831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830C2FB-B9CB-47BF-AB32-0A24A42F0D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181867" flipH="1">
                  <a:off x="3581828" y="2936669"/>
                  <a:ext cx="34336" cy="11830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6DB66BB-53AA-4FAF-8BF8-F72620C2DD9D}"/>
                    </a:ext>
                  </a:extLst>
                </p:cNvPr>
                <p:cNvSpPr/>
                <p:nvPr/>
              </p:nvSpPr>
              <p:spPr>
                <a:xfrm rot="10181867">
                  <a:off x="3268168" y="2232936"/>
                  <a:ext cx="350207" cy="79181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</a:t>
                  </a:r>
                </a:p>
              </p:txBody>
            </p:sp>
          </p:grp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4E5A74-FF1B-4E52-A1F7-B5C88598B424}"/>
                </a:ext>
              </a:extLst>
            </p:cNvPr>
            <p:cNvSpPr/>
            <p:nvPr/>
          </p:nvSpPr>
          <p:spPr>
            <a:xfrm>
              <a:off x="9150045" y="1528189"/>
              <a:ext cx="35020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5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2362200"/>
            <a:ext cx="2743200" cy="27432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●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429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1143000"/>
            <a:ext cx="3621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cs typeface="BenSenHandwriting" panose="02000500020000020004" pitchFamily="2" charset="0"/>
              </a:rPr>
              <a:t>O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কেন্দ্র বিশিষ্ট </a:t>
            </a:r>
            <a:r>
              <a:rPr lang="bn-IN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একটি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বৃত্ত</a:t>
            </a:r>
            <a:endParaRPr lang="en-US" sz="32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981200"/>
            <a:ext cx="2743200" cy="2743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●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28248" y="2639704"/>
            <a:ext cx="6096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928048" y="2473656"/>
            <a:ext cx="4572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47244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2209800"/>
            <a:ext cx="31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4648200"/>
            <a:ext cx="31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7848" y="2362200"/>
            <a:ext cx="44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56648" y="3352800"/>
            <a:ext cx="824552" cy="187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94848" y="3352800"/>
            <a:ext cx="851848" cy="187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14695" y="747490"/>
            <a:ext cx="6397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Vrinda" pitchFamily="34" charset="0"/>
                <a:cs typeface="Vrinda" pitchFamily="34" charset="0"/>
              </a:rPr>
              <a:t>O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হতে সমদরবর্তী দুইটি জ্যা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AB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এবং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CD 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।</a:t>
            </a:r>
            <a:endParaRPr lang="en-US" sz="3200" b="1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68924" y="5979609"/>
            <a:ext cx="4665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প্রমাণ করতে হবে যে, 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AB 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=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CD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BB77DE-09CF-4DA6-A7CB-51AD233E9E9A}"/>
              </a:ext>
            </a:extLst>
          </p:cNvPr>
          <p:cNvSpPr/>
          <p:nvPr/>
        </p:nvSpPr>
        <p:spPr>
          <a:xfrm>
            <a:off x="3727519" y="2058412"/>
            <a:ext cx="4665060" cy="30469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বিশেষ</a:t>
            </a:r>
            <a:r>
              <a:rPr lang="en-US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নির্বচনঃ</a:t>
            </a:r>
            <a:r>
              <a:rPr lang="en-US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  <a:p>
            <a:r>
              <a:rPr lang="en-US" sz="32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মনেকরি</a:t>
            </a:r>
            <a:r>
              <a:rPr lang="en-US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O </a:t>
            </a:r>
            <a:r>
              <a:rPr lang="en-US" sz="3200" b="1" dirty="0" err="1">
                <a:latin typeface="Vrinda" pitchFamily="34" charset="0"/>
                <a:cs typeface="Vrinda" pitchFamily="34" charset="0"/>
              </a:rPr>
              <a:t>কেন্দ্র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 err="1">
                <a:latin typeface="Vrinda" pitchFamily="34" charset="0"/>
                <a:cs typeface="Vrinda" pitchFamily="34" charset="0"/>
              </a:rPr>
              <a:t>বিশিষ্ট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 err="1">
                <a:latin typeface="Vrinda" pitchFamily="34" charset="0"/>
                <a:cs typeface="Vrinda" pitchFamily="34" charset="0"/>
              </a:rPr>
              <a:t>বৃত্তে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 err="1">
                <a:latin typeface="Vrinda" pitchFamily="34" charset="0"/>
                <a:cs typeface="Vrinda" pitchFamily="34" charset="0"/>
              </a:rPr>
              <a:t>কেন্দ্র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 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হতে সমদরবর্তী দুইটি জ্যা </a:t>
            </a:r>
            <a:endParaRPr lang="en-US" sz="32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r>
              <a:rPr lang="en-US" sz="3200" b="1" dirty="0">
                <a:latin typeface="Vrinda" pitchFamily="34" charset="0"/>
                <a:cs typeface="Vrinda" pitchFamily="34" charset="0"/>
              </a:rPr>
              <a:t>AB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এবং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CD 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।</a:t>
            </a:r>
            <a:endParaRPr lang="en-US" sz="3200" b="1" dirty="0">
              <a:latin typeface="Vrinda" pitchFamily="34" charset="0"/>
              <a:cs typeface="Vrinda" pitchFamily="34" charset="0"/>
            </a:endParaRPr>
          </a:p>
          <a:p>
            <a:endParaRPr lang="en-US" sz="3200" b="1" dirty="0">
              <a:latin typeface="Vrinda" pitchFamily="34" charset="0"/>
              <a:cs typeface="Vrinda" pitchFamily="34" charset="0"/>
            </a:endParaRPr>
          </a:p>
          <a:p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প্রমাণ করতে হবে যে, 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AB </a:t>
            </a:r>
            <a:r>
              <a:rPr lang="bn-BD" sz="3200" b="1" dirty="0">
                <a:latin typeface="Vrinda" pitchFamily="34" charset="0"/>
              </a:rPr>
              <a:t>=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14043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2" grpId="0"/>
      <p:bldP spid="13" grpId="0"/>
      <p:bldP spid="18" grpId="0"/>
      <p:bldP spid="1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09600" y="990600"/>
            <a:ext cx="2971800" cy="3124200"/>
            <a:chOff x="3048000" y="2057400"/>
            <a:chExt cx="2971800" cy="3124200"/>
          </a:xfrm>
        </p:grpSpPr>
        <p:sp>
          <p:nvSpPr>
            <p:cNvPr id="21" name="Oval 20"/>
            <p:cNvSpPr/>
            <p:nvPr/>
          </p:nvSpPr>
          <p:spPr>
            <a:xfrm>
              <a:off x="3048000" y="2057400"/>
              <a:ext cx="2743200" cy="2743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imes New Roman"/>
                  <a:cs typeface="Times New Roman"/>
                </a:rPr>
                <a:t>●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0" y="3124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966648" y="2715904"/>
              <a:ext cx="60960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3366448" y="2549856"/>
              <a:ext cx="457200" cy="2133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57600" y="4800600"/>
              <a:ext cx="228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48000" y="2286000"/>
              <a:ext cx="318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3000" y="4724400"/>
              <a:ext cx="318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6248" y="2438400"/>
              <a:ext cx="44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1156648" y="2362200"/>
            <a:ext cx="824552" cy="187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8200" y="2438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981200" y="2362200"/>
            <a:ext cx="851848" cy="27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33048" y="25009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928048" y="1483056"/>
            <a:ext cx="1053152" cy="87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981200" y="1649104"/>
            <a:ext cx="1156648" cy="713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57200" y="4566083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Vrinda" pitchFamily="34" charset="0"/>
                <a:cs typeface="Vrinda" pitchFamily="34" charset="0"/>
              </a:rPr>
              <a:t>O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থেকে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AB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এবং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CD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জ্যা এর উপর যথাক্রমে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OE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এবং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OF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লম্ব আকি।</a:t>
            </a:r>
            <a:endParaRPr lang="en-US" sz="32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" y="5809901"/>
            <a:ext cx="6361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Vrinda" pitchFamily="34" charset="0"/>
                <a:cs typeface="Vrinda" pitchFamily="34" charset="0"/>
              </a:rPr>
              <a:t>O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,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A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এবং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O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, </a:t>
            </a:r>
            <a:r>
              <a:rPr lang="en-US" sz="3200" b="1" dirty="0">
                <a:latin typeface="Vrinda" pitchFamily="34" charset="0"/>
                <a:cs typeface="Vrinda" pitchFamily="34" charset="0"/>
              </a:rPr>
              <a:t>C</a:t>
            </a:r>
            <a:r>
              <a:rPr lang="bn-BD" sz="3200" b="1" dirty="0">
                <a:latin typeface="Vrinda" pitchFamily="34" charset="0"/>
                <a:cs typeface="Vrinda" pitchFamily="34" charset="0"/>
              </a:rPr>
              <a:t> </a:t>
            </a:r>
            <a:r>
              <a:rPr lang="bn-BD" sz="32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যোগ করি ।</a:t>
            </a:r>
            <a:endParaRPr lang="en-US" sz="32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352F53-8B28-4503-B3E9-E3C79D7DE5E0}"/>
              </a:ext>
            </a:extLst>
          </p:cNvPr>
          <p:cNvSpPr txBox="1"/>
          <p:nvPr/>
        </p:nvSpPr>
        <p:spPr>
          <a:xfrm>
            <a:off x="1828800" y="187273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3211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40" grpId="0"/>
      <p:bldP spid="41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253</Words>
  <Application>Microsoft Office PowerPoint</Application>
  <PresentationFormat>Widescreen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BenSenHandwriting</vt:lpstr>
      <vt:lpstr>Calibri</vt:lpstr>
      <vt:lpstr>Calibri Light</vt:lpstr>
      <vt:lpstr>Times New Roman</vt:lpstr>
      <vt:lpstr>Vrinda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 Alam</dc:creator>
  <cp:lastModifiedBy>Shahin Alam</cp:lastModifiedBy>
  <cp:revision>15</cp:revision>
  <dcterms:created xsi:type="dcterms:W3CDTF">2020-10-25T05:31:02Z</dcterms:created>
  <dcterms:modified xsi:type="dcterms:W3CDTF">2020-10-25T06:41:52Z</dcterms:modified>
</cp:coreProperties>
</file>