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0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2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89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4288" y="0"/>
            <a:ext cx="11401425" cy="6858000"/>
          </a:xfrm>
          <a:prstGeom prst="frame">
            <a:avLst>
              <a:gd name="adj1" fmla="val 2664"/>
            </a:avLst>
          </a:prstGeom>
          <a:gradFill>
            <a:gsLst>
              <a:gs pos="0">
                <a:srgbClr val="FF0000"/>
              </a:gs>
              <a:gs pos="38000">
                <a:srgbClr val="00B0F0"/>
              </a:gs>
              <a:gs pos="62000">
                <a:srgbClr val="FFFF00"/>
              </a:gs>
              <a:gs pos="100000">
                <a:srgbClr val="FF0000">
                  <a:lumMod val="98000"/>
                </a:srgb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4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2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5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1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3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25-Oct-20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4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859"/>
            </a:avLst>
          </a:prstGeom>
          <a:gradFill>
            <a:gsLst>
              <a:gs pos="0">
                <a:srgbClr val="FF0000"/>
              </a:gs>
              <a:gs pos="40000">
                <a:srgbClr val="00B050"/>
              </a:gs>
              <a:gs pos="60000">
                <a:srgbClr val="FFFF00"/>
              </a:gs>
              <a:gs pos="100000">
                <a:srgbClr val="FF00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48" y="154733"/>
            <a:ext cx="1101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 Unicode"/>
                <a:cs typeface="NikoshBAN" panose="02000000000000000000" pitchFamily="2" charset="0"/>
              </a:rPr>
              <a:t>মাল্টিমিডিয়া  শ্রেণি </a:t>
            </a:r>
            <a:r>
              <a:rPr lang="en-US" sz="4800" b="1" dirty="0" err="1" smtClean="0">
                <a:latin typeface="Arial Unicode"/>
                <a:cs typeface="NikoshBAN" panose="02000000000000000000" pitchFamily="2" charset="0"/>
              </a:rPr>
              <a:t>কক্ষে</a:t>
            </a:r>
            <a:r>
              <a:rPr lang="en-US" sz="4800" b="1" dirty="0" smtClean="0">
                <a:latin typeface="Arial Unicode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Arial Unicode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latin typeface="Arial Unicode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Arial Unicode"/>
                <a:cs typeface="NikoshBAN" panose="02000000000000000000" pitchFamily="2" charset="0"/>
              </a:rPr>
              <a:t>শুভেচ্ছা</a:t>
            </a:r>
            <a:endParaRPr lang="en-US" sz="4800" b="1" dirty="0">
              <a:latin typeface="Arial Unicode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55" y="1143000"/>
            <a:ext cx="6870491" cy="4572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254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1600" y="3944617"/>
            <a:ext cx="8686800" cy="2442109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পূর্ববর্তী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ধারাটিকে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7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+……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7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4=3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সেহেতু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বিয়োগফলকে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a,সাধার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তথ্যানুসারে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a+(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a+d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)+(a+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d)+……।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5330" y="2191048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৬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178064" y="2236768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১২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322221" y="2282488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১৮</a:t>
            </a:r>
            <a:endParaRPr lang="en-US" sz="2400" dirty="0"/>
          </a:p>
        </p:txBody>
      </p:sp>
      <p:pic>
        <p:nvPicPr>
          <p:cNvPr id="7" name="Picture 6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677" y="453688"/>
            <a:ext cx="2133600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293" y="453688"/>
            <a:ext cx="2667000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037" y="453688"/>
            <a:ext cx="2667000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Bevel 9"/>
          <p:cNvSpPr/>
          <p:nvPr/>
        </p:nvSpPr>
        <p:spPr>
          <a:xfrm>
            <a:off x="4267200" y="2880554"/>
            <a:ext cx="2895600" cy="762000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4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build="p"/>
      <p:bldP spid="6" grpId="0" build="p"/>
      <p:bldP spid="1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0200" y="2857500"/>
            <a:ext cx="8229600" cy="11430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জোড়া বেঁধে খাতায়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4267200" y="838200"/>
            <a:ext cx="2895600" cy="1219200"/>
          </a:xfrm>
          <a:prstGeom prst="bevel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889782" y="1466557"/>
            <a:ext cx="9650436" cy="3924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সমান্তর ধারার সাধারণ</a:t>
            </a:r>
            <a:r>
              <a:rPr lang="en-US" sz="2800" b="1" u="sng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 a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= d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</a:t>
            </a:r>
            <a:br>
              <a:rPr lang="bn-BD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=a= a+(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)d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a+d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= a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)d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=a+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 = a+(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3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)d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………………………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...........................................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সুতরাং,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n–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= a+(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n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)d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এবং n –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পদকেই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27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4989640"/>
            <a:ext cx="7620000" cy="138039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পাঁচ জন করে দলে বিভক্ত হয়ে খাতায়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8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সাধারণ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প্রথম</a:t>
            </a:r>
            <a:r>
              <a:rPr lang="en-US" sz="28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দশ</a:t>
            </a:r>
            <a:r>
              <a:rPr lang="en-US" sz="28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টি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(2r+1)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1790711" y="603740"/>
            <a:ext cx="2819400" cy="1447800"/>
          </a:xfrm>
          <a:prstGeom prst="bevel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75" y="545121"/>
            <a:ext cx="4114800" cy="4114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833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4398500" y="314178"/>
            <a:ext cx="2667000" cy="1066800"/>
          </a:xfrm>
          <a:prstGeom prst="bevel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393873" y="1790114"/>
            <a:ext cx="8642254" cy="4399671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১।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১+৩+৫+৭+৯+১১ ধারাটি কোন ধারা?</a:t>
            </a:r>
            <a:b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(ক)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সসীম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(খ) অসীম (গ) গুণোত্তর (ঘ) অনন্ত</a:t>
            </a:r>
            <a:b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২।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১+২+৩+৪+...........ধারাটির পরপর দুইটি পদের পার্থক্য কত?</a:t>
            </a:r>
            <a:b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(ক) ১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(খ) ২   (গ) ৩  (ঘ) ৪</a:t>
            </a:r>
            <a:b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৩।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১+২+৩+৪+...............ধারাটির সাধারণ অন্তর কত?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(ক) ১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(খ) ২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(গ) 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(ঘ) ৪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31609" y="5500467"/>
            <a:ext cx="2492914" cy="4191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১।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(ক) সসীম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10312" y="5535637"/>
            <a:ext cx="1964210" cy="4572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২।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(ক) ১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60311" y="5538567"/>
            <a:ext cx="2238241" cy="4572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৩।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(ক) ১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01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219" y="365760"/>
            <a:ext cx="2532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atin typeface="Arial Unicode"/>
              </a:rPr>
              <a:t>বাড়ির</a:t>
            </a:r>
            <a:r>
              <a:rPr lang="en-US" sz="4800" b="1" dirty="0" smtClean="0">
                <a:latin typeface="Arial Unicode"/>
              </a:rPr>
              <a:t> </a:t>
            </a:r>
            <a:r>
              <a:rPr lang="en-US" sz="4800" b="1" dirty="0" err="1" smtClean="0">
                <a:latin typeface="Arial Unicode"/>
              </a:rPr>
              <a:t>কাজ</a:t>
            </a:r>
            <a:endParaRPr lang="en-US" sz="4800" b="1" dirty="0">
              <a:latin typeface="Arial Unicod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7" y="1133464"/>
            <a:ext cx="2743200" cy="2743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33032" y="4009294"/>
            <a:ext cx="8153400" cy="15240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তোমরা নিজ নিজ খাতায়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8+11+14+….+392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ধারাটি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লিখ। ধারাটির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প্রথম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পদ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এবং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সাধার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অন্তর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নির্ণয়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করে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নিয়ে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আসবে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4509" y="5950632"/>
            <a:ext cx="1547446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42" y="914400"/>
            <a:ext cx="898071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25" y="3559125"/>
            <a:ext cx="6189786" cy="261610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Unicode"/>
              </a:rPr>
              <a:t>মোঃ </a:t>
            </a:r>
            <a:r>
              <a:rPr lang="en-US" sz="2800" b="1" dirty="0" err="1" smtClean="0">
                <a:latin typeface="Arial Unicode"/>
              </a:rPr>
              <a:t>মিজানুর</a:t>
            </a:r>
            <a:r>
              <a:rPr lang="en-US" sz="2800" b="1" dirty="0" smtClean="0">
                <a:latin typeface="Arial Unicode"/>
              </a:rPr>
              <a:t> </a:t>
            </a:r>
            <a:r>
              <a:rPr lang="en-US" sz="2800" b="1" dirty="0" err="1" smtClean="0">
                <a:latin typeface="Arial Unicode"/>
              </a:rPr>
              <a:t>রহমান</a:t>
            </a:r>
            <a:endParaRPr lang="en-US" sz="2800" b="1" dirty="0" smtClean="0">
              <a:latin typeface="Arial Unicode"/>
            </a:endParaRPr>
          </a:p>
          <a:p>
            <a:r>
              <a:rPr lang="en-US" sz="2800" dirty="0" err="1" smtClean="0">
                <a:latin typeface="Arial Unicode"/>
              </a:rPr>
              <a:t>সিনিয়র</a:t>
            </a:r>
            <a:r>
              <a:rPr lang="en-US" sz="2800" dirty="0" smtClean="0">
                <a:latin typeface="Arial Unicode"/>
              </a:rPr>
              <a:t> শিক্ষক(</a:t>
            </a:r>
            <a:r>
              <a:rPr lang="en-US" sz="2800" dirty="0" err="1" smtClean="0">
                <a:latin typeface="Arial Unicode"/>
              </a:rPr>
              <a:t>গণিত</a:t>
            </a:r>
            <a:r>
              <a:rPr lang="en-US" sz="2800" dirty="0" smtClean="0">
                <a:latin typeface="Arial Unicode"/>
              </a:rPr>
              <a:t>)</a:t>
            </a:r>
          </a:p>
          <a:p>
            <a:r>
              <a:rPr lang="en-US" sz="2800" dirty="0" err="1" smtClean="0">
                <a:latin typeface="Arial Unicode"/>
              </a:rPr>
              <a:t>বেতদিঘী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উচ্চ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বিদ্যালয়</a:t>
            </a:r>
            <a:endParaRPr lang="en-US" sz="2800" dirty="0" smtClean="0">
              <a:latin typeface="Arial Unicode"/>
            </a:endParaRPr>
          </a:p>
          <a:p>
            <a:r>
              <a:rPr lang="en-US" sz="2800" dirty="0" err="1" smtClean="0">
                <a:latin typeface="Arial Unicode"/>
              </a:rPr>
              <a:t>ফুলবাড়ী,দিনাজপুর</a:t>
            </a:r>
            <a:r>
              <a:rPr lang="en-US" sz="2800" dirty="0" smtClean="0">
                <a:latin typeface="Arial Unicode"/>
              </a:rPr>
              <a:t>। </a:t>
            </a:r>
          </a:p>
          <a:p>
            <a:r>
              <a:rPr lang="en-US" sz="2800" dirty="0" err="1" smtClean="0">
                <a:latin typeface="Arial Unicode"/>
              </a:rPr>
              <a:t>মোবাইল</a:t>
            </a:r>
            <a:r>
              <a:rPr lang="en-US" sz="2800" dirty="0" smtClean="0">
                <a:latin typeface="Arial Unicode"/>
              </a:rPr>
              <a:t> নং-০১৭১৮৮৯৯৪৭৮</a:t>
            </a:r>
          </a:p>
          <a:p>
            <a:r>
              <a:rPr lang="en-US" sz="2400" dirty="0" smtClean="0">
                <a:latin typeface="Arial Unicode"/>
              </a:rPr>
              <a:t>Email: mizanurrahmanbd88@gmail.com</a:t>
            </a:r>
            <a:endParaRPr lang="en-US" sz="2400" dirty="0">
              <a:latin typeface="Arial Unicod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3333" y="3559125"/>
            <a:ext cx="3024556" cy="224676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 Unicode"/>
              </a:rPr>
              <a:t>শ্রেণিঃ</a:t>
            </a:r>
            <a:r>
              <a:rPr lang="en-US" sz="2800" dirty="0" smtClean="0">
                <a:latin typeface="Arial Unicode"/>
              </a:rPr>
              <a:t> ১০ম</a:t>
            </a:r>
          </a:p>
          <a:p>
            <a:r>
              <a:rPr lang="en-US" sz="2800" dirty="0" err="1" smtClean="0">
                <a:latin typeface="Arial Unicode"/>
              </a:rPr>
              <a:t>বিষয়ঃ</a:t>
            </a:r>
            <a:r>
              <a:rPr lang="en-US" sz="2800" dirty="0" smtClean="0">
                <a:latin typeface="Arial Unicode"/>
              </a:rPr>
              <a:t> </a:t>
            </a:r>
            <a:r>
              <a:rPr lang="en-US" sz="2800" dirty="0" err="1" smtClean="0">
                <a:latin typeface="Arial Unicode"/>
              </a:rPr>
              <a:t>গণিত</a:t>
            </a:r>
            <a:endParaRPr lang="en-US" sz="2800" dirty="0" smtClean="0">
              <a:latin typeface="Arial Unicode"/>
            </a:endParaRPr>
          </a:p>
          <a:p>
            <a:r>
              <a:rPr lang="en-US" sz="2800" dirty="0" err="1" smtClean="0">
                <a:latin typeface="Arial Unicode"/>
              </a:rPr>
              <a:t>অধ্যায়ঃ</a:t>
            </a:r>
            <a:r>
              <a:rPr lang="en-US" sz="2800" dirty="0" smtClean="0">
                <a:latin typeface="Arial Unicode"/>
              </a:rPr>
              <a:t> ১৩</a:t>
            </a:r>
          </a:p>
          <a:p>
            <a:r>
              <a:rPr lang="en-US" sz="2800" dirty="0" smtClean="0">
                <a:latin typeface="Arial Unicode"/>
              </a:rPr>
              <a:t>সময়ঃ ৫০ </a:t>
            </a:r>
            <a:r>
              <a:rPr lang="en-US" sz="2800" dirty="0" err="1" smtClean="0">
                <a:latin typeface="Arial Unicode"/>
              </a:rPr>
              <a:t>মিনিট</a:t>
            </a:r>
            <a:endParaRPr lang="en-US" sz="2800" dirty="0">
              <a:latin typeface="Arial Unicode"/>
            </a:endParaRPr>
          </a:p>
          <a:p>
            <a:r>
              <a:rPr lang="en-US" sz="2800" dirty="0" err="1" smtClean="0">
                <a:latin typeface="Arial Unicode"/>
              </a:rPr>
              <a:t>তারিখঃ</a:t>
            </a:r>
            <a:r>
              <a:rPr lang="en-US" sz="2800" dirty="0" smtClean="0">
                <a:latin typeface="Arial Unicode"/>
              </a:rPr>
              <a:t> ২৫/১০/২০২০খ্রি.</a:t>
            </a:r>
            <a:endParaRPr lang="en-US" sz="2800" dirty="0">
              <a:latin typeface="Arial Unicode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77128" y="3188155"/>
            <a:ext cx="284856" cy="3048626"/>
            <a:chOff x="6745463" y="2926080"/>
            <a:chExt cx="344649" cy="308082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907237" y="2926080"/>
              <a:ext cx="28135" cy="308082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6745463" y="3348104"/>
              <a:ext cx="35166" cy="236337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7061980" y="3348104"/>
              <a:ext cx="28132" cy="2321173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6" y="679121"/>
            <a:ext cx="1923753" cy="228445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33" y="678609"/>
            <a:ext cx="1941340" cy="22849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558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9" t="16635" r="-1984" b="689"/>
          <a:stretch/>
        </p:blipFill>
        <p:spPr>
          <a:xfrm>
            <a:off x="1162945" y="1504076"/>
            <a:ext cx="2362200" cy="1556951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44" y="1534556"/>
            <a:ext cx="1600201" cy="1600201"/>
          </a:xfrm>
          <a:prstGeom prst="rect">
            <a:avLst/>
          </a:prstGeom>
          <a:solidFill>
            <a:srgbClr val="FF00FF"/>
          </a:solidFill>
          <a:ln w="76200">
            <a:solidFill>
              <a:srgbClr val="0070C0"/>
            </a:solidFill>
            <a:prstDash val="lgDash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46" y="1534557"/>
            <a:ext cx="1600199" cy="1600199"/>
          </a:xfrm>
          <a:prstGeom prst="rect">
            <a:avLst/>
          </a:prstGeom>
          <a:ln w="57150">
            <a:solidFill>
              <a:srgbClr val="C00000"/>
            </a:solidFill>
            <a:prstDash val="lgDashDot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/>
          <a:stretch/>
        </p:blipFill>
        <p:spPr>
          <a:xfrm>
            <a:off x="4345264" y="4049156"/>
            <a:ext cx="1923081" cy="1744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05" y="4030106"/>
            <a:ext cx="2857500" cy="1847850"/>
          </a:xfrm>
          <a:prstGeom prst="rect">
            <a:avLst/>
          </a:prstGeom>
        </p:spPr>
      </p:pic>
      <p:sp>
        <p:nvSpPr>
          <p:cNvPr id="10" name="Bevel 9"/>
          <p:cNvSpPr/>
          <p:nvPr/>
        </p:nvSpPr>
        <p:spPr>
          <a:xfrm>
            <a:off x="1143000" y="295428"/>
            <a:ext cx="9144000" cy="990600"/>
          </a:xfrm>
          <a:prstGeom prst="bevel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6105" y="1798160"/>
            <a:ext cx="624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+</a:t>
            </a:r>
            <a:endParaRPr lang="en-US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6268345" y="1843880"/>
            <a:ext cx="624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+</a:t>
            </a:r>
            <a:endParaRPr lang="en-US" sz="6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75665" y="4277756"/>
            <a:ext cx="45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+</a:t>
            </a:r>
            <a:endParaRPr lang="en-US" sz="6600" dirty="0"/>
          </a:p>
        </p:txBody>
      </p:sp>
      <p:sp>
        <p:nvSpPr>
          <p:cNvPr id="14" name="TextBox 13"/>
          <p:cNvSpPr txBox="1"/>
          <p:nvPr/>
        </p:nvSpPr>
        <p:spPr>
          <a:xfrm>
            <a:off x="6192145" y="4353956"/>
            <a:ext cx="45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+</a:t>
            </a:r>
            <a:endParaRPr lang="en-US" sz="6600" dirty="0"/>
          </a:p>
        </p:txBody>
      </p:sp>
      <p:sp>
        <p:nvSpPr>
          <p:cNvPr id="15" name="TextBox 14"/>
          <p:cNvSpPr txBox="1"/>
          <p:nvPr/>
        </p:nvSpPr>
        <p:spPr>
          <a:xfrm>
            <a:off x="1315344" y="3311981"/>
            <a:ext cx="8971655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3+6+9+…………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4385" y="5999876"/>
            <a:ext cx="8909524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2+4+6+…………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7" name="Picture 16" descr="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9145" y="3972956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2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9997" y="3048000"/>
            <a:ext cx="7315200" cy="193899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29+25+21+………………..-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23</a:t>
            </a:r>
          </a:p>
          <a:p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2377" y="716280"/>
            <a:ext cx="7330440" cy="206210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5+11+17+………………..+59</a:t>
            </a:r>
          </a:p>
          <a:p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9997" y="5250359"/>
            <a:ext cx="7315200" cy="76944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mtClean="0">
                <a:latin typeface="NikoshBAN" pitchFamily="2" charset="0"/>
                <a:cs typeface="NikoshBAN" pitchFamily="2" charset="0"/>
              </a:rPr>
              <a:t>হলে-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6163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770206" y="640080"/>
            <a:ext cx="9889588" cy="5577840"/>
          </a:xfrm>
          <a:prstGeom prst="bevel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সসীমধারা</a:t>
            </a:r>
            <a:endParaRPr lang="en-US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68680" y="2634185"/>
            <a:ext cx="9692640" cy="250405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b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এই পাঠ শেষে শিক্ষর্থীরা---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b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২।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                </a:t>
            </a:r>
            <a:b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৩।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পদসংখ্যা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 বিভিন্ন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</a:t>
            </a:r>
            <a:b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b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3695700" y="582635"/>
            <a:ext cx="4038600" cy="1219200"/>
          </a:xfrm>
          <a:prstGeom prst="bevel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965192" y="2843213"/>
          <a:ext cx="1499616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192" y="2843213"/>
                        <a:ext cx="1499616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019300" y="457200"/>
            <a:ext cx="7391400" cy="10668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একটি ভিডিও দেখি-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1946" y="2308388"/>
            <a:ext cx="617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১০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356739" y="2266184"/>
            <a:ext cx="64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3810" y="2245703"/>
            <a:ext cx="71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53" y="511138"/>
            <a:ext cx="2817049" cy="1878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753" y="511128"/>
            <a:ext cx="2817049" cy="1878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553" y="511139"/>
            <a:ext cx="2817049" cy="1878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1339953" y="4093498"/>
            <a:ext cx="8920655" cy="226861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অনুক্রমের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পদগুলো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‘+’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এটির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বৈশিষ্ট্য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দুইটি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পদের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সমান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যেমন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10+15+20…...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পার্থক্য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15 – 10= 5,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পার্থক্য</a:t>
            </a:r>
            <a:r>
              <a:rPr lang="en-US" sz="2800" b="1" dirty="0" smtClean="0">
                <a:solidFill>
                  <a:schemeClr val="tx1"/>
                </a:solidFill>
                <a:latin typeface="555"/>
                <a:cs typeface="NikoshBAN" pitchFamily="2" charset="0"/>
              </a:rPr>
              <a:t>20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– 15= 5</a:t>
            </a:r>
            <a:r>
              <a:rPr lang="en-US" sz="2800" b="1" dirty="0" smtClean="0">
                <a:solidFill>
                  <a:schemeClr val="tx1"/>
                </a:solidFill>
                <a:latin typeface="555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3+6+9+……..+30।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4658607" y="2822234"/>
            <a:ext cx="2112787" cy="1134305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9" grpId="0" build="p" animBg="1"/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91608" y="3123040"/>
            <a:ext cx="5046785" cy="6119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 নিজ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4343400" y="626016"/>
            <a:ext cx="2743200" cy="990600"/>
          </a:xfrm>
          <a:prstGeom prst="bevel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1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341</Words>
  <Application>Microsoft Office PowerPoint</Application>
  <PresentationFormat>Custom</PresentationFormat>
  <Paragraphs>56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555</vt:lpstr>
      <vt:lpstr>Arial</vt:lpstr>
      <vt:lpstr>Arial Unicode</vt:lpstr>
      <vt:lpstr>Calibri</vt:lpstr>
      <vt:lpstr>Calibri Light</vt:lpstr>
      <vt:lpstr>Nikosh</vt:lpstr>
      <vt:lpstr>NikoshBAN</vt:lpstr>
      <vt:lpstr>NikoshLightBAN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149</cp:revision>
  <dcterms:created xsi:type="dcterms:W3CDTF">2020-10-10T10:04:35Z</dcterms:created>
  <dcterms:modified xsi:type="dcterms:W3CDTF">2020-10-25T12:42:24Z</dcterms:modified>
</cp:coreProperties>
</file>