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2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3756-BE5E-46B6-9880-67961642AD95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1BF2-9078-4FDD-A9C9-82A2B17A3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1BF2-9078-4FDD-A9C9-82A2B17A3E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নদীমাতৃক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নদীর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কৃষকের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1BF2-9078-4FDD-A9C9-82A2B17A3E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48974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533400"/>
            <a:ext cx="3567002" cy="110799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শুভেচ্ছা</a:t>
            </a:r>
            <a:endParaRPr lang="en-US" sz="6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ফুটান্ত১১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6248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কৃষকের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সমস্যা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52400" y="1752600"/>
            <a:ext cx="3581400" cy="990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প্রশিক্ষনঅভাব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953000" y="1828800"/>
            <a:ext cx="3581400" cy="990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মূলধনের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অভাব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2400" y="3276600"/>
            <a:ext cx="3581400" cy="990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সেচ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ব্যবহার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অপ্রতুলতা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029200" y="3276600"/>
            <a:ext cx="3581400" cy="990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কৃষি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উপকরনের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অভাব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28600" y="4648200"/>
            <a:ext cx="3581400" cy="990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ক্রটিপূর্ণ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বাজার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876800" y="4648200"/>
            <a:ext cx="3581400" cy="990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আধুনিক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যন্রপাতি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অভাব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48006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উপসংহার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বাংলার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কৃষকরাই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বাঙালি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মেরুদন্ড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অর্থনীতির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প্রাণশক্তি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তারা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কৃষকের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শ্রম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কার্যকর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ভূমিকার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ওপরেই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বহুলাংশে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নির্ভরকরে</a:t>
            </a:r>
            <a:r>
              <a:rPr lang="en-US" sz="2400" b="1" dirty="0" smtClean="0"/>
              <a:t> এ </a:t>
            </a:r>
            <a:r>
              <a:rPr lang="en-US" sz="2400" b="1" dirty="0" err="1" smtClean="0"/>
              <a:t>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অর্থনেতিক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4057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সরব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Picture1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82016"/>
            <a:ext cx="6172200" cy="467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746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</a:t>
            </a:r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একক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581912"/>
            <a:ext cx="5242560" cy="369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10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বাংলাদেশকে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কৃষি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প্রধান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দেশ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বলা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হয়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কেন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কাচামালের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উপর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শিল্পজাত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দ্রব্য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নির্ভর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কেন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0"/>
            <a:ext cx="40004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মূল্যায়ন</a:t>
            </a:r>
            <a:endParaRPr lang="en-US" sz="8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676400"/>
            <a:ext cx="35052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সুজলা</a:t>
            </a:r>
            <a:r>
              <a:rPr lang="en-US" sz="2400" dirty="0" smtClean="0">
                <a:solidFill>
                  <a:schemeClr val="tx1"/>
                </a:solidFill>
              </a:rPr>
              <a:t> –</a:t>
            </a:r>
            <a:r>
              <a:rPr lang="en-US" sz="2400" dirty="0" err="1" smtClean="0">
                <a:solidFill>
                  <a:schemeClr val="tx1"/>
                </a:solidFill>
              </a:rPr>
              <a:t>সফলা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দেশ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3600" y="1600200"/>
            <a:ext cx="2819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বাংলাদেশ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895600"/>
            <a:ext cx="40386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বাংলাদেশের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ভাগ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লোক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কৃষির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নির্ভরশীল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43600" y="2819400"/>
            <a:ext cx="2819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৮০ </a:t>
            </a:r>
            <a:r>
              <a:rPr lang="en-US" sz="3200" dirty="0" err="1" smtClean="0">
                <a:solidFill>
                  <a:schemeClr val="tx1"/>
                </a:solidFill>
              </a:rPr>
              <a:t>ভাগ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" y="4114800"/>
            <a:ext cx="3962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বাংলাদেশের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অতীতের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গর্ব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5000" y="4191000"/>
            <a:ext cx="32766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গোলা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ধান,গোয়াল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ভরা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গ্রু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পুকুর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মাছ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5334000"/>
            <a:ext cx="38100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বাংলার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কৃষ</a:t>
            </a:r>
            <a:r>
              <a:rPr lang="en-US" sz="2400" dirty="0" err="1" smtClean="0">
                <a:solidFill>
                  <a:schemeClr val="tx1"/>
                </a:solidFill>
              </a:rPr>
              <a:t>কের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জীবনাবস্থা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আজ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রকম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57800" y="5410200"/>
            <a:ext cx="36576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শিক্ষাহীন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বস্ত্রহীন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চিকিৎসাহীন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0"/>
            <a:ext cx="39388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বাড়ির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কপো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4800600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953000"/>
            <a:ext cx="9372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আমাদের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দেশে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কৃষি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ব্যবস্থায়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বৈজ্ঞানিক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যন্ত্রপাতি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ব্যবহার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অপ্রতুলনীয়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কেন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ব্যাখ্যা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ুন্দ নদ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1999"/>
            <a:ext cx="8229600" cy="5487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78440">
            <a:off x="3395585" y="1721171"/>
            <a:ext cx="3715858" cy="110799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সবাইকে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493244">
            <a:off x="872316" y="2447971"/>
            <a:ext cx="4737488" cy="156966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66800" y="228600"/>
            <a:ext cx="5181600" cy="17952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57200"/>
            <a:ext cx="4876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পরিচিতি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590800"/>
            <a:ext cx="43434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শিক্ষক</a:t>
            </a:r>
            <a:endParaRPr lang="en-US" sz="4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আসমা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আখতার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সহঃ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2400" dirty="0" smtClean="0">
                <a:solidFill>
                  <a:srgbClr val="C00000"/>
                </a:solidFill>
              </a:rPr>
              <a:t>( </a:t>
            </a:r>
            <a:r>
              <a:rPr lang="en-US" sz="2400" dirty="0" err="1" smtClean="0">
                <a:solidFill>
                  <a:srgbClr val="C00000"/>
                </a:solidFill>
              </a:rPr>
              <a:t>কম্পিউটার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</a:t>
            </a:r>
            <a:r>
              <a:rPr lang="en-US" sz="2400" dirty="0" err="1" smtClean="0">
                <a:solidFill>
                  <a:srgbClr val="C00000"/>
                </a:solidFill>
              </a:rPr>
              <a:t>খলনা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ইসলামিয়া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    </a:t>
            </a:r>
            <a:r>
              <a:rPr lang="en-US" sz="2400" dirty="0" err="1" smtClean="0">
                <a:solidFill>
                  <a:srgbClr val="C00000"/>
                </a:solidFill>
              </a:rPr>
              <a:t>ফাজিল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মাদরাসা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সুবরাজপুর,পন্তীতলা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নওগাঁ</a:t>
            </a:r>
            <a:r>
              <a:rPr lang="en-US" sz="2400" dirty="0" smtClean="0">
                <a:solidFill>
                  <a:srgbClr val="C00000"/>
                </a:solidFill>
              </a:rPr>
              <a:t>।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2590800"/>
            <a:ext cx="43434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শ্রেণীঃ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অষ্টম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বিষয়ঃ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বাংলা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দ্বিতীয়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রচনা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সময়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৪৫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মিনিট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।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5486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নিচের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ছবি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দেখে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ধান গাড়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838200"/>
            <a:ext cx="2590800" cy="2590800"/>
          </a:xfrm>
          <a:prstGeom prst="rect">
            <a:avLst/>
          </a:prstGeom>
        </p:spPr>
      </p:pic>
      <p:pic>
        <p:nvPicPr>
          <p:cNvPr id="8" name="Picture 7" descr="্জসিম4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581400"/>
            <a:ext cx="3429000" cy="2286000"/>
          </a:xfrm>
          <a:prstGeom prst="rect">
            <a:avLst/>
          </a:prstGeom>
        </p:spPr>
      </p:pic>
      <p:pic>
        <p:nvPicPr>
          <p:cNvPr id="10" name="Picture 9" descr="ধান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8200"/>
            <a:ext cx="3048000" cy="2590800"/>
          </a:xfrm>
          <a:prstGeom prst="rect">
            <a:avLst/>
          </a:prstGeom>
        </p:spPr>
      </p:pic>
      <p:pic>
        <p:nvPicPr>
          <p:cNvPr id="11" name="Picture 10" descr="ধান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838200"/>
            <a:ext cx="3177208" cy="2590800"/>
          </a:xfrm>
          <a:prstGeom prst="rect">
            <a:avLst/>
          </a:prstGeom>
        </p:spPr>
      </p:pic>
      <p:pic>
        <p:nvPicPr>
          <p:cNvPr id="14" name="Picture 13" descr="ধ৫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886200"/>
            <a:ext cx="2590799" cy="1981200"/>
          </a:xfrm>
          <a:prstGeom prst="rect">
            <a:avLst/>
          </a:prstGeom>
        </p:spPr>
      </p:pic>
      <p:pic>
        <p:nvPicPr>
          <p:cNvPr id="15" name="Picture 14" descr="ধ৪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38600"/>
            <a:ext cx="2514600" cy="190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057781"/>
            <a:ext cx="6553200" cy="800219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তোমরা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5820024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114800"/>
            <a:ext cx="7610923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বাংলাদেশের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কৃষক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3657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রচনা</a:t>
            </a:r>
            <a:endParaRPr lang="en-US" sz="80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0"/>
            <a:ext cx="3562194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শিখন</a:t>
            </a:r>
            <a:r>
              <a:rPr lang="en-US" sz="54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ফল</a:t>
            </a:r>
            <a:r>
              <a:rPr lang="en-US" sz="54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5791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রচনাটি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পাঠ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শেষে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শিক্ষার্থীরা</a:t>
            </a:r>
            <a:r>
              <a:rPr lang="en-US" dirty="0" smtClean="0">
                <a:solidFill>
                  <a:srgbClr val="C00000"/>
                </a:solidFill>
              </a:rPr>
              <a:t>…………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7010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</a:rPr>
              <a:t>রচনাটি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সম্পর্কে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জানতে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</a:rPr>
              <a:t>।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657600"/>
            <a:ext cx="830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২।বাংলাদেশের </a:t>
            </a:r>
            <a:r>
              <a:rPr lang="en-US" sz="3200" dirty="0" err="1" smtClean="0">
                <a:solidFill>
                  <a:srgbClr val="C00000"/>
                </a:solidFill>
              </a:rPr>
              <a:t>কৃষক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সম্পর্কে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বলতে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</a:rPr>
              <a:t>।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648200"/>
            <a:ext cx="89916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৩।বাংলাদেশের </a:t>
            </a:r>
            <a:r>
              <a:rPr lang="en-US" sz="3200" smtClean="0">
                <a:solidFill>
                  <a:srgbClr val="C00000"/>
                </a:solidFill>
              </a:rPr>
              <a:t>কৃষকের </a:t>
            </a:r>
            <a:r>
              <a:rPr lang="en-US" sz="3200" dirty="0" err="1" smtClean="0">
                <a:solidFill>
                  <a:srgbClr val="C00000"/>
                </a:solidFill>
              </a:rPr>
              <a:t>গুরুত্ব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মুল্যায়ন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</a:rPr>
              <a:t>।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4261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ভূমিকাঃ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সুজলা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সুফলা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শস্য-শ্যামলা</a:t>
            </a:r>
            <a:r>
              <a:rPr lang="en-US" sz="2400" b="1" dirty="0" smtClean="0"/>
              <a:t> এ </a:t>
            </a:r>
            <a:r>
              <a:rPr lang="en-US" sz="2400" b="1" dirty="0" err="1" smtClean="0"/>
              <a:t>বাংলাদেশ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প্রধান।কৃষকের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অক্লান্ত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পরিশ্রমের</a:t>
            </a:r>
            <a:r>
              <a:rPr lang="en-US" sz="2400" b="1" dirty="0" smtClean="0"/>
              <a:t> এ </a:t>
            </a:r>
            <a:r>
              <a:rPr lang="en-US" sz="2400" b="1" dirty="0" err="1" smtClean="0"/>
              <a:t>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ওঠে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ফসলের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সমারোহ।এদেশের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শতকরা</a:t>
            </a:r>
            <a:r>
              <a:rPr lang="en-US" sz="2400" b="1" dirty="0" smtClean="0"/>
              <a:t> ৮০ </a:t>
            </a:r>
            <a:r>
              <a:rPr lang="en-US" sz="2400" b="1" dirty="0" err="1" smtClean="0"/>
              <a:t>জন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লোক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প্রত্যক্ষ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পরোক্ষভাবে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নির্ভরশীল।কৃষি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ব্যবহার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উন্নতি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অবনতির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সঙ্গে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সচ্ছলতা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অসচ্ছলতা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অতপ্রোতভাবে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জড়িত।</a:t>
            </a:r>
            <a:r>
              <a:rPr lang="en-US" sz="2400" b="1" dirty="0" err="1" smtClean="0"/>
              <a:t>কৃষকই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আমাদের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চাবিকাঠি</a:t>
            </a:r>
            <a:r>
              <a:rPr lang="en-US" sz="2400" b="1" dirty="0" smtClean="0"/>
              <a:t>।;</a:t>
            </a:r>
            <a:r>
              <a:rPr lang="en-US" sz="2400" b="1" dirty="0" err="1" smtClean="0"/>
              <a:t>আমাদের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প্রান</a:t>
            </a:r>
            <a:r>
              <a:rPr lang="en-US" sz="2400" b="1" dirty="0" smtClean="0"/>
              <a:t>।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779732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কৃষকের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অতীত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ইতিহাস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গৌরবে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জীবন-যাপন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করতো।আর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প্রাচীনকালে</a:t>
            </a:r>
            <a:r>
              <a:rPr lang="en-US" sz="2400" b="1" dirty="0" smtClean="0"/>
              <a:t> এ </a:t>
            </a:r>
            <a:r>
              <a:rPr lang="en-US" sz="2400" b="1" dirty="0" err="1" smtClean="0"/>
              <a:t>দেশে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জনসংখ্যা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ছিল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কম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জমি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ছিল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বেশী</a:t>
            </a:r>
            <a:r>
              <a:rPr lang="en-US" sz="2400" b="1" dirty="0" smtClean="0"/>
              <a:t> ।</a:t>
            </a:r>
            <a:r>
              <a:rPr lang="en-US" sz="2400" b="1" dirty="0" err="1" smtClean="0"/>
              <a:t>তাদের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গোলা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ধান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গোয়াল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গরু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পুকুর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থাকতো।কালক্রমে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লোকসংখ্যা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বৃদ্ধির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সঙ্গে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সঙ্গে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চাষাবাদযোগ্য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জমির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পড়েছে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বর্গীর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অত্যচার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ফিরিঙ্গি-পর্তুগীজ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জলদস্যুদের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ইংরেজদের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খাজনা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আদায়ের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সূর্যাস্ত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আইন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মনবত্তর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মহামার</a:t>
            </a:r>
            <a:r>
              <a:rPr lang="en-US" sz="2400" b="1" dirty="0" smtClean="0"/>
              <a:t>…………………</a:t>
            </a:r>
            <a:endParaRPr lang="en-US" sz="2400" b="1" dirty="0"/>
          </a:p>
        </p:txBody>
      </p:sp>
      <p:pic>
        <p:nvPicPr>
          <p:cNvPr id="7" name="Picture 6" descr="ধ০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1143000"/>
            <a:ext cx="2619375" cy="2438400"/>
          </a:xfrm>
          <a:prstGeom prst="rect">
            <a:avLst/>
          </a:prstGeom>
        </p:spPr>
      </p:pic>
      <p:pic>
        <p:nvPicPr>
          <p:cNvPr id="8" name="Picture 7" descr="ধ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066800"/>
            <a:ext cx="2847975" cy="2514600"/>
          </a:xfrm>
          <a:prstGeom prst="rect">
            <a:avLst/>
          </a:prstGeom>
        </p:spPr>
      </p:pic>
      <p:pic>
        <p:nvPicPr>
          <p:cNvPr id="9" name="Picture 8" descr="গরু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43000"/>
            <a:ext cx="306705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8153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কৃষকের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বর্তমান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অবস্থাঃ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ধ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66800"/>
            <a:ext cx="32766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33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অধিংশ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ভুমিহীন।বাংলা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আজও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শিক্ষাহীন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বস্ত্রহীন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চিকিৎসাহীন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জীবন-যাপন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করছে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বৈজ্ঞানিক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পদ্ধতিতে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শক্তি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বৃদ্ধি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করছে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বাংলার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আজ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অতীতের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নিয়ম-কানুন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মেনে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চলছে</a:t>
            </a:r>
            <a:r>
              <a:rPr lang="en-US" sz="2400" b="1" dirty="0" smtClean="0"/>
              <a:t>। এ </a:t>
            </a:r>
            <a:r>
              <a:rPr lang="en-US" sz="2400" b="1" dirty="0" err="1" smtClean="0"/>
              <a:t>ছাড়া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অনাবৃষ্টি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অতিবৃষ্টি,বন্যা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প্রাকৃতিক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দুর্যোগ</a:t>
            </a:r>
            <a:r>
              <a:rPr lang="en-US" sz="2400" b="1" dirty="0" smtClean="0"/>
              <a:t>……………. </a:t>
            </a:r>
            <a:endParaRPr lang="en-US" sz="2400" b="1" dirty="0"/>
          </a:p>
        </p:txBody>
      </p:sp>
      <p:pic>
        <p:nvPicPr>
          <p:cNvPr id="7" name="Picture 6" descr="ধ০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990600"/>
            <a:ext cx="2722789" cy="2209800"/>
          </a:xfrm>
          <a:prstGeom prst="rect">
            <a:avLst/>
          </a:prstGeom>
        </p:spPr>
      </p:pic>
      <p:pic>
        <p:nvPicPr>
          <p:cNvPr id="8" name="Picture 7" descr="ধ০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261937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5667395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কৃষকের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উন্নয়নঃ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ধ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581400" cy="2362200"/>
          </a:xfrm>
          <a:prstGeom prst="rect">
            <a:avLst/>
          </a:prstGeom>
        </p:spPr>
      </p:pic>
      <p:pic>
        <p:nvPicPr>
          <p:cNvPr id="4" name="Picture 3" descr="রাসা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43000"/>
            <a:ext cx="2819400" cy="2362200"/>
          </a:xfrm>
          <a:prstGeom prst="rect">
            <a:avLst/>
          </a:prstGeom>
        </p:spPr>
      </p:pic>
      <p:pic>
        <p:nvPicPr>
          <p:cNvPr id="6" name="Picture 5" descr="রাসা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143000"/>
            <a:ext cx="25908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038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শিল্পায়নের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ক্ষেত্রে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কৃষকের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উল্লেখযোগ্য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ভুমিকা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রয়েছে।তাই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স্বার্থে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সাধন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দরকার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বাংলা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ভাগ্যেন্নয়নের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আজ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সবচেয়ে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বেশী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দরকার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বৈজ্ঞানিক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পদ্ধতি।পাট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বস্ত্রশিল্পের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প্রধান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উপকরন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থেকে।নিজের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জমিতে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কৃষকরা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সার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রাসানিক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সার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কীটনাশক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ব্যবহার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………………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441</Words>
  <Application>Microsoft Office PowerPoint</Application>
  <PresentationFormat>On-screen Show 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61</cp:revision>
  <dcterms:created xsi:type="dcterms:W3CDTF">2006-08-16T00:00:00Z</dcterms:created>
  <dcterms:modified xsi:type="dcterms:W3CDTF">2020-10-25T14:20:19Z</dcterms:modified>
</cp:coreProperties>
</file>