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5"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35CDFC-672E-4D71-9767-5B44DB111C54}" type="datetimeFigureOut">
              <a:rPr lang="en-US" smtClean="0"/>
              <a:t>10/25/2020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2DBA1A-6541-4842-B5F8-C61CA7FA4A4D}" type="slidenum">
              <a:rPr lang="en-US" smtClean="0"/>
              <a:t>‹#›</a:t>
            </a:fld>
            <a:endParaRPr lang="en-US"/>
          </a:p>
        </p:txBody>
      </p:sp>
    </p:spTree>
    <p:extLst>
      <p:ext uri="{BB962C8B-B14F-4D97-AF65-F5344CB8AC3E}">
        <p14:creationId xmlns:p14="http://schemas.microsoft.com/office/powerpoint/2010/main" val="2786674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Welcome slide.</a:t>
            </a:r>
            <a:endParaRPr lang="en-US" dirty="0"/>
          </a:p>
        </p:txBody>
      </p:sp>
      <p:sp>
        <p:nvSpPr>
          <p:cNvPr id="4" name="Slide Number Placeholder 3"/>
          <p:cNvSpPr>
            <a:spLocks noGrp="1"/>
          </p:cNvSpPr>
          <p:nvPr>
            <p:ph type="sldNum" sz="quarter" idx="10"/>
          </p:nvPr>
        </p:nvSpPr>
        <p:spPr/>
        <p:txBody>
          <a:bodyPr/>
          <a:lstStyle/>
          <a:p>
            <a:fld id="{F3400EB3-76CD-4525-B4DB-87191CAADED0}" type="slidenum">
              <a:rPr lang="en-US" smtClean="0"/>
              <a:pPr/>
              <a:t>1</a:t>
            </a:fld>
            <a:endParaRPr lang="en-US"/>
          </a:p>
        </p:txBody>
      </p:sp>
    </p:spTree>
    <p:extLst>
      <p:ext uri="{BB962C8B-B14F-4D97-AF65-F5344CB8AC3E}">
        <p14:creationId xmlns:p14="http://schemas.microsoft.com/office/powerpoint/2010/main" val="2837473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showing</a:t>
            </a:r>
            <a:r>
              <a:rPr lang="en-US" baseline="0" dirty="0" smtClean="0"/>
              <a:t> and explaining the rule, the teacher can give another exercises. The exercises can be done on the board or students’ writing copies. In the same way, rules on  other slides can be conducted.</a:t>
            </a:r>
            <a:endParaRPr lang="en-US" dirty="0" smtClean="0"/>
          </a:p>
        </p:txBody>
      </p:sp>
      <p:sp>
        <p:nvSpPr>
          <p:cNvPr id="4" name="Slide Number Placeholder 3"/>
          <p:cNvSpPr>
            <a:spLocks noGrp="1"/>
          </p:cNvSpPr>
          <p:nvPr>
            <p:ph type="sldNum" sz="quarter" idx="10"/>
          </p:nvPr>
        </p:nvSpPr>
        <p:spPr/>
        <p:txBody>
          <a:bodyPr/>
          <a:lstStyle/>
          <a:p>
            <a:fld id="{FA85DB5D-CE24-460E-BBAE-27CB3AFBE0E5}" type="slidenum">
              <a:rPr lang="en-US" smtClean="0"/>
              <a:t>8</a:t>
            </a:fld>
            <a:endParaRPr lang="en-US"/>
          </a:p>
        </p:txBody>
      </p:sp>
    </p:spTree>
    <p:extLst>
      <p:ext uri="{BB962C8B-B14F-4D97-AF65-F5344CB8AC3E}">
        <p14:creationId xmlns:p14="http://schemas.microsoft.com/office/powerpoint/2010/main" val="4075688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teacher can give few minutes the students to think about the answers. Then</a:t>
            </a:r>
            <a:r>
              <a:rPr lang="en-US" baseline="0" dirty="0" smtClean="0"/>
              <a:t> she/he can ask the students randomly  to give answers.</a:t>
            </a:r>
            <a:endParaRPr lang="en-US" dirty="0"/>
          </a:p>
        </p:txBody>
      </p:sp>
      <p:sp>
        <p:nvSpPr>
          <p:cNvPr id="4" name="Slide Number Placeholder 3"/>
          <p:cNvSpPr>
            <a:spLocks noGrp="1"/>
          </p:cNvSpPr>
          <p:nvPr>
            <p:ph type="sldNum" sz="quarter" idx="10"/>
          </p:nvPr>
        </p:nvSpPr>
        <p:spPr/>
        <p:txBody>
          <a:bodyPr/>
          <a:lstStyle/>
          <a:p>
            <a:fld id="{FA85DB5D-CE24-460E-BBAE-27CB3AFBE0E5}" type="slidenum">
              <a:rPr lang="en-US" smtClean="0"/>
              <a:t>9</a:t>
            </a:fld>
            <a:endParaRPr lang="en-US"/>
          </a:p>
        </p:txBody>
      </p:sp>
    </p:spTree>
    <p:extLst>
      <p:ext uri="{BB962C8B-B14F-4D97-AF65-F5344CB8AC3E}">
        <p14:creationId xmlns:p14="http://schemas.microsoft.com/office/powerpoint/2010/main" val="152322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85DB5D-CE24-460E-BBAE-27CB3AFBE0E5}" type="slidenum">
              <a:rPr lang="en-US" smtClean="0"/>
              <a:t>12</a:t>
            </a:fld>
            <a:endParaRPr lang="en-US"/>
          </a:p>
        </p:txBody>
      </p:sp>
    </p:spTree>
    <p:extLst>
      <p:ext uri="{BB962C8B-B14F-4D97-AF65-F5344CB8AC3E}">
        <p14:creationId xmlns:p14="http://schemas.microsoft.com/office/powerpoint/2010/main" val="2106637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teacher can give more example of the placement of</a:t>
            </a:r>
            <a:r>
              <a:rPr lang="en-US" baseline="0" dirty="0" smtClean="0"/>
              <a:t> the words </a:t>
            </a:r>
            <a:r>
              <a:rPr lang="en-US" sz="1200" dirty="0" smtClean="0">
                <a:solidFill>
                  <a:srgbClr val="0000CC"/>
                </a:solidFill>
              </a:rPr>
              <a:t>recently/already/just/just now/lately/ever/yet .</a:t>
            </a:r>
            <a:endParaRPr lang="en-US" dirty="0"/>
          </a:p>
        </p:txBody>
      </p:sp>
      <p:sp>
        <p:nvSpPr>
          <p:cNvPr id="4" name="Slide Number Placeholder 3"/>
          <p:cNvSpPr>
            <a:spLocks noGrp="1"/>
          </p:cNvSpPr>
          <p:nvPr>
            <p:ph type="sldNum" sz="quarter" idx="10"/>
          </p:nvPr>
        </p:nvSpPr>
        <p:spPr/>
        <p:txBody>
          <a:bodyPr/>
          <a:lstStyle/>
          <a:p>
            <a:fld id="{FA85DB5D-CE24-460E-BBAE-27CB3AFBE0E5}" type="slidenum">
              <a:rPr lang="en-US" smtClean="0"/>
              <a:t>14</a:t>
            </a:fld>
            <a:endParaRPr lang="en-US"/>
          </a:p>
        </p:txBody>
      </p:sp>
    </p:spTree>
    <p:extLst>
      <p:ext uri="{BB962C8B-B14F-4D97-AF65-F5344CB8AC3E}">
        <p14:creationId xmlns:p14="http://schemas.microsoft.com/office/powerpoint/2010/main" val="1728547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Teacher may thank the students by this slide.</a:t>
            </a:r>
            <a:endParaRPr lang="en-US" dirty="0"/>
          </a:p>
        </p:txBody>
      </p:sp>
      <p:sp>
        <p:nvSpPr>
          <p:cNvPr id="4" name="Slide Number Placeholder 3"/>
          <p:cNvSpPr>
            <a:spLocks noGrp="1"/>
          </p:cNvSpPr>
          <p:nvPr>
            <p:ph type="sldNum" sz="quarter" idx="10"/>
          </p:nvPr>
        </p:nvSpPr>
        <p:spPr/>
        <p:txBody>
          <a:bodyPr/>
          <a:lstStyle/>
          <a:p>
            <a:fld id="{F3400EB3-76CD-4525-B4DB-87191CAADED0}" type="slidenum">
              <a:rPr lang="en-US" smtClean="0"/>
              <a:pPr/>
              <a:t>21</a:t>
            </a:fld>
            <a:endParaRPr lang="en-US"/>
          </a:p>
        </p:txBody>
      </p:sp>
    </p:spTree>
    <p:extLst>
      <p:ext uri="{BB962C8B-B14F-4D97-AF65-F5344CB8AC3E}">
        <p14:creationId xmlns:p14="http://schemas.microsoft.com/office/powerpoint/2010/main" val="2126395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1.jpe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0.gif"/><Relationship Id="rId5" Type="http://schemas.openxmlformats.org/officeDocument/2006/relationships/image" Target="../media/image2.png"/><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gif"/><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10771" y="2133600"/>
            <a:ext cx="7391400" cy="2585323"/>
          </a:xfrm>
          <a:prstGeom prst="rect">
            <a:avLst/>
          </a:prstGeom>
          <a:noFill/>
        </p:spPr>
        <p:txBody>
          <a:bodyPr wrap="square" rtlCol="0">
            <a:spAutoFit/>
          </a:bodyPr>
          <a:lstStyle/>
          <a:p>
            <a:pPr algn="ctr"/>
            <a:r>
              <a:rPr lang="en-US" sz="5400" b="1" dirty="0" smtClean="0">
                <a:latin typeface="Book Antiqua" pitchFamily="18" charset="0"/>
              </a:rPr>
              <a:t>Welcome</a:t>
            </a:r>
          </a:p>
          <a:p>
            <a:pPr algn="ctr"/>
            <a:r>
              <a:rPr lang="en-US" sz="5400" b="1" dirty="0" smtClean="0">
                <a:latin typeface="Book Antiqua" pitchFamily="18" charset="0"/>
              </a:rPr>
              <a:t> to this class </a:t>
            </a:r>
          </a:p>
          <a:p>
            <a:pPr algn="ctr"/>
            <a:r>
              <a:rPr lang="en-US" sz="5400" b="1" dirty="0" smtClean="0">
                <a:latin typeface="Book Antiqua" pitchFamily="18" charset="0"/>
              </a:rPr>
              <a:t>dear students.</a:t>
            </a:r>
            <a:endParaRPr lang="en-US" sz="5400" b="1" dirty="0">
              <a:latin typeface="Book Antiqua" pitchFamily="18" charset="0"/>
            </a:endParaRPr>
          </a:p>
        </p:txBody>
      </p:sp>
      <p:pic>
        <p:nvPicPr>
          <p:cNvPr id="57" name="Picture 5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68743"/>
            <a:ext cx="8667796" cy="6284457"/>
          </a:xfrm>
          <a:prstGeom prst="rect">
            <a:avLst/>
          </a:prstGeom>
        </p:spPr>
      </p:pic>
    </p:spTree>
    <p:extLst>
      <p:ext uri="{BB962C8B-B14F-4D97-AF65-F5344CB8AC3E}">
        <p14:creationId xmlns:p14="http://schemas.microsoft.com/office/powerpoint/2010/main" val="1943885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anim calcmode="lin" valueType="num">
                                      <p:cBhvr>
                                        <p:cTn id="10" dur="2000" fill="hold"/>
                                        <p:tgtEl>
                                          <p:spTgt spid="8"/>
                                        </p:tgtEl>
                                        <p:attrNameLst>
                                          <p:attrName>ppt_x</p:attrName>
                                        </p:attrNameLst>
                                      </p:cBhvr>
                                      <p:tavLst>
                                        <p:tav tm="0">
                                          <p:val>
                                            <p:fltVal val="0.5"/>
                                          </p:val>
                                        </p:tav>
                                        <p:tav tm="100000">
                                          <p:val>
                                            <p:strVal val="#ppt_x"/>
                                          </p:val>
                                        </p:tav>
                                      </p:tavLst>
                                    </p:anim>
                                    <p:anim calcmode="lin" valueType="num">
                                      <p:cBhvr>
                                        <p:cTn id="11" dur="20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508" y="685800"/>
            <a:ext cx="2839492" cy="18900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3276600" y="1143000"/>
            <a:ext cx="5791200" cy="1077218"/>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He reads the Holy Quran everyday.</a:t>
            </a:r>
            <a:endParaRPr lang="en-US" sz="3200" b="1" dirty="0">
              <a:latin typeface="Times New Roman" panose="02020603050405020304" pitchFamily="18" charset="0"/>
              <a:cs typeface="Times New Roman" panose="02020603050405020304" pitchFamily="18" charset="0"/>
            </a:endParaRPr>
          </a:p>
        </p:txBody>
      </p:sp>
      <p:sp>
        <p:nvSpPr>
          <p:cNvPr id="4" name="Donut 3"/>
          <p:cNvSpPr/>
          <p:nvPr/>
        </p:nvSpPr>
        <p:spPr>
          <a:xfrm>
            <a:off x="3886200" y="1066800"/>
            <a:ext cx="1066800" cy="762000"/>
          </a:xfrm>
          <a:prstGeom prst="donut">
            <a:avLst>
              <a:gd name="adj" fmla="val 3752"/>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Donut 4"/>
          <p:cNvSpPr/>
          <p:nvPr/>
        </p:nvSpPr>
        <p:spPr>
          <a:xfrm>
            <a:off x="3276600" y="1630818"/>
            <a:ext cx="1828800" cy="926812"/>
          </a:xfrm>
          <a:prstGeom prst="donut">
            <a:avLst>
              <a:gd name="adj" fmla="val 3752"/>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66800" y="0"/>
            <a:ext cx="7315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Look at the pictures and the sentences.</a:t>
            </a:r>
            <a:endParaRPr lang="en-US" sz="3200" b="1" dirty="0">
              <a:solidFill>
                <a:schemeClr val="tx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508" y="2895600"/>
            <a:ext cx="2884129"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3352800" y="3266182"/>
            <a:ext cx="5715000" cy="1077218"/>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They attend the multimedia class regularly.</a:t>
            </a:r>
            <a:endParaRPr lang="en-US" sz="3200" b="1" dirty="0">
              <a:latin typeface="Times New Roman" panose="02020603050405020304" pitchFamily="18" charset="0"/>
              <a:cs typeface="Times New Roman" panose="02020603050405020304" pitchFamily="18" charset="0"/>
            </a:endParaRPr>
          </a:p>
        </p:txBody>
      </p:sp>
      <p:sp>
        <p:nvSpPr>
          <p:cNvPr id="10" name="Rectangle 9"/>
          <p:cNvSpPr/>
          <p:nvPr/>
        </p:nvSpPr>
        <p:spPr>
          <a:xfrm>
            <a:off x="762000" y="5181600"/>
            <a:ext cx="7772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Which tense is expressed by the sentences?</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762000" y="5105400"/>
            <a:ext cx="7620000" cy="762000"/>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Present simple tense </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37419" y="5029200"/>
            <a:ext cx="7669161" cy="914400"/>
          </a:xfrm>
          <a:prstGeom prst="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latin typeface="Times New Roman" panose="02020603050405020304" pitchFamily="18" charset="0"/>
                <a:cs typeface="Times New Roman" panose="02020603050405020304" pitchFamily="18" charset="0"/>
              </a:rPr>
              <a:t>Can you tell why the sentences are present simple?</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609600" y="4787205"/>
            <a:ext cx="8077200" cy="1384995"/>
          </a:xfrm>
          <a:prstGeom prst="rect">
            <a:avLst/>
          </a:prstGeom>
          <a:solidFill>
            <a:schemeClr val="accent2">
              <a:lumMod val="40000"/>
              <a:lumOff val="60000"/>
            </a:schemeClr>
          </a:solidFill>
          <a:ln>
            <a:solidFill>
              <a:schemeClr val="accent2">
                <a:lumMod val="60000"/>
                <a:lumOff val="40000"/>
              </a:schemeClr>
            </a:solidFill>
          </a:ln>
        </p:spPr>
        <p:txBody>
          <a:bodyPr wrap="square" rtlCol="0">
            <a:spAutoFit/>
          </a:bodyPr>
          <a:lstStyle/>
          <a:p>
            <a:r>
              <a:rPr lang="en-US" sz="2800" dirty="0">
                <a:latin typeface="Times New Roman" panose="02020603050405020304" pitchFamily="18" charset="0"/>
                <a:cs typeface="Times New Roman" panose="02020603050405020304" pitchFamily="18" charset="0"/>
              </a:rPr>
              <a:t>If in the sentence there is </a:t>
            </a:r>
            <a:r>
              <a:rPr lang="en-US" sz="2800" dirty="0" smtClean="0">
                <a:solidFill>
                  <a:srgbClr val="0000CC"/>
                </a:solidFill>
                <a:latin typeface="Times New Roman" panose="02020603050405020304" pitchFamily="18" charset="0"/>
                <a:cs typeface="Times New Roman" panose="02020603050405020304" pitchFamily="18" charset="0"/>
              </a:rPr>
              <a:t>everyday/always/regularly</a:t>
            </a:r>
            <a:r>
              <a:rPr lang="en-US" sz="2800" dirty="0">
                <a:solidFill>
                  <a:srgbClr val="0000CC"/>
                </a:solidFill>
                <a:latin typeface="Times New Roman" panose="02020603050405020304" pitchFamily="18" charset="0"/>
                <a:cs typeface="Times New Roman" panose="02020603050405020304" pitchFamily="18" charset="0"/>
              </a:rPr>
              <a:t>/</a:t>
            </a:r>
          </a:p>
          <a:p>
            <a:r>
              <a:rPr lang="en-US" sz="2800" dirty="0" smtClean="0">
                <a:solidFill>
                  <a:srgbClr val="0000CC"/>
                </a:solidFill>
                <a:latin typeface="Times New Roman" panose="02020603050405020304" pitchFamily="18" charset="0"/>
                <a:cs typeface="Times New Roman" panose="02020603050405020304" pitchFamily="18" charset="0"/>
              </a:rPr>
              <a:t>occasionally/usually/often/sometimes/generally</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the sentence will be </a:t>
            </a:r>
            <a:r>
              <a:rPr lang="en-US" sz="2800" dirty="0">
                <a:solidFill>
                  <a:srgbClr val="C00000"/>
                </a:solidFill>
                <a:latin typeface="Times New Roman" panose="02020603050405020304" pitchFamily="18" charset="0"/>
                <a:cs typeface="Times New Roman" panose="02020603050405020304" pitchFamily="18" charset="0"/>
              </a:rPr>
              <a:t>Present </a:t>
            </a:r>
            <a:r>
              <a:rPr lang="en-US" sz="2800" dirty="0" smtClean="0">
                <a:solidFill>
                  <a:srgbClr val="C00000"/>
                </a:solidFill>
                <a:latin typeface="Times New Roman" panose="02020603050405020304" pitchFamily="18" charset="0"/>
                <a:cs typeface="Times New Roman" panose="02020603050405020304" pitchFamily="18" charset="0"/>
              </a:rPr>
              <a:t>Simple </a:t>
            </a:r>
            <a:r>
              <a:rPr lang="en-US" sz="2800" dirty="0">
                <a:solidFill>
                  <a:srgbClr val="C00000"/>
                </a:solidFill>
                <a:latin typeface="Times New Roman" panose="02020603050405020304" pitchFamily="18" charset="0"/>
                <a:cs typeface="Times New Roman" panose="02020603050405020304" pitchFamily="18" charset="0"/>
              </a:rPr>
              <a:t>T</a:t>
            </a:r>
            <a:r>
              <a:rPr lang="en-US" sz="2800" dirty="0" smtClean="0">
                <a:solidFill>
                  <a:srgbClr val="C00000"/>
                </a:solidFill>
                <a:latin typeface="Times New Roman" panose="02020603050405020304" pitchFamily="18" charset="0"/>
                <a:cs typeface="Times New Roman" panose="02020603050405020304" pitchFamily="18" charset="0"/>
              </a:rPr>
              <a:t>ense</a:t>
            </a:r>
            <a:r>
              <a:rPr lang="en-US" sz="2800" dirty="0">
                <a:solidFill>
                  <a:srgbClr val="C00000"/>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p>
        </p:txBody>
      </p:sp>
      <p:sp>
        <p:nvSpPr>
          <p:cNvPr id="15" name="Donut 14"/>
          <p:cNvSpPr/>
          <p:nvPr/>
        </p:nvSpPr>
        <p:spPr>
          <a:xfrm>
            <a:off x="4267200" y="3733800"/>
            <a:ext cx="1828800" cy="767209"/>
          </a:xfrm>
          <a:prstGeom prst="donut">
            <a:avLst>
              <a:gd name="adj" fmla="val 3752"/>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p:txBody>
      </p:sp>
      <p:sp>
        <p:nvSpPr>
          <p:cNvPr id="16" name="Donut 15"/>
          <p:cNvSpPr/>
          <p:nvPr/>
        </p:nvSpPr>
        <p:spPr>
          <a:xfrm>
            <a:off x="4267200" y="3153697"/>
            <a:ext cx="1371600" cy="732503"/>
          </a:xfrm>
          <a:prstGeom prst="donut">
            <a:avLst>
              <a:gd name="adj" fmla="val 3752"/>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46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iterate type="wd">
                                    <p:tmPct val="10000"/>
                                  </p:iterate>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heel(1)">
                                      <p:cBhvr>
                                        <p:cTn id="50" dur="2000"/>
                                        <p:tgtEl>
                                          <p:spTgt spid="5"/>
                                        </p:tgtEl>
                                      </p:cBhvr>
                                    </p:animEffect>
                                  </p:childTnLst>
                                </p:cTn>
                              </p:par>
                            </p:childTnLst>
                          </p:cTn>
                        </p:par>
                        <p:par>
                          <p:cTn id="51" fill="hold">
                            <p:stCondLst>
                              <p:cond delay="2000"/>
                            </p:stCondLst>
                            <p:childTnLst>
                              <p:par>
                                <p:cTn id="52" presetID="21" presetClass="entr" presetSubtype="1"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heel(1)">
                                      <p:cBhvr>
                                        <p:cTn id="54" dur="20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heel(1)">
                                      <p:cBhvr>
                                        <p:cTn id="59" dur="2000"/>
                                        <p:tgtEl>
                                          <p:spTgt spid="15"/>
                                        </p:tgtEl>
                                      </p:cBhvr>
                                    </p:animEffect>
                                  </p:childTnLst>
                                </p:cTn>
                              </p:par>
                            </p:childTnLst>
                          </p:cTn>
                        </p:par>
                        <p:par>
                          <p:cTn id="60" fill="hold">
                            <p:stCondLst>
                              <p:cond delay="2000"/>
                            </p:stCondLst>
                            <p:childTnLst>
                              <p:par>
                                <p:cTn id="61" presetID="21" presetClass="entr" presetSubtype="1"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heel(1)">
                                      <p:cBhvr>
                                        <p:cTn id="6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P spid="9" grpId="0"/>
      <p:bldP spid="10" grpId="0"/>
      <p:bldP spid="11" grpId="0" animBg="1"/>
      <p:bldP spid="12"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5129" y="984010"/>
            <a:ext cx="2551471" cy="2051700"/>
          </a:xfrm>
          <a:prstGeom prst="rect">
            <a:avLst/>
          </a:prstGeom>
          <a:ln>
            <a:solidFill>
              <a:schemeClr val="tx1"/>
            </a:solidFill>
          </a:ln>
        </p:spPr>
      </p:pic>
      <p:sp>
        <p:nvSpPr>
          <p:cNvPr id="6" name="TextBox 5"/>
          <p:cNvSpPr txBox="1"/>
          <p:nvPr/>
        </p:nvSpPr>
        <p:spPr>
          <a:xfrm>
            <a:off x="457200" y="3149025"/>
            <a:ext cx="8229600"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1. The boy ____ (go) to school regularly.</a:t>
            </a:r>
            <a:endParaRPr lang="en-US" sz="32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57200" y="3834825"/>
            <a:ext cx="822960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2</a:t>
            </a:r>
            <a:r>
              <a:rPr lang="en-US" sz="3200" b="1" dirty="0" smtClean="0">
                <a:latin typeface="Times New Roman" panose="02020603050405020304" pitchFamily="18" charset="0"/>
                <a:cs typeface="Times New Roman" panose="02020603050405020304" pitchFamily="18" charset="0"/>
              </a:rPr>
              <a:t>. He  ____ (study) attentively everyday.</a:t>
            </a:r>
            <a:endParaRPr lang="en-US" sz="32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57200" y="4520625"/>
            <a:ext cx="822960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3</a:t>
            </a:r>
            <a:r>
              <a:rPr lang="en-US" sz="3200" b="1" dirty="0" smtClean="0">
                <a:latin typeface="Times New Roman" panose="02020603050405020304" pitchFamily="18" charset="0"/>
                <a:cs typeface="Times New Roman" panose="02020603050405020304" pitchFamily="18" charset="0"/>
              </a:rPr>
              <a:t>. He always ____ (speak) the truth.</a:t>
            </a:r>
            <a:endParaRPr lang="en-US" sz="32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57200" y="5171182"/>
            <a:ext cx="8229600" cy="107721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4</a:t>
            </a:r>
            <a:r>
              <a:rPr lang="en-US" sz="3200" b="1" dirty="0" smtClean="0">
                <a:latin typeface="Times New Roman" panose="02020603050405020304" pitchFamily="18" charset="0"/>
                <a:cs typeface="Times New Roman" panose="02020603050405020304" pitchFamily="18" charset="0"/>
              </a:rPr>
              <a:t>. He and his parents often  ____ (visit) their relatives.</a:t>
            </a:r>
            <a:endParaRPr lang="en-US" sz="3200" b="1" dirty="0">
              <a:latin typeface="Times New Roman" panose="02020603050405020304" pitchFamily="18" charset="0"/>
              <a:cs typeface="Times New Roman" panose="02020603050405020304" pitchFamily="18" charset="0"/>
            </a:endParaRPr>
          </a:p>
        </p:txBody>
      </p:sp>
      <p:sp>
        <p:nvSpPr>
          <p:cNvPr id="10" name="Rectangle 9"/>
          <p:cNvSpPr/>
          <p:nvPr/>
        </p:nvSpPr>
        <p:spPr>
          <a:xfrm>
            <a:off x="2438400" y="3099375"/>
            <a:ext cx="1600200" cy="634425"/>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00CC"/>
                </a:solidFill>
                <a:latin typeface="Times New Roman" panose="02020603050405020304" pitchFamily="18" charset="0"/>
                <a:cs typeface="Times New Roman" panose="02020603050405020304" pitchFamily="18" charset="0"/>
              </a:rPr>
              <a:t>goes</a:t>
            </a:r>
            <a:endParaRPr lang="en-US" sz="4400" b="1" dirty="0">
              <a:solidFill>
                <a:srgbClr val="0000CC"/>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524000" y="3810000"/>
            <a:ext cx="2286000" cy="60960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00CC"/>
                </a:solidFill>
                <a:latin typeface="Times New Roman" panose="02020603050405020304" pitchFamily="18" charset="0"/>
                <a:cs typeface="Times New Roman" panose="02020603050405020304" pitchFamily="18" charset="0"/>
              </a:rPr>
              <a:t>studies</a:t>
            </a:r>
            <a:endParaRPr lang="en-US" sz="4400" b="1" dirty="0">
              <a:solidFill>
                <a:srgbClr val="0000CC"/>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2819400" y="4546833"/>
            <a:ext cx="2209800" cy="60960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00CC"/>
                </a:solidFill>
                <a:latin typeface="Times New Roman" panose="02020603050405020304" pitchFamily="18" charset="0"/>
                <a:cs typeface="Times New Roman" panose="02020603050405020304" pitchFamily="18" charset="0"/>
              </a:rPr>
              <a:t>speaks</a:t>
            </a:r>
            <a:endParaRPr lang="en-US" sz="4400" b="1" dirty="0">
              <a:solidFill>
                <a:srgbClr val="0000CC"/>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5334000" y="5181600"/>
            <a:ext cx="2057400" cy="60960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00CC"/>
                </a:solidFill>
                <a:latin typeface="Times New Roman" panose="02020603050405020304" pitchFamily="18" charset="0"/>
                <a:cs typeface="Times New Roman" panose="02020603050405020304" pitchFamily="18" charset="0"/>
              </a:rPr>
              <a:t>visit</a:t>
            </a:r>
            <a:endParaRPr lang="en-US" sz="4400" b="1" dirty="0">
              <a:solidFill>
                <a:srgbClr val="0000CC"/>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52400" y="152400"/>
            <a:ext cx="8686800" cy="584775"/>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Give answers using right forms of verbs.</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902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P spid="11" grpId="0" animBg="1"/>
      <p:bldP spid="12" grpId="0" animBg="1"/>
      <p:bldP spid="13"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1000" y="666750"/>
            <a:ext cx="2438400" cy="19685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3048000" y="1358325"/>
            <a:ext cx="5676900" cy="584775"/>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M</a:t>
            </a:r>
            <a:r>
              <a:rPr lang="en-US" sz="3200" b="1" dirty="0" smtClean="0">
                <a:latin typeface="Times New Roman" panose="02020603050405020304" pitchFamily="18" charset="0"/>
                <a:cs typeface="Times New Roman" panose="02020603050405020304" pitchFamily="18" charset="0"/>
              </a:rPr>
              <a:t>anna is playing cricket now.</a:t>
            </a:r>
            <a:endParaRPr lang="en-US" sz="3200" b="1" dirty="0">
              <a:latin typeface="Times New Roman" panose="02020603050405020304" pitchFamily="18" charset="0"/>
              <a:cs typeface="Times New Roman" panose="02020603050405020304" pitchFamily="18" charset="0"/>
            </a:endParaRPr>
          </a:p>
        </p:txBody>
      </p:sp>
      <p:sp>
        <p:nvSpPr>
          <p:cNvPr id="4" name="Donut 3"/>
          <p:cNvSpPr/>
          <p:nvPr/>
        </p:nvSpPr>
        <p:spPr>
          <a:xfrm>
            <a:off x="7653184" y="1312736"/>
            <a:ext cx="881216" cy="782764"/>
          </a:xfrm>
          <a:prstGeom prst="donut">
            <a:avLst>
              <a:gd name="adj" fmla="val 3752"/>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latin typeface="Times New Roman" panose="02020603050405020304" pitchFamily="18" charset="0"/>
              <a:cs typeface="Times New Roman" panose="02020603050405020304" pitchFamily="18" charset="0"/>
            </a:endParaRPr>
          </a:p>
        </p:txBody>
      </p:sp>
      <p:sp>
        <p:nvSpPr>
          <p:cNvPr id="5" name="Donut 4"/>
          <p:cNvSpPr/>
          <p:nvPr/>
        </p:nvSpPr>
        <p:spPr>
          <a:xfrm>
            <a:off x="4572000" y="1219200"/>
            <a:ext cx="1828800" cy="1028700"/>
          </a:xfrm>
          <a:prstGeom prst="donut">
            <a:avLst>
              <a:gd name="adj" fmla="val 3752"/>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66800" y="76200"/>
            <a:ext cx="7315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Look at the pictures and the sentences.</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429000" y="3200400"/>
            <a:ext cx="5295900" cy="1077218"/>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The wheel </a:t>
            </a:r>
            <a:r>
              <a:rPr lang="en-US" sz="3200" b="1" dirty="0">
                <a:latin typeface="Times New Roman" panose="02020603050405020304" pitchFamily="18" charset="0"/>
                <a:cs typeface="Times New Roman" panose="02020603050405020304" pitchFamily="18" charset="0"/>
              </a:rPr>
              <a:t>is </a:t>
            </a:r>
            <a:r>
              <a:rPr lang="en-US" sz="3200" b="1" dirty="0" smtClean="0">
                <a:latin typeface="Times New Roman" panose="02020603050405020304" pitchFamily="18" charset="0"/>
                <a:cs typeface="Times New Roman" panose="02020603050405020304" pitchFamily="18" charset="0"/>
              </a:rPr>
              <a:t>moving on the line at this moment.</a:t>
            </a:r>
            <a:endParaRPr lang="en-US" sz="3200" b="1" dirty="0">
              <a:latin typeface="Times New Roman" panose="02020603050405020304" pitchFamily="18" charset="0"/>
              <a:cs typeface="Times New Roman" panose="02020603050405020304" pitchFamily="18" charset="0"/>
            </a:endParaRPr>
          </a:p>
        </p:txBody>
      </p:sp>
      <p:sp>
        <p:nvSpPr>
          <p:cNvPr id="16" name="Rectangle 15"/>
          <p:cNvSpPr/>
          <p:nvPr/>
        </p:nvSpPr>
        <p:spPr>
          <a:xfrm>
            <a:off x="762000" y="5181600"/>
            <a:ext cx="7772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Which tense is expressed by the sentences?</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911942" y="5181600"/>
            <a:ext cx="7620000" cy="762000"/>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Present continuous tense </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813619" y="5105400"/>
            <a:ext cx="7720781" cy="914400"/>
          </a:xfrm>
          <a:prstGeom prst="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latin typeface="Times New Roman" panose="02020603050405020304" pitchFamily="18" charset="0"/>
                <a:cs typeface="Times New Roman" panose="02020603050405020304" pitchFamily="18" charset="0"/>
              </a:rPr>
              <a:t>Can you tell why the sentences are present continuous tense?</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635408" y="5029200"/>
            <a:ext cx="8203791" cy="1569660"/>
          </a:xfrm>
          <a:prstGeom prst="rect">
            <a:avLst/>
          </a:prstGeom>
          <a:solidFill>
            <a:schemeClr val="accent2">
              <a:lumMod val="40000"/>
              <a:lumOff val="60000"/>
            </a:schemeClr>
          </a:solidFill>
          <a:ln>
            <a:solidFill>
              <a:schemeClr val="accent2">
                <a:lumMod val="60000"/>
                <a:lumOff val="40000"/>
              </a:schemeClr>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If in the sentence there is </a:t>
            </a:r>
            <a:r>
              <a:rPr lang="en-US" sz="3200" dirty="0">
                <a:solidFill>
                  <a:srgbClr val="0070C0"/>
                </a:solidFill>
                <a:latin typeface="Times New Roman" panose="02020603050405020304" pitchFamily="18" charset="0"/>
                <a:cs typeface="Times New Roman" panose="02020603050405020304" pitchFamily="18" charset="0"/>
              </a:rPr>
              <a:t>now/at this moment/at this time</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the sentence will be </a:t>
            </a:r>
            <a:r>
              <a:rPr lang="en-US" sz="3200" b="1" dirty="0">
                <a:solidFill>
                  <a:srgbClr val="C00000"/>
                </a:solidFill>
                <a:latin typeface="Times New Roman" panose="02020603050405020304" pitchFamily="18" charset="0"/>
                <a:cs typeface="Times New Roman" panose="02020603050405020304" pitchFamily="18" charset="0"/>
              </a:rPr>
              <a:t>Present Continuous tense</a:t>
            </a:r>
            <a:r>
              <a:rPr lang="en-US" sz="3200" dirty="0">
                <a:solidFill>
                  <a:srgbClr val="C00000"/>
                </a:solidFill>
                <a:latin typeface="Times New Roman" panose="02020603050405020304" pitchFamily="18" charset="0"/>
                <a:cs typeface="Times New Roman" panose="02020603050405020304" pitchFamily="18" charset="0"/>
              </a:rPr>
              <a:t>. </a:t>
            </a:r>
          </a:p>
        </p:txBody>
      </p:sp>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4296" y="2746320"/>
            <a:ext cx="2531807" cy="2158828"/>
          </a:xfrm>
          <a:prstGeom prst="rect">
            <a:avLst/>
          </a:prstGeom>
        </p:spPr>
      </p:pic>
      <p:sp>
        <p:nvSpPr>
          <p:cNvPr id="13" name="Donut 12"/>
          <p:cNvSpPr/>
          <p:nvPr/>
        </p:nvSpPr>
        <p:spPr>
          <a:xfrm>
            <a:off x="4248150" y="3657600"/>
            <a:ext cx="2762250" cy="713482"/>
          </a:xfrm>
          <a:prstGeom prst="donut">
            <a:avLst>
              <a:gd name="adj" fmla="val 3752"/>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latin typeface="Times New Roman" panose="02020603050405020304" pitchFamily="18" charset="0"/>
              <a:cs typeface="Times New Roman" panose="02020603050405020304" pitchFamily="18" charset="0"/>
            </a:endParaRPr>
          </a:p>
        </p:txBody>
      </p:sp>
      <p:sp>
        <p:nvSpPr>
          <p:cNvPr id="14" name="Donut 13"/>
          <p:cNvSpPr/>
          <p:nvPr/>
        </p:nvSpPr>
        <p:spPr>
          <a:xfrm>
            <a:off x="5334000" y="3200400"/>
            <a:ext cx="1828800" cy="625334"/>
          </a:xfrm>
          <a:prstGeom prst="donut">
            <a:avLst>
              <a:gd name="adj" fmla="val 3752"/>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874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iterate type="wd">
                                    <p:tmPct val="10000"/>
                                  </p:iterate>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heel(1)">
                                      <p:cBhvr>
                                        <p:cTn id="50" dur="2000"/>
                                        <p:tgtEl>
                                          <p:spTgt spid="4"/>
                                        </p:tgtEl>
                                      </p:cBhvr>
                                    </p:animEffect>
                                  </p:childTnLst>
                                </p:cTn>
                              </p:par>
                            </p:childTnLst>
                          </p:cTn>
                        </p:par>
                        <p:par>
                          <p:cTn id="51" fill="hold">
                            <p:stCondLst>
                              <p:cond delay="2000"/>
                            </p:stCondLst>
                            <p:childTnLst>
                              <p:par>
                                <p:cTn id="52" presetID="21" presetClass="entr" presetSubtype="1" fill="hold" grpId="0" nodeType="after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heel(1)">
                                      <p:cBhvr>
                                        <p:cTn id="54" dur="2000"/>
                                        <p:tgtEl>
                                          <p:spTgt spid="5"/>
                                        </p:tgtEl>
                                      </p:cBhvr>
                                    </p:animEffect>
                                  </p:childTnLst>
                                </p:cTn>
                              </p:par>
                            </p:childTnLst>
                          </p:cTn>
                        </p:par>
                        <p:par>
                          <p:cTn id="55" fill="hold">
                            <p:stCondLst>
                              <p:cond delay="4000"/>
                            </p:stCondLst>
                            <p:childTnLst>
                              <p:par>
                                <p:cTn id="56" presetID="21" presetClass="entr" presetSubtype="1"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heel(1)">
                                      <p:cBhvr>
                                        <p:cTn id="58" dur="2000"/>
                                        <p:tgtEl>
                                          <p:spTgt spid="13"/>
                                        </p:tgtEl>
                                      </p:cBhvr>
                                    </p:animEffect>
                                  </p:childTnLst>
                                </p:cTn>
                              </p:par>
                            </p:childTnLst>
                          </p:cTn>
                        </p:par>
                        <p:par>
                          <p:cTn id="59" fill="hold">
                            <p:stCondLst>
                              <p:cond delay="6000"/>
                            </p:stCondLst>
                            <p:childTnLst>
                              <p:par>
                                <p:cTn id="60" presetID="21" presetClass="entr" presetSubtype="1"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heel(1)">
                                      <p:cBhvr>
                                        <p:cTn id="6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P spid="12" grpId="0"/>
      <p:bldP spid="16" grpId="0"/>
      <p:bldP spid="17" grpId="0" animBg="1"/>
      <p:bldP spid="18" grpId="0" animBg="1"/>
      <p:bldP spid="19"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9045" y="1219200"/>
            <a:ext cx="2932471" cy="2365286"/>
          </a:xfrm>
          <a:prstGeom prst="rect">
            <a:avLst/>
          </a:prstGeom>
          <a:ln>
            <a:solidFill>
              <a:srgbClr val="7030A0"/>
            </a:solidFill>
          </a:ln>
        </p:spPr>
      </p:pic>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8877" y="4114801"/>
            <a:ext cx="2922639" cy="1948426"/>
          </a:xfrm>
          <a:prstGeom prst="rect">
            <a:avLst/>
          </a:prstGeom>
          <a:ln>
            <a:solidFill>
              <a:srgbClr val="7030A0"/>
            </a:solidFill>
          </a:ln>
        </p:spPr>
      </p:pic>
      <p:sp>
        <p:nvSpPr>
          <p:cNvPr id="6" name="Rectangle 5"/>
          <p:cNvSpPr/>
          <p:nvPr/>
        </p:nvSpPr>
        <p:spPr>
          <a:xfrm>
            <a:off x="358877" y="3425915"/>
            <a:ext cx="1461319" cy="155485"/>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81400" y="1828800"/>
            <a:ext cx="5295900" cy="1077218"/>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1. We _______ (watch) car race now.</a:t>
            </a:r>
            <a:endParaRPr lang="en-US" sz="32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695700" y="4550405"/>
            <a:ext cx="5295900" cy="1077218"/>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2. The man _______ (ride) a horse at this moment.</a:t>
            </a:r>
            <a:endParaRPr lang="en-US" sz="32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52400" y="152400"/>
            <a:ext cx="8686800" cy="584775"/>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Give answers using right forms of verbs.</a:t>
            </a:r>
            <a:endParaRPr lang="en-US" sz="3200" b="1" dirty="0">
              <a:latin typeface="Times New Roman" panose="02020603050405020304" pitchFamily="18" charset="0"/>
              <a:cs typeface="Times New Roman" panose="02020603050405020304" pitchFamily="18" charset="0"/>
            </a:endParaRPr>
          </a:p>
        </p:txBody>
      </p:sp>
      <p:sp>
        <p:nvSpPr>
          <p:cNvPr id="10" name="Rectangle 9"/>
          <p:cNvSpPr/>
          <p:nvPr/>
        </p:nvSpPr>
        <p:spPr>
          <a:xfrm>
            <a:off x="4724400" y="1775329"/>
            <a:ext cx="2819400" cy="60960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00CC"/>
                </a:solidFill>
                <a:latin typeface="Times New Roman" panose="02020603050405020304" pitchFamily="18" charset="0"/>
                <a:cs typeface="Times New Roman" panose="02020603050405020304" pitchFamily="18" charset="0"/>
              </a:rPr>
              <a:t>a</a:t>
            </a:r>
            <a:r>
              <a:rPr lang="en-US" sz="3600" b="1" dirty="0" smtClean="0">
                <a:solidFill>
                  <a:srgbClr val="0000CC"/>
                </a:solidFill>
                <a:latin typeface="Times New Roman" panose="02020603050405020304" pitchFamily="18" charset="0"/>
                <a:cs typeface="Times New Roman" panose="02020603050405020304" pitchFamily="18" charset="0"/>
              </a:rPr>
              <a:t>re watching</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5753100" y="4479414"/>
            <a:ext cx="2628900" cy="60960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00CC"/>
                </a:solidFill>
                <a:latin typeface="Times New Roman" panose="02020603050405020304" pitchFamily="18" charset="0"/>
                <a:cs typeface="Times New Roman" panose="02020603050405020304" pitchFamily="18" charset="0"/>
              </a:rPr>
              <a:t>i</a:t>
            </a:r>
            <a:r>
              <a:rPr lang="en-US" sz="3600" b="1" dirty="0" smtClean="0">
                <a:solidFill>
                  <a:srgbClr val="0000CC"/>
                </a:solidFill>
                <a:latin typeface="Times New Roman" panose="02020603050405020304" pitchFamily="18" charset="0"/>
                <a:cs typeface="Times New Roman" panose="02020603050405020304" pitchFamily="18" charset="0"/>
              </a:rPr>
              <a:t>s riding</a:t>
            </a:r>
            <a:endParaRPr lang="en-US" sz="36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096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b="-1"/>
          <a:stretch/>
        </p:blipFill>
        <p:spPr>
          <a:xfrm>
            <a:off x="228600" y="602397"/>
            <a:ext cx="3886200" cy="20124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4419600" y="914400"/>
            <a:ext cx="4358148" cy="107721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a:t>
            </a:r>
            <a:r>
              <a:rPr lang="en-US" sz="3200" b="1" dirty="0" smtClean="0">
                <a:latin typeface="Times New Roman" panose="02020603050405020304" pitchFamily="18" charset="0"/>
                <a:cs typeface="Times New Roman" panose="02020603050405020304" pitchFamily="18" charset="0"/>
              </a:rPr>
              <a:t> have </a:t>
            </a:r>
            <a:r>
              <a:rPr lang="en-US" sz="3200" b="1" dirty="0">
                <a:latin typeface="Times New Roman" panose="02020603050405020304" pitchFamily="18" charset="0"/>
                <a:cs typeface="Times New Roman" panose="02020603050405020304" pitchFamily="18" charset="0"/>
              </a:rPr>
              <a:t>recently </a:t>
            </a:r>
            <a:r>
              <a:rPr lang="en-US" sz="3200" b="1" dirty="0" smtClean="0">
                <a:latin typeface="Times New Roman" panose="02020603050405020304" pitchFamily="18" charset="0"/>
                <a:cs typeface="Times New Roman" panose="02020603050405020304" pitchFamily="18" charset="0"/>
              </a:rPr>
              <a:t>visited Cox’s Bazar.</a:t>
            </a:r>
            <a:endParaRPr lang="en-US" sz="3200" b="1" dirty="0">
              <a:latin typeface="Times New Roman" panose="02020603050405020304" pitchFamily="18" charset="0"/>
              <a:cs typeface="Times New Roman" panose="02020603050405020304" pitchFamily="18" charset="0"/>
            </a:endParaRPr>
          </a:p>
        </p:txBody>
      </p:sp>
      <p:sp>
        <p:nvSpPr>
          <p:cNvPr id="4" name="Donut 3"/>
          <p:cNvSpPr/>
          <p:nvPr/>
        </p:nvSpPr>
        <p:spPr>
          <a:xfrm>
            <a:off x="5638800" y="778345"/>
            <a:ext cx="1562101" cy="830280"/>
          </a:xfrm>
          <a:prstGeom prst="donut">
            <a:avLst>
              <a:gd name="adj" fmla="val 3752"/>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5" name="Minus 4"/>
          <p:cNvSpPr/>
          <p:nvPr/>
        </p:nvSpPr>
        <p:spPr>
          <a:xfrm>
            <a:off x="4648200" y="1234829"/>
            <a:ext cx="990600" cy="373796"/>
          </a:xfrm>
          <a:prstGeom prst="mathMinus">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Times New Roman" panose="02020603050405020304" pitchFamily="18" charset="0"/>
              <a:cs typeface="Times New Roman" panose="02020603050405020304" pitchFamily="18" charset="0"/>
            </a:endParaRPr>
          </a:p>
        </p:txBody>
      </p:sp>
      <p:sp>
        <p:nvSpPr>
          <p:cNvPr id="6" name="Minus 5"/>
          <p:cNvSpPr/>
          <p:nvPr/>
        </p:nvSpPr>
        <p:spPr>
          <a:xfrm>
            <a:off x="7086600" y="1266111"/>
            <a:ext cx="1371600" cy="373796"/>
          </a:xfrm>
          <a:prstGeom prst="mathMinus">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Times New Roman" panose="02020603050405020304" pitchFamily="18" charset="0"/>
              <a:cs typeface="Times New Roman" panose="02020603050405020304" pitchFamily="18" charset="0"/>
            </a:endParaRPr>
          </a:p>
        </p:txBody>
      </p:sp>
      <p:sp>
        <p:nvSpPr>
          <p:cNvPr id="7" name="Rectangle 6"/>
          <p:cNvSpPr/>
          <p:nvPr/>
        </p:nvSpPr>
        <p:spPr>
          <a:xfrm>
            <a:off x="1066800" y="0"/>
            <a:ext cx="7315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Look at the pictures and the sentences.</a:t>
            </a:r>
            <a:endParaRPr lang="en-US" sz="3200" b="1" dirty="0">
              <a:solidFill>
                <a:schemeClr val="tx1"/>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28600" y="2756065"/>
            <a:ext cx="3886200" cy="19683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4351390" y="3263178"/>
            <a:ext cx="4792610" cy="1077218"/>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The train has just reached the station.</a:t>
            </a:r>
            <a:endParaRPr lang="en-US" sz="3200" b="1" dirty="0">
              <a:latin typeface="Times New Roman" panose="02020603050405020304" pitchFamily="18" charset="0"/>
              <a:cs typeface="Times New Roman" panose="02020603050405020304" pitchFamily="18" charset="0"/>
            </a:endParaRPr>
          </a:p>
        </p:txBody>
      </p:sp>
      <p:sp>
        <p:nvSpPr>
          <p:cNvPr id="12" name="Rectangle 11"/>
          <p:cNvSpPr/>
          <p:nvPr/>
        </p:nvSpPr>
        <p:spPr>
          <a:xfrm>
            <a:off x="685800" y="5257800"/>
            <a:ext cx="7772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Which tense is expressed by the sentences?</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889819" y="5257800"/>
            <a:ext cx="7620000" cy="762000"/>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Present Perfect </a:t>
            </a:r>
            <a:r>
              <a:rPr lang="en-US" sz="3200" b="1" dirty="0">
                <a:solidFill>
                  <a:schemeClr val="tx1"/>
                </a:solidFill>
                <a:latin typeface="Times New Roman" panose="02020603050405020304" pitchFamily="18" charset="0"/>
                <a:cs typeface="Times New Roman" panose="02020603050405020304" pitchFamily="18" charset="0"/>
              </a:rPr>
              <a:t>T</a:t>
            </a:r>
            <a:r>
              <a:rPr lang="en-US" sz="3200" b="1" dirty="0" smtClean="0">
                <a:solidFill>
                  <a:schemeClr val="tx1"/>
                </a:solidFill>
                <a:latin typeface="Times New Roman" panose="02020603050405020304" pitchFamily="18" charset="0"/>
                <a:cs typeface="Times New Roman" panose="02020603050405020304" pitchFamily="18" charset="0"/>
              </a:rPr>
              <a:t>ense </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838200" y="5181600"/>
            <a:ext cx="7669161" cy="914400"/>
          </a:xfrm>
          <a:prstGeom prst="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latin typeface="Times New Roman" panose="02020603050405020304" pitchFamily="18" charset="0"/>
                <a:cs typeface="Times New Roman" panose="02020603050405020304" pitchFamily="18" charset="0"/>
              </a:rPr>
              <a:t>Can you tell why the sentences are present perfect tense?</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381000" y="5038635"/>
            <a:ext cx="8496914" cy="1569660"/>
          </a:xfrm>
          <a:prstGeom prst="rect">
            <a:avLst/>
          </a:prstGeom>
          <a:solidFill>
            <a:schemeClr val="accent2">
              <a:lumMod val="40000"/>
              <a:lumOff val="60000"/>
            </a:schemeClr>
          </a:solidFill>
          <a:ln>
            <a:solidFill>
              <a:schemeClr val="accent2">
                <a:lumMod val="60000"/>
                <a:lumOff val="40000"/>
              </a:schemeClr>
            </a:solidFill>
          </a:ln>
        </p:spPr>
        <p:txBody>
          <a:bodyPr wrap="square" rtlCol="0">
            <a:spAutoFit/>
          </a:bodyPr>
          <a:lstStyle/>
          <a:p>
            <a:r>
              <a:rPr lang="en-US" sz="3200" dirty="0"/>
              <a:t>If in the sentence there is </a:t>
            </a:r>
            <a:r>
              <a:rPr lang="en-US" sz="3200" dirty="0">
                <a:solidFill>
                  <a:srgbClr val="0000CC"/>
                </a:solidFill>
              </a:rPr>
              <a:t>recently/already/just/just </a:t>
            </a:r>
            <a:r>
              <a:rPr lang="en-US" sz="3200" dirty="0" smtClean="0">
                <a:solidFill>
                  <a:srgbClr val="0000CC"/>
                </a:solidFill>
              </a:rPr>
              <a:t>now/lately </a:t>
            </a:r>
            <a:r>
              <a:rPr lang="en-US" sz="3200" dirty="0"/>
              <a:t>, the sentence will be </a:t>
            </a:r>
            <a:r>
              <a:rPr lang="en-US" sz="3200" b="1" dirty="0">
                <a:solidFill>
                  <a:srgbClr val="C00000"/>
                </a:solidFill>
              </a:rPr>
              <a:t>Present Perfect tense</a:t>
            </a:r>
            <a:r>
              <a:rPr lang="en-US" sz="3200" dirty="0">
                <a:solidFill>
                  <a:srgbClr val="C00000"/>
                </a:solidFill>
              </a:rPr>
              <a:t>.</a:t>
            </a:r>
            <a:r>
              <a:rPr lang="en-US" sz="3200" dirty="0"/>
              <a:t> </a:t>
            </a:r>
          </a:p>
        </p:txBody>
      </p:sp>
      <p:sp>
        <p:nvSpPr>
          <p:cNvPr id="16" name="Donut 15"/>
          <p:cNvSpPr/>
          <p:nvPr/>
        </p:nvSpPr>
        <p:spPr>
          <a:xfrm>
            <a:off x="6764902" y="3124200"/>
            <a:ext cx="871997" cy="830280"/>
          </a:xfrm>
          <a:prstGeom prst="donut">
            <a:avLst>
              <a:gd name="adj" fmla="val 3752"/>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tx1"/>
              </a:solidFill>
              <a:latin typeface="Times New Roman" panose="02020603050405020304" pitchFamily="18" charset="0"/>
              <a:cs typeface="Times New Roman" panose="02020603050405020304" pitchFamily="18" charset="0"/>
            </a:endParaRPr>
          </a:p>
        </p:txBody>
      </p:sp>
      <p:sp>
        <p:nvSpPr>
          <p:cNvPr id="17" name="Minus 16"/>
          <p:cNvSpPr/>
          <p:nvPr/>
        </p:nvSpPr>
        <p:spPr>
          <a:xfrm>
            <a:off x="6019800" y="3664804"/>
            <a:ext cx="990600" cy="373796"/>
          </a:xfrm>
          <a:prstGeom prst="mathMinus">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Times New Roman" panose="02020603050405020304" pitchFamily="18" charset="0"/>
              <a:cs typeface="Times New Roman" panose="02020603050405020304" pitchFamily="18" charset="0"/>
            </a:endParaRPr>
          </a:p>
        </p:txBody>
      </p:sp>
      <p:sp>
        <p:nvSpPr>
          <p:cNvPr id="18" name="Minus 17"/>
          <p:cNvSpPr/>
          <p:nvPr/>
        </p:nvSpPr>
        <p:spPr>
          <a:xfrm>
            <a:off x="7450392" y="3664804"/>
            <a:ext cx="1693607" cy="373796"/>
          </a:xfrm>
          <a:prstGeom prst="mathMinus">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181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00"/>
                                        <p:tgtEl>
                                          <p:spTgt spid="5"/>
                                        </p:tgtEl>
                                      </p:cBhvr>
                                    </p:animEffect>
                                  </p:childTnLst>
                                </p:cTn>
                              </p:par>
                            </p:childTnLst>
                          </p:cTn>
                        </p:par>
                        <p:par>
                          <p:cTn id="41" fill="hold">
                            <p:stCondLst>
                              <p:cond delay="500"/>
                            </p:stCondLst>
                            <p:childTnLst>
                              <p:par>
                                <p:cTn id="42" presetID="22" presetClass="entr" presetSubtype="4"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par>
                          <p:cTn id="50" fill="hold">
                            <p:stCondLst>
                              <p:cond delay="500"/>
                            </p:stCondLst>
                            <p:childTnLst>
                              <p:par>
                                <p:cTn id="51" presetID="22" presetClass="entr" presetSubtype="4"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down)">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iterate type="wd">
                                    <p:tmPct val="10000"/>
                                  </p:iterate>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ntr" presetSubtype="1" fill="hold" grpId="0"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wheel(1)">
                                      <p:cBhvr>
                                        <p:cTn id="68" dur="2000"/>
                                        <p:tgtEl>
                                          <p:spTgt spid="4"/>
                                        </p:tgtEl>
                                      </p:cBhvr>
                                    </p:animEffect>
                                  </p:childTnLst>
                                </p:cTn>
                              </p:par>
                            </p:childTnLst>
                          </p:cTn>
                        </p:par>
                        <p:par>
                          <p:cTn id="69" fill="hold">
                            <p:stCondLst>
                              <p:cond delay="2000"/>
                            </p:stCondLst>
                            <p:childTnLst>
                              <p:par>
                                <p:cTn id="70" presetID="21" presetClass="entr" presetSubtype="1"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heel(1)">
                                      <p:cBhvr>
                                        <p:cTn id="7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p:bldP spid="11" grpId="0"/>
      <p:bldP spid="12" grpId="0"/>
      <p:bldP spid="13" grpId="0" animBg="1"/>
      <p:bldP spid="14" grpId="0" animBg="1"/>
      <p:bldP spid="15"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523999"/>
            <a:ext cx="6553200"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1. They already (leave) the place.</a:t>
            </a:r>
            <a:endParaRPr lang="en-US" sz="32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09600" y="3200400"/>
            <a:ext cx="7273414"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2. She just (finish) her homework.</a:t>
            </a:r>
            <a:endParaRPr lang="en-US" sz="32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09600" y="4896220"/>
            <a:ext cx="776011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3</a:t>
            </a:r>
            <a:r>
              <a:rPr lang="en-US" sz="3200" b="1" dirty="0" smtClean="0">
                <a:latin typeface="Times New Roman" panose="02020603050405020304" pitchFamily="18" charset="0"/>
                <a:cs typeface="Times New Roman" panose="02020603050405020304" pitchFamily="18" charset="0"/>
              </a:rPr>
              <a:t>. Tapu lately (get) student visa or USA.</a:t>
            </a:r>
            <a:endParaRPr lang="en-US" sz="32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6200" y="253425"/>
            <a:ext cx="8686800" cy="584775"/>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Give answers using right forms of verbs.</a:t>
            </a:r>
            <a:endParaRPr lang="en-US" sz="32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09600" y="2286000"/>
            <a:ext cx="7467600" cy="584775"/>
          </a:xfrm>
          <a:prstGeom prst="rect">
            <a:avLst/>
          </a:prstGeom>
          <a:noFill/>
        </p:spPr>
        <p:txBody>
          <a:bodyPr wrap="square" rtlCol="0">
            <a:spAutoFit/>
          </a:bodyPr>
          <a:lstStyle/>
          <a:p>
            <a:r>
              <a:rPr lang="en-US" sz="3200" b="1" dirty="0" smtClean="0">
                <a:solidFill>
                  <a:srgbClr val="0070C0"/>
                </a:solidFill>
                <a:latin typeface="Times New Roman" panose="02020603050405020304" pitchFamily="18" charset="0"/>
                <a:cs typeface="Times New Roman" panose="02020603050405020304" pitchFamily="18" charset="0"/>
              </a:rPr>
              <a:t>Ans: They have already left the place.</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09600" y="3971621"/>
            <a:ext cx="8340214" cy="584775"/>
          </a:xfrm>
          <a:prstGeom prst="rect">
            <a:avLst/>
          </a:prstGeom>
          <a:noFill/>
        </p:spPr>
        <p:txBody>
          <a:bodyPr wrap="square" rtlCol="0">
            <a:spAutoFit/>
          </a:bodyPr>
          <a:lstStyle/>
          <a:p>
            <a:r>
              <a:rPr lang="en-US" sz="3200" b="1" dirty="0" smtClean="0">
                <a:solidFill>
                  <a:srgbClr val="0070C0"/>
                </a:solidFill>
                <a:latin typeface="Times New Roman" panose="02020603050405020304" pitchFamily="18" charset="0"/>
                <a:cs typeface="Times New Roman" panose="02020603050405020304" pitchFamily="18" charset="0"/>
              </a:rPr>
              <a:t>Ans:  </a:t>
            </a:r>
            <a:r>
              <a:rPr lang="en-US" sz="3200" b="1" dirty="0">
                <a:solidFill>
                  <a:srgbClr val="0070C0"/>
                </a:solidFill>
                <a:latin typeface="Times New Roman" panose="02020603050405020304" pitchFamily="18" charset="0"/>
                <a:cs typeface="Times New Roman" panose="02020603050405020304" pitchFamily="18" charset="0"/>
              </a:rPr>
              <a:t>She </a:t>
            </a:r>
            <a:r>
              <a:rPr lang="en-US" sz="3200" b="1" dirty="0" smtClean="0">
                <a:solidFill>
                  <a:srgbClr val="0070C0"/>
                </a:solidFill>
                <a:latin typeface="Times New Roman" panose="02020603050405020304" pitchFamily="18" charset="0"/>
                <a:cs typeface="Times New Roman" panose="02020603050405020304" pitchFamily="18" charset="0"/>
              </a:rPr>
              <a:t>has just finished </a:t>
            </a:r>
            <a:r>
              <a:rPr lang="en-US" sz="3200" b="1" dirty="0">
                <a:solidFill>
                  <a:srgbClr val="0070C0"/>
                </a:solidFill>
                <a:latin typeface="Times New Roman" panose="02020603050405020304" pitchFamily="18" charset="0"/>
                <a:cs typeface="Times New Roman" panose="02020603050405020304" pitchFamily="18" charset="0"/>
              </a:rPr>
              <a:t>her homework.</a:t>
            </a:r>
          </a:p>
        </p:txBody>
      </p:sp>
      <p:sp>
        <p:nvSpPr>
          <p:cNvPr id="8" name="TextBox 7"/>
          <p:cNvSpPr txBox="1"/>
          <p:nvPr/>
        </p:nvSpPr>
        <p:spPr>
          <a:xfrm>
            <a:off x="609600" y="5562600"/>
            <a:ext cx="8305800" cy="584775"/>
          </a:xfrm>
          <a:prstGeom prst="rect">
            <a:avLst/>
          </a:prstGeom>
          <a:noFill/>
        </p:spPr>
        <p:txBody>
          <a:bodyPr wrap="square" rtlCol="0">
            <a:spAutoFit/>
          </a:bodyPr>
          <a:lstStyle/>
          <a:p>
            <a:r>
              <a:rPr lang="en-US" sz="3200" b="1" dirty="0" smtClean="0">
                <a:solidFill>
                  <a:srgbClr val="0070C0"/>
                </a:solidFill>
                <a:latin typeface="Times New Roman" panose="02020603050405020304" pitchFamily="18" charset="0"/>
                <a:cs typeface="Times New Roman" panose="02020603050405020304" pitchFamily="18" charset="0"/>
              </a:rPr>
              <a:t>Ans: Tapu has lately got </a:t>
            </a:r>
            <a:r>
              <a:rPr lang="en-US" sz="3200" b="1" dirty="0">
                <a:solidFill>
                  <a:srgbClr val="0070C0"/>
                </a:solidFill>
                <a:latin typeface="Times New Roman" panose="02020603050405020304" pitchFamily="18" charset="0"/>
                <a:cs typeface="Times New Roman" panose="02020603050405020304" pitchFamily="18" charset="0"/>
              </a:rPr>
              <a:t>student visa </a:t>
            </a:r>
            <a:r>
              <a:rPr lang="en-US" sz="3200" b="1" dirty="0" smtClean="0">
                <a:solidFill>
                  <a:srgbClr val="0070C0"/>
                </a:solidFill>
                <a:latin typeface="Times New Roman" panose="02020603050405020304" pitchFamily="18" charset="0"/>
                <a:cs typeface="Times New Roman" panose="02020603050405020304" pitchFamily="18" charset="0"/>
              </a:rPr>
              <a:t>for USA.</a:t>
            </a:r>
            <a:endParaRPr lang="en-US"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654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ain-0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duotone>
              <a:schemeClr val="bg2">
                <a:shade val="45000"/>
                <a:satMod val="135000"/>
              </a:schemeClr>
              <a:prstClr val="white"/>
            </a:duotone>
          </a:blip>
          <a:stretch>
            <a:fillRect/>
          </a:stretch>
        </p:blipFill>
        <p:spPr>
          <a:xfrm>
            <a:off x="533400" y="685800"/>
            <a:ext cx="609600" cy="609600"/>
          </a:xfrm>
          <a:prstGeom prst="rect">
            <a:avLst/>
          </a:prstGeom>
          <a:effectLst>
            <a:softEdge rad="317500"/>
          </a:effectLst>
        </p:spPr>
      </p:pic>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7211" y="781666"/>
            <a:ext cx="3578989" cy="2011391"/>
          </a:xfrm>
          <a:prstGeom prst="rect">
            <a:avLst/>
          </a:prstGeom>
        </p:spPr>
      </p:pic>
      <p:sp>
        <p:nvSpPr>
          <p:cNvPr id="7" name="TextBox 6"/>
          <p:cNvSpPr txBox="1"/>
          <p:nvPr/>
        </p:nvSpPr>
        <p:spPr>
          <a:xfrm>
            <a:off x="4412226" y="1240622"/>
            <a:ext cx="4420120" cy="1077218"/>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It has been raining since morning.</a:t>
            </a:r>
            <a:endParaRPr lang="en-US" sz="3200" b="1" dirty="0">
              <a:latin typeface="Times New Roman" panose="02020603050405020304" pitchFamily="18" charset="0"/>
              <a:cs typeface="Times New Roman" panose="02020603050405020304" pitchFamily="18" charset="0"/>
            </a:endParaRPr>
          </a:p>
        </p:txBody>
      </p:sp>
      <p:sp>
        <p:nvSpPr>
          <p:cNvPr id="8" name="Donut 7"/>
          <p:cNvSpPr/>
          <p:nvPr/>
        </p:nvSpPr>
        <p:spPr>
          <a:xfrm>
            <a:off x="7772400" y="1272643"/>
            <a:ext cx="1059946" cy="684330"/>
          </a:xfrm>
          <a:prstGeom prst="donut">
            <a:avLst>
              <a:gd name="adj" fmla="val 3752"/>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latin typeface="Times New Roman" panose="02020603050405020304" pitchFamily="18" charset="0"/>
              <a:cs typeface="Times New Roman" panose="02020603050405020304" pitchFamily="18" charset="0"/>
            </a:endParaRPr>
          </a:p>
        </p:txBody>
      </p:sp>
      <p:sp>
        <p:nvSpPr>
          <p:cNvPr id="9" name="Donut 8"/>
          <p:cNvSpPr/>
          <p:nvPr/>
        </p:nvSpPr>
        <p:spPr>
          <a:xfrm>
            <a:off x="4267200" y="1762125"/>
            <a:ext cx="2514600" cy="828675"/>
          </a:xfrm>
          <a:prstGeom prst="donut">
            <a:avLst>
              <a:gd name="adj" fmla="val 3752"/>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latin typeface="Times New Roman" panose="02020603050405020304" pitchFamily="18" charset="0"/>
              <a:cs typeface="Times New Roman" panose="02020603050405020304" pitchFamily="18" charset="0"/>
            </a:endParaRPr>
          </a:p>
        </p:txBody>
      </p:sp>
      <p:sp>
        <p:nvSpPr>
          <p:cNvPr id="10" name="Minus 9"/>
          <p:cNvSpPr/>
          <p:nvPr/>
        </p:nvSpPr>
        <p:spPr>
          <a:xfrm>
            <a:off x="4380271" y="1679409"/>
            <a:ext cx="3733800" cy="149391"/>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4921" y="2825012"/>
            <a:ext cx="3591279" cy="2325522"/>
          </a:xfrm>
          <a:prstGeom prst="rect">
            <a:avLst/>
          </a:prstGeom>
          <a:ln>
            <a:solidFill>
              <a:schemeClr val="accent5">
                <a:lumMod val="60000"/>
                <a:lumOff val="40000"/>
              </a:schemeClr>
            </a:solidFill>
          </a:ln>
        </p:spPr>
      </p:pic>
      <p:sp>
        <p:nvSpPr>
          <p:cNvPr id="12" name="TextBox 11"/>
          <p:cNvSpPr txBox="1"/>
          <p:nvPr/>
        </p:nvSpPr>
        <p:spPr>
          <a:xfrm>
            <a:off x="4267200" y="3342382"/>
            <a:ext cx="4648200" cy="1077218"/>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They have been enjoying rain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for one hour.</a:t>
            </a:r>
            <a:endParaRPr lang="en-US" sz="3200" b="1" dirty="0">
              <a:latin typeface="Times New Roman" panose="02020603050405020304" pitchFamily="18" charset="0"/>
              <a:cs typeface="Times New Roman" panose="02020603050405020304" pitchFamily="18" charset="0"/>
            </a:endParaRPr>
          </a:p>
        </p:txBody>
      </p:sp>
      <p:sp>
        <p:nvSpPr>
          <p:cNvPr id="13" name="Rectangle 12"/>
          <p:cNvSpPr/>
          <p:nvPr/>
        </p:nvSpPr>
        <p:spPr>
          <a:xfrm>
            <a:off x="1066800" y="0"/>
            <a:ext cx="7315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Look at the pictures and the sentences.</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4" name="Donut 13"/>
          <p:cNvSpPr/>
          <p:nvPr/>
        </p:nvSpPr>
        <p:spPr>
          <a:xfrm>
            <a:off x="5746955" y="3880991"/>
            <a:ext cx="1720645" cy="681484"/>
          </a:xfrm>
          <a:prstGeom prst="donut">
            <a:avLst>
              <a:gd name="adj" fmla="val 3752"/>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latin typeface="Times New Roman" panose="02020603050405020304" pitchFamily="18" charset="0"/>
              <a:cs typeface="Times New Roman" panose="02020603050405020304" pitchFamily="18" charset="0"/>
            </a:endParaRPr>
          </a:p>
        </p:txBody>
      </p:sp>
      <p:sp>
        <p:nvSpPr>
          <p:cNvPr id="15" name="Donut 14"/>
          <p:cNvSpPr/>
          <p:nvPr/>
        </p:nvSpPr>
        <p:spPr>
          <a:xfrm>
            <a:off x="5029200" y="3814589"/>
            <a:ext cx="762000" cy="684330"/>
          </a:xfrm>
          <a:prstGeom prst="donut">
            <a:avLst>
              <a:gd name="adj" fmla="val 3752"/>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chemeClr val="tx1"/>
              </a:solidFill>
              <a:latin typeface="Times New Roman" panose="02020603050405020304" pitchFamily="18" charset="0"/>
              <a:cs typeface="Times New Roman" panose="02020603050405020304" pitchFamily="18" charset="0"/>
            </a:endParaRPr>
          </a:p>
        </p:txBody>
      </p:sp>
      <p:sp>
        <p:nvSpPr>
          <p:cNvPr id="16" name="Minus 15"/>
          <p:cNvSpPr/>
          <p:nvPr/>
        </p:nvSpPr>
        <p:spPr>
          <a:xfrm>
            <a:off x="4876800" y="3852979"/>
            <a:ext cx="4191000" cy="109421"/>
          </a:xfrm>
          <a:prstGeom prst="mathMinus">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latin typeface="Times New Roman" panose="02020603050405020304" pitchFamily="18" charset="0"/>
              <a:cs typeface="Times New Roman" panose="02020603050405020304" pitchFamily="18" charset="0"/>
            </a:endParaRPr>
          </a:p>
        </p:txBody>
      </p:sp>
      <p:sp>
        <p:nvSpPr>
          <p:cNvPr id="17" name="Rectangle 16"/>
          <p:cNvSpPr/>
          <p:nvPr/>
        </p:nvSpPr>
        <p:spPr>
          <a:xfrm>
            <a:off x="685800" y="5410200"/>
            <a:ext cx="7772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Which tense is expressed by the sentences?</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762000" y="5410200"/>
            <a:ext cx="7620000" cy="762000"/>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Present Perfect Continuous Tense</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720213" y="5410200"/>
            <a:ext cx="7669161" cy="914400"/>
          </a:xfrm>
          <a:prstGeom prst="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latin typeface="Times New Roman" panose="02020603050405020304" pitchFamily="18" charset="0"/>
                <a:cs typeface="Times New Roman" panose="02020603050405020304" pitchFamily="18" charset="0"/>
              </a:rPr>
              <a:t>Can you tell why the sentences are present perfect continuous tense?</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294921" y="5323582"/>
            <a:ext cx="8763000" cy="1077218"/>
          </a:xfrm>
          <a:prstGeom prst="rect">
            <a:avLst/>
          </a:prstGeom>
          <a:solidFill>
            <a:schemeClr val="accent2">
              <a:lumMod val="40000"/>
              <a:lumOff val="60000"/>
            </a:schemeClr>
          </a:solidFill>
          <a:ln>
            <a:solidFill>
              <a:schemeClr val="accent2">
                <a:lumMod val="60000"/>
                <a:lumOff val="40000"/>
              </a:schemeClr>
            </a:solidFill>
          </a:ln>
        </p:spPr>
        <p:txBody>
          <a:bodyPr wrap="square" rtlCol="0">
            <a:spAutoFit/>
          </a:bodyPr>
          <a:lstStyle/>
          <a:p>
            <a:r>
              <a:rPr lang="en-US" sz="3200" dirty="0"/>
              <a:t>If in the sentence there is </a:t>
            </a:r>
            <a:r>
              <a:rPr lang="en-US" sz="3200" dirty="0">
                <a:solidFill>
                  <a:srgbClr val="0000CC"/>
                </a:solidFill>
              </a:rPr>
              <a:t>for/since+ time </a:t>
            </a:r>
            <a:r>
              <a:rPr lang="en-US" sz="3200" dirty="0"/>
              <a:t>the sentence will be </a:t>
            </a:r>
            <a:r>
              <a:rPr lang="en-US" sz="3200" b="1" dirty="0">
                <a:solidFill>
                  <a:srgbClr val="C00000"/>
                </a:solidFill>
              </a:rPr>
              <a:t>Present Perfect Continuous Tense.</a:t>
            </a:r>
            <a:endParaRPr lang="en-US" sz="3200" b="1" dirty="0"/>
          </a:p>
        </p:txBody>
      </p:sp>
    </p:spTree>
    <p:extLst>
      <p:ext uri="{BB962C8B-B14F-4D97-AF65-F5344CB8AC3E}">
        <p14:creationId xmlns:p14="http://schemas.microsoft.com/office/powerpoint/2010/main" val="332044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 presetClass="mediacall" presetSubtype="0" fill="hold" nodeType="withEffect">
                                  <p:stCondLst>
                                    <p:cond delay="0"/>
                                  </p:stCondLst>
                                  <p:childTnLst>
                                    <p:cmd type="call" cmd="playFrom(0.0)">
                                      <p:cBhvr>
                                        <p:cTn id="18" dur="30200" fill="hold"/>
                                        <p:tgtEl>
                                          <p:spTgt spid="6"/>
                                        </p:tgtEl>
                                      </p:cBhvr>
                                    </p:cmd>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iterate type="wd">
                                    <p:tmPct val="10000"/>
                                  </p:iterate>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heel(1)">
                                      <p:cBhvr>
                                        <p:cTn id="61" dur="2000"/>
                                        <p:tgtEl>
                                          <p:spTgt spid="8"/>
                                        </p:tgtEl>
                                      </p:cBhvr>
                                    </p:animEffect>
                                  </p:childTnLst>
                                  <p:subTnLst>
                                    <p:audio>
                                      <p:cMediaNode>
                                        <p:cTn display="0" masterRel="sameClick">
                                          <p:stCondLst>
                                            <p:cond evt="begin" delay="0">
                                              <p:tn val="59"/>
                                            </p:cond>
                                          </p:stCondLst>
                                          <p:endCondLst>
                                            <p:cond evt="onStopAudio" delay="0">
                                              <p:tgtEl>
                                                <p:sldTgt/>
                                              </p:tgtEl>
                                            </p:cond>
                                          </p:endCondLst>
                                        </p:cTn>
                                        <p:tgtEl>
                                          <p:sndTgt r:embed="rId4" name="chimes.wav"/>
                                        </p:tgtEl>
                                      </p:cMediaNode>
                                    </p:audio>
                                  </p:subTnLst>
                                </p:cTn>
                              </p:par>
                            </p:childTnLst>
                          </p:cTn>
                        </p:par>
                        <p:par>
                          <p:cTn id="62" fill="hold">
                            <p:stCondLst>
                              <p:cond delay="2000"/>
                            </p:stCondLst>
                            <p:childTnLst>
                              <p:par>
                                <p:cTn id="63" presetID="21"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heel(1)">
                                      <p:cBhvr>
                                        <p:cTn id="65" dur="20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1"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wheel(1)">
                                      <p:cBhvr>
                                        <p:cTn id="70" dur="2000"/>
                                        <p:tgtEl>
                                          <p:spTgt spid="15"/>
                                        </p:tgtEl>
                                      </p:cBhvr>
                                    </p:animEffect>
                                  </p:childTnLst>
                                  <p:subTnLst>
                                    <p:audio>
                                      <p:cMediaNode>
                                        <p:cTn display="0" masterRel="sameClick">
                                          <p:stCondLst>
                                            <p:cond evt="begin" delay="0">
                                              <p:tn val="68"/>
                                            </p:cond>
                                          </p:stCondLst>
                                          <p:endCondLst>
                                            <p:cond evt="onStopAudio" delay="0">
                                              <p:tgtEl>
                                                <p:sldTgt/>
                                              </p:tgtEl>
                                            </p:cond>
                                          </p:endCondLst>
                                        </p:cTn>
                                        <p:tgtEl>
                                          <p:sndTgt r:embed="rId4" name="chimes.wav"/>
                                        </p:tgtEl>
                                      </p:cMediaNode>
                                    </p:audio>
                                  </p:subTnLst>
                                </p:cTn>
                              </p:par>
                            </p:childTnLst>
                          </p:cTn>
                        </p:par>
                        <p:par>
                          <p:cTn id="71" fill="hold">
                            <p:stCondLst>
                              <p:cond delay="2000"/>
                            </p:stCondLst>
                            <p:childTnLst>
                              <p:par>
                                <p:cTn id="72" presetID="21" presetClass="entr" presetSubtype="1" fill="hold" grpId="0"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heel(1)">
                                      <p:cBhvr>
                                        <p:cTn id="7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5" repeatCount="indefinite" fill="hold" display="0">
                  <p:stCondLst>
                    <p:cond delay="indefinite"/>
                  </p:stCondLst>
                  <p:endCondLst>
                    <p:cond evt="onStopAudio" delay="0">
                      <p:tgtEl>
                        <p:sldTgt/>
                      </p:tgtEl>
                    </p:cond>
                    <p:cond evt="onNext" delay="0">
                      <p:tgtEl>
                        <p:sldTgt/>
                      </p:tgtEl>
                    </p:cond>
                  </p:endCondLst>
                </p:cTn>
                <p:tgtEl>
                  <p:spTgt spid="6"/>
                </p:tgtEl>
              </p:cMediaNode>
            </p:audio>
          </p:childTnLst>
        </p:cTn>
      </p:par>
    </p:tnLst>
    <p:bldLst>
      <p:bldP spid="7" grpId="0"/>
      <p:bldP spid="8" grpId="0" animBg="1"/>
      <p:bldP spid="9" grpId="0" animBg="1"/>
      <p:bldP spid="10" grpId="0" animBg="1"/>
      <p:bldP spid="12" grpId="0"/>
      <p:bldP spid="13" grpId="0"/>
      <p:bldP spid="14" grpId="0" animBg="1"/>
      <p:bldP spid="15" grpId="0" animBg="1"/>
      <p:bldP spid="16" grpId="0" animBg="1"/>
      <p:bldP spid="17" grpId="0"/>
      <p:bldP spid="20"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77225"/>
            <a:ext cx="8686800" cy="584775"/>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Give answers using right forms of verbs.</a:t>
            </a:r>
            <a:endParaRPr lang="en-US" sz="32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780450" y="3962400"/>
            <a:ext cx="5211150" cy="1077218"/>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2. The dog (dig) the soil for an hour.</a:t>
            </a:r>
            <a:endParaRPr lang="en-US" sz="3200" b="1"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0634" y="3873860"/>
            <a:ext cx="3410766" cy="2145940"/>
          </a:xfrm>
          <a:prstGeom prst="rect">
            <a:avLst/>
          </a:prstGeom>
          <a:ln>
            <a:solidFill>
              <a:schemeClr val="tx1"/>
            </a:solidFill>
          </a:ln>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0633" y="1064098"/>
            <a:ext cx="3410767" cy="2212502"/>
          </a:xfrm>
          <a:prstGeom prst="rect">
            <a:avLst/>
          </a:prstGeom>
          <a:ln>
            <a:solidFill>
              <a:schemeClr val="tx1"/>
            </a:solidFill>
          </a:ln>
        </p:spPr>
      </p:pic>
      <p:sp>
        <p:nvSpPr>
          <p:cNvPr id="9" name="TextBox 8"/>
          <p:cNvSpPr txBox="1"/>
          <p:nvPr/>
        </p:nvSpPr>
        <p:spPr>
          <a:xfrm>
            <a:off x="3780450" y="1143000"/>
            <a:ext cx="4906350" cy="107721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1</a:t>
            </a:r>
            <a:r>
              <a:rPr lang="en-US" sz="3200" b="1" dirty="0" smtClean="0">
                <a:latin typeface="Times New Roman" panose="02020603050405020304" pitchFamily="18" charset="0"/>
                <a:cs typeface="Times New Roman" panose="02020603050405020304" pitchFamily="18" charset="0"/>
              </a:rPr>
              <a:t>. The boys (fly) kites since morning.</a:t>
            </a: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200400" y="5870052"/>
            <a:ext cx="381000" cy="149748"/>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886200" y="2286000"/>
            <a:ext cx="4980410" cy="1077218"/>
          </a:xfrm>
          <a:prstGeom prst="rect">
            <a:avLst/>
          </a:prstGeom>
          <a:noFill/>
        </p:spPr>
        <p:txBody>
          <a:bodyPr wrap="square" rtlCol="0">
            <a:spAutoFit/>
          </a:bodyPr>
          <a:lstStyle/>
          <a:p>
            <a:r>
              <a:rPr lang="en-US" sz="3200" b="1" dirty="0" smtClean="0">
                <a:solidFill>
                  <a:srgbClr val="0070C0"/>
                </a:solidFill>
                <a:latin typeface="Times New Roman" panose="02020603050405020304" pitchFamily="18" charset="0"/>
                <a:cs typeface="Times New Roman" panose="02020603050405020304" pitchFamily="18" charset="0"/>
              </a:rPr>
              <a:t>Ans: The </a:t>
            </a:r>
            <a:r>
              <a:rPr lang="en-US" sz="3200" b="1" dirty="0">
                <a:solidFill>
                  <a:srgbClr val="0070C0"/>
                </a:solidFill>
                <a:latin typeface="Times New Roman" panose="02020603050405020304" pitchFamily="18" charset="0"/>
                <a:cs typeface="Times New Roman" panose="02020603050405020304" pitchFamily="18" charset="0"/>
              </a:rPr>
              <a:t>boys </a:t>
            </a:r>
            <a:r>
              <a:rPr lang="en-US" sz="3200" b="1" dirty="0" smtClean="0">
                <a:solidFill>
                  <a:srgbClr val="0070C0"/>
                </a:solidFill>
                <a:latin typeface="Times New Roman" panose="02020603050405020304" pitchFamily="18" charset="0"/>
                <a:cs typeface="Times New Roman" panose="02020603050405020304" pitchFamily="18" charset="0"/>
              </a:rPr>
              <a:t>have been flying</a:t>
            </a:r>
            <a:r>
              <a:rPr lang="en-US" sz="3200" b="1" dirty="0">
                <a:solidFill>
                  <a:srgbClr val="0070C0"/>
                </a:solidFill>
                <a:latin typeface="Times New Roman" panose="02020603050405020304" pitchFamily="18" charset="0"/>
                <a:cs typeface="Times New Roman" panose="02020603050405020304" pitchFamily="18" charset="0"/>
              </a:rPr>
              <a:t> kites since morning.</a:t>
            </a:r>
          </a:p>
        </p:txBody>
      </p:sp>
      <p:sp>
        <p:nvSpPr>
          <p:cNvPr id="16" name="TextBox 15"/>
          <p:cNvSpPr txBox="1"/>
          <p:nvPr/>
        </p:nvSpPr>
        <p:spPr>
          <a:xfrm>
            <a:off x="3657600" y="5101070"/>
            <a:ext cx="5525570" cy="1077218"/>
          </a:xfrm>
          <a:prstGeom prst="rect">
            <a:avLst/>
          </a:prstGeom>
          <a:noFill/>
        </p:spPr>
        <p:txBody>
          <a:bodyPr wrap="square" rtlCol="0">
            <a:spAutoFit/>
          </a:bodyPr>
          <a:lstStyle/>
          <a:p>
            <a:r>
              <a:rPr lang="en-US" sz="3200" b="1" dirty="0" smtClean="0">
                <a:solidFill>
                  <a:srgbClr val="0070C0"/>
                </a:solidFill>
                <a:latin typeface="Times New Roman" panose="02020603050405020304" pitchFamily="18" charset="0"/>
                <a:cs typeface="Times New Roman" panose="02020603050405020304" pitchFamily="18" charset="0"/>
              </a:rPr>
              <a:t>Ans: The dog </a:t>
            </a:r>
            <a:r>
              <a:rPr lang="en-US" sz="3200" b="1" dirty="0">
                <a:solidFill>
                  <a:srgbClr val="0070C0"/>
                </a:solidFill>
                <a:latin typeface="Times New Roman" panose="02020603050405020304" pitchFamily="18" charset="0"/>
                <a:cs typeface="Times New Roman" panose="02020603050405020304" pitchFamily="18" charset="0"/>
              </a:rPr>
              <a:t>has </a:t>
            </a:r>
            <a:r>
              <a:rPr lang="en-US" sz="3200" b="1" dirty="0" smtClean="0">
                <a:solidFill>
                  <a:srgbClr val="0070C0"/>
                </a:solidFill>
                <a:latin typeface="Times New Roman" panose="02020603050405020304" pitchFamily="18" charset="0"/>
                <a:cs typeface="Times New Roman" panose="02020603050405020304" pitchFamily="18" charset="0"/>
              </a:rPr>
              <a:t>been digging the soil for an hour.</a:t>
            </a:r>
            <a:endParaRPr lang="en-US"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37933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1600200"/>
            <a:ext cx="2613354" cy="161882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TextBox 2"/>
          <p:cNvSpPr txBox="1"/>
          <p:nvPr/>
        </p:nvSpPr>
        <p:spPr>
          <a:xfrm>
            <a:off x="3276600" y="2057400"/>
            <a:ext cx="5562600"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1. She (read) a book now.</a:t>
            </a:r>
            <a:endParaRPr lang="en-US" sz="32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009900" y="39469"/>
            <a:ext cx="2552700" cy="769441"/>
          </a:xfrm>
          <a:prstGeom prst="rect">
            <a:avLst/>
          </a:prstGeom>
          <a:noFill/>
        </p:spPr>
        <p:txBody>
          <a:bodyPr wrap="square" rtlCol="0">
            <a:spAutoFit/>
          </a:bodyPr>
          <a:lstStyle/>
          <a:p>
            <a:r>
              <a:rPr lang="en-US" sz="4400" b="1" dirty="0" smtClean="0">
                <a:solidFill>
                  <a:srgbClr val="009900"/>
                </a:solidFill>
              </a:rPr>
              <a:t> Pair work</a:t>
            </a:r>
            <a:endParaRPr lang="en-US" sz="4400" b="1" dirty="0">
              <a:solidFill>
                <a:srgbClr val="009900"/>
              </a:solidFill>
            </a:endParaRPr>
          </a:p>
        </p:txBody>
      </p:sp>
      <p:sp>
        <p:nvSpPr>
          <p:cNvPr id="11" name="TextBox 10"/>
          <p:cNvSpPr txBox="1"/>
          <p:nvPr/>
        </p:nvSpPr>
        <p:spPr>
          <a:xfrm>
            <a:off x="304800" y="710625"/>
            <a:ext cx="8686800" cy="584775"/>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Write the sentences using right forms of verbs.</a:t>
            </a:r>
            <a:endParaRPr lang="en-US" sz="32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495800" y="1524000"/>
            <a:ext cx="2057400" cy="584775"/>
          </a:xfrm>
          <a:prstGeom prst="rect">
            <a:avLst/>
          </a:prstGeom>
          <a:noFill/>
        </p:spPr>
        <p:txBody>
          <a:bodyPr wrap="square" rtlCol="0">
            <a:spAutoFit/>
          </a:bodyPr>
          <a:lstStyle/>
          <a:p>
            <a:r>
              <a:rPr lang="en-US" sz="3200" b="1" dirty="0" smtClean="0">
                <a:solidFill>
                  <a:srgbClr val="C00000"/>
                </a:solidFill>
                <a:latin typeface="Times New Roman" panose="02020603050405020304" pitchFamily="18" charset="0"/>
                <a:cs typeface="Times New Roman" panose="02020603050405020304" pitchFamily="18" charset="0"/>
              </a:rPr>
              <a:t>is reading</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20" name="Freeform 19"/>
          <p:cNvSpPr/>
          <p:nvPr/>
        </p:nvSpPr>
        <p:spPr>
          <a:xfrm>
            <a:off x="4876800" y="1973114"/>
            <a:ext cx="457199" cy="288061"/>
          </a:xfrm>
          <a:custGeom>
            <a:avLst/>
            <a:gdLst>
              <a:gd name="connsiteX0" fmla="*/ 0 w 512619"/>
              <a:gd name="connsiteY0" fmla="*/ 374072 h 374072"/>
              <a:gd name="connsiteX1" fmla="*/ 69273 w 512619"/>
              <a:gd name="connsiteY1" fmla="*/ 346363 h 374072"/>
              <a:gd name="connsiteX2" fmla="*/ 110837 w 512619"/>
              <a:gd name="connsiteY2" fmla="*/ 304800 h 374072"/>
              <a:gd name="connsiteX3" fmla="*/ 166255 w 512619"/>
              <a:gd name="connsiteY3" fmla="*/ 263236 h 374072"/>
              <a:gd name="connsiteX4" fmla="*/ 207819 w 512619"/>
              <a:gd name="connsiteY4" fmla="*/ 235527 h 374072"/>
              <a:gd name="connsiteX5" fmla="*/ 249382 w 512619"/>
              <a:gd name="connsiteY5" fmla="*/ 193963 h 374072"/>
              <a:gd name="connsiteX6" fmla="*/ 290946 w 512619"/>
              <a:gd name="connsiteY6" fmla="*/ 166254 h 374072"/>
              <a:gd name="connsiteX7" fmla="*/ 332509 w 512619"/>
              <a:gd name="connsiteY7" fmla="*/ 124691 h 374072"/>
              <a:gd name="connsiteX8" fmla="*/ 415637 w 512619"/>
              <a:gd name="connsiteY8" fmla="*/ 69272 h 374072"/>
              <a:gd name="connsiteX9" fmla="*/ 457200 w 512619"/>
              <a:gd name="connsiteY9" fmla="*/ 41563 h 374072"/>
              <a:gd name="connsiteX10" fmla="*/ 512619 w 512619"/>
              <a:gd name="connsiteY10" fmla="*/ 0 h 37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2619" h="374072">
                <a:moveTo>
                  <a:pt x="0" y="374072"/>
                </a:moveTo>
                <a:cubicBezTo>
                  <a:pt x="23091" y="364836"/>
                  <a:pt x="48183" y="359544"/>
                  <a:pt x="69273" y="346363"/>
                </a:cubicBezTo>
                <a:cubicBezTo>
                  <a:pt x="85888" y="335979"/>
                  <a:pt x="95961" y="317551"/>
                  <a:pt x="110837" y="304800"/>
                </a:cubicBezTo>
                <a:cubicBezTo>
                  <a:pt x="128369" y="289773"/>
                  <a:pt x="147465" y="276657"/>
                  <a:pt x="166255" y="263236"/>
                </a:cubicBezTo>
                <a:cubicBezTo>
                  <a:pt x="179805" y="253558"/>
                  <a:pt x="195027" y="246187"/>
                  <a:pt x="207819" y="235527"/>
                </a:cubicBezTo>
                <a:cubicBezTo>
                  <a:pt x="222871" y="222984"/>
                  <a:pt x="234330" y="206506"/>
                  <a:pt x="249382" y="193963"/>
                </a:cubicBezTo>
                <a:cubicBezTo>
                  <a:pt x="262174" y="183303"/>
                  <a:pt x="278154" y="176914"/>
                  <a:pt x="290946" y="166254"/>
                </a:cubicBezTo>
                <a:cubicBezTo>
                  <a:pt x="305998" y="153711"/>
                  <a:pt x="317043" y="136720"/>
                  <a:pt x="332509" y="124691"/>
                </a:cubicBezTo>
                <a:cubicBezTo>
                  <a:pt x="358796" y="104245"/>
                  <a:pt x="387928" y="87745"/>
                  <a:pt x="415637" y="69272"/>
                </a:cubicBezTo>
                <a:lnTo>
                  <a:pt x="457200" y="41563"/>
                </a:lnTo>
                <a:cubicBezTo>
                  <a:pt x="504199" y="10230"/>
                  <a:pt x="486989" y="25628"/>
                  <a:pt x="512619" y="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b="1"/>
          </a:p>
        </p:txBody>
      </p:sp>
      <p:sp>
        <p:nvSpPr>
          <p:cNvPr id="26" name="TextBox 25"/>
          <p:cNvSpPr txBox="1"/>
          <p:nvPr/>
        </p:nvSpPr>
        <p:spPr>
          <a:xfrm>
            <a:off x="1447800" y="4038600"/>
            <a:ext cx="3458550" cy="584775"/>
          </a:xfrm>
          <a:prstGeom prst="rect">
            <a:avLst/>
          </a:prstGeom>
          <a:noFill/>
        </p:spPr>
        <p:txBody>
          <a:bodyPr wrap="square" rtlCol="0">
            <a:spAutoFit/>
          </a:bodyPr>
          <a:lstStyle/>
          <a:p>
            <a:r>
              <a:rPr lang="en-US" sz="3200" b="1" dirty="0" smtClean="0">
                <a:solidFill>
                  <a:srgbClr val="C00000"/>
                </a:solidFill>
                <a:latin typeface="Times New Roman" panose="02020603050405020304" pitchFamily="18" charset="0"/>
                <a:cs typeface="Times New Roman" panose="02020603050405020304" pitchFamily="18" charset="0"/>
              </a:rPr>
              <a:t>have been working</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27" name="Freeform 26"/>
          <p:cNvSpPr/>
          <p:nvPr/>
        </p:nvSpPr>
        <p:spPr>
          <a:xfrm>
            <a:off x="2391750" y="4504169"/>
            <a:ext cx="457199" cy="288061"/>
          </a:xfrm>
          <a:custGeom>
            <a:avLst/>
            <a:gdLst>
              <a:gd name="connsiteX0" fmla="*/ 0 w 512619"/>
              <a:gd name="connsiteY0" fmla="*/ 374072 h 374072"/>
              <a:gd name="connsiteX1" fmla="*/ 69273 w 512619"/>
              <a:gd name="connsiteY1" fmla="*/ 346363 h 374072"/>
              <a:gd name="connsiteX2" fmla="*/ 110837 w 512619"/>
              <a:gd name="connsiteY2" fmla="*/ 304800 h 374072"/>
              <a:gd name="connsiteX3" fmla="*/ 166255 w 512619"/>
              <a:gd name="connsiteY3" fmla="*/ 263236 h 374072"/>
              <a:gd name="connsiteX4" fmla="*/ 207819 w 512619"/>
              <a:gd name="connsiteY4" fmla="*/ 235527 h 374072"/>
              <a:gd name="connsiteX5" fmla="*/ 249382 w 512619"/>
              <a:gd name="connsiteY5" fmla="*/ 193963 h 374072"/>
              <a:gd name="connsiteX6" fmla="*/ 290946 w 512619"/>
              <a:gd name="connsiteY6" fmla="*/ 166254 h 374072"/>
              <a:gd name="connsiteX7" fmla="*/ 332509 w 512619"/>
              <a:gd name="connsiteY7" fmla="*/ 124691 h 374072"/>
              <a:gd name="connsiteX8" fmla="*/ 415637 w 512619"/>
              <a:gd name="connsiteY8" fmla="*/ 69272 h 374072"/>
              <a:gd name="connsiteX9" fmla="*/ 457200 w 512619"/>
              <a:gd name="connsiteY9" fmla="*/ 41563 h 374072"/>
              <a:gd name="connsiteX10" fmla="*/ 512619 w 512619"/>
              <a:gd name="connsiteY10" fmla="*/ 0 h 37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2619" h="374072">
                <a:moveTo>
                  <a:pt x="0" y="374072"/>
                </a:moveTo>
                <a:cubicBezTo>
                  <a:pt x="23091" y="364836"/>
                  <a:pt x="48183" y="359544"/>
                  <a:pt x="69273" y="346363"/>
                </a:cubicBezTo>
                <a:cubicBezTo>
                  <a:pt x="85888" y="335979"/>
                  <a:pt x="95961" y="317551"/>
                  <a:pt x="110837" y="304800"/>
                </a:cubicBezTo>
                <a:cubicBezTo>
                  <a:pt x="128369" y="289773"/>
                  <a:pt x="147465" y="276657"/>
                  <a:pt x="166255" y="263236"/>
                </a:cubicBezTo>
                <a:cubicBezTo>
                  <a:pt x="179805" y="253558"/>
                  <a:pt x="195027" y="246187"/>
                  <a:pt x="207819" y="235527"/>
                </a:cubicBezTo>
                <a:cubicBezTo>
                  <a:pt x="222871" y="222984"/>
                  <a:pt x="234330" y="206506"/>
                  <a:pt x="249382" y="193963"/>
                </a:cubicBezTo>
                <a:cubicBezTo>
                  <a:pt x="262174" y="183303"/>
                  <a:pt x="278154" y="176914"/>
                  <a:pt x="290946" y="166254"/>
                </a:cubicBezTo>
                <a:cubicBezTo>
                  <a:pt x="305998" y="153711"/>
                  <a:pt x="317043" y="136720"/>
                  <a:pt x="332509" y="124691"/>
                </a:cubicBezTo>
                <a:cubicBezTo>
                  <a:pt x="358796" y="104245"/>
                  <a:pt x="387928" y="87745"/>
                  <a:pt x="415637" y="69272"/>
                </a:cubicBezTo>
                <a:lnTo>
                  <a:pt x="457200" y="41563"/>
                </a:lnTo>
                <a:cubicBezTo>
                  <a:pt x="504199" y="10230"/>
                  <a:pt x="486989" y="25628"/>
                  <a:pt x="512619" y="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48221" y="3845102"/>
            <a:ext cx="3513882" cy="2108329"/>
          </a:xfrm>
          <a:prstGeom prst="rect">
            <a:avLst/>
          </a:prstGeom>
          <a:ln>
            <a:solidFill>
              <a:schemeClr val="tx1"/>
            </a:solidFill>
          </a:ln>
        </p:spPr>
      </p:pic>
      <p:sp>
        <p:nvSpPr>
          <p:cNvPr id="14" name="TextBox 13"/>
          <p:cNvSpPr txBox="1"/>
          <p:nvPr/>
        </p:nvSpPr>
        <p:spPr>
          <a:xfrm>
            <a:off x="76200" y="4697242"/>
            <a:ext cx="5334000" cy="1077218"/>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1. They (work) in the garden for half an hour.</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64802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500"/>
                                        <p:tgtEl>
                                          <p:spTgt spid="27"/>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1" grpId="0"/>
      <p:bldP spid="10" grpId="0"/>
      <p:bldP spid="20" grpId="0" animBg="1"/>
      <p:bldP spid="26" grpId="0"/>
      <p:bldP spid="27" grpId="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1725" y="1193265"/>
            <a:ext cx="3091225" cy="1854735"/>
          </a:xfrm>
          <a:prstGeom prst="rect">
            <a:avLst/>
          </a:prstGeom>
          <a:ln>
            <a:solidFill>
              <a:schemeClr val="tx1"/>
            </a:solidFill>
          </a:ln>
        </p:spPr>
      </p:pic>
      <p:sp>
        <p:nvSpPr>
          <p:cNvPr id="9" name="TextBox 8"/>
          <p:cNvSpPr txBox="1"/>
          <p:nvPr/>
        </p:nvSpPr>
        <p:spPr>
          <a:xfrm>
            <a:off x="3429000" y="1478340"/>
            <a:ext cx="5535562" cy="1569660"/>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3</a:t>
            </a:r>
            <a:r>
              <a:rPr lang="en-US" sz="3200" b="1" dirty="0" smtClean="0">
                <a:latin typeface="Times New Roman" panose="02020603050405020304" pitchFamily="18" charset="0"/>
                <a:cs typeface="Times New Roman" panose="02020603050405020304" pitchFamily="18" charset="0"/>
              </a:rPr>
              <a:t>. The students (celebrate) school’s cultural programme every year.</a:t>
            </a:r>
            <a:endParaRPr lang="en-US" sz="3200" b="1"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1725" y="3108706"/>
            <a:ext cx="3065212" cy="1672741"/>
          </a:xfrm>
          <a:prstGeom prst="rect">
            <a:avLst/>
          </a:prstGeom>
          <a:ln>
            <a:solidFill>
              <a:schemeClr val="tx1"/>
            </a:solidFill>
          </a:ln>
        </p:spPr>
      </p:pic>
      <p:sp>
        <p:nvSpPr>
          <p:cNvPr id="12" name="TextBox 11"/>
          <p:cNvSpPr txBox="1"/>
          <p:nvPr/>
        </p:nvSpPr>
        <p:spPr>
          <a:xfrm>
            <a:off x="3429000" y="3570982"/>
            <a:ext cx="5486400" cy="107721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4</a:t>
            </a:r>
            <a:r>
              <a:rPr lang="en-US" sz="3200" b="1" dirty="0" smtClean="0">
                <a:latin typeface="Times New Roman" panose="02020603050405020304" pitchFamily="18" charset="0"/>
                <a:cs typeface="Times New Roman" panose="02020603050405020304" pitchFamily="18" charset="0"/>
              </a:rPr>
              <a:t>. Tigers (be) symbols of strength and courage. </a:t>
            </a:r>
            <a:endParaRPr lang="en-US" sz="32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6526161" y="914400"/>
            <a:ext cx="2057400" cy="584775"/>
          </a:xfrm>
          <a:prstGeom prst="rect">
            <a:avLst/>
          </a:prstGeom>
          <a:noFill/>
        </p:spPr>
        <p:txBody>
          <a:bodyPr wrap="square" rtlCol="0">
            <a:spAutoFit/>
          </a:bodyPr>
          <a:lstStyle/>
          <a:p>
            <a:r>
              <a:rPr lang="en-US" sz="3200" b="1" dirty="0" smtClean="0">
                <a:solidFill>
                  <a:srgbClr val="C00000"/>
                </a:solidFill>
                <a:latin typeface="Times New Roman" panose="02020603050405020304" pitchFamily="18" charset="0"/>
                <a:cs typeface="Times New Roman" panose="02020603050405020304" pitchFamily="18" charset="0"/>
              </a:rPr>
              <a:t>celebrate</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15" name="Freeform 14"/>
          <p:cNvSpPr/>
          <p:nvPr/>
        </p:nvSpPr>
        <p:spPr>
          <a:xfrm>
            <a:off x="6796544" y="1371600"/>
            <a:ext cx="457199" cy="288061"/>
          </a:xfrm>
          <a:custGeom>
            <a:avLst/>
            <a:gdLst>
              <a:gd name="connsiteX0" fmla="*/ 0 w 512619"/>
              <a:gd name="connsiteY0" fmla="*/ 374072 h 374072"/>
              <a:gd name="connsiteX1" fmla="*/ 69273 w 512619"/>
              <a:gd name="connsiteY1" fmla="*/ 346363 h 374072"/>
              <a:gd name="connsiteX2" fmla="*/ 110837 w 512619"/>
              <a:gd name="connsiteY2" fmla="*/ 304800 h 374072"/>
              <a:gd name="connsiteX3" fmla="*/ 166255 w 512619"/>
              <a:gd name="connsiteY3" fmla="*/ 263236 h 374072"/>
              <a:gd name="connsiteX4" fmla="*/ 207819 w 512619"/>
              <a:gd name="connsiteY4" fmla="*/ 235527 h 374072"/>
              <a:gd name="connsiteX5" fmla="*/ 249382 w 512619"/>
              <a:gd name="connsiteY5" fmla="*/ 193963 h 374072"/>
              <a:gd name="connsiteX6" fmla="*/ 290946 w 512619"/>
              <a:gd name="connsiteY6" fmla="*/ 166254 h 374072"/>
              <a:gd name="connsiteX7" fmla="*/ 332509 w 512619"/>
              <a:gd name="connsiteY7" fmla="*/ 124691 h 374072"/>
              <a:gd name="connsiteX8" fmla="*/ 415637 w 512619"/>
              <a:gd name="connsiteY8" fmla="*/ 69272 h 374072"/>
              <a:gd name="connsiteX9" fmla="*/ 457200 w 512619"/>
              <a:gd name="connsiteY9" fmla="*/ 41563 h 374072"/>
              <a:gd name="connsiteX10" fmla="*/ 512619 w 512619"/>
              <a:gd name="connsiteY10" fmla="*/ 0 h 37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2619" h="374072">
                <a:moveTo>
                  <a:pt x="0" y="374072"/>
                </a:moveTo>
                <a:cubicBezTo>
                  <a:pt x="23091" y="364836"/>
                  <a:pt x="48183" y="359544"/>
                  <a:pt x="69273" y="346363"/>
                </a:cubicBezTo>
                <a:cubicBezTo>
                  <a:pt x="85888" y="335979"/>
                  <a:pt x="95961" y="317551"/>
                  <a:pt x="110837" y="304800"/>
                </a:cubicBezTo>
                <a:cubicBezTo>
                  <a:pt x="128369" y="289773"/>
                  <a:pt x="147465" y="276657"/>
                  <a:pt x="166255" y="263236"/>
                </a:cubicBezTo>
                <a:cubicBezTo>
                  <a:pt x="179805" y="253558"/>
                  <a:pt x="195027" y="246187"/>
                  <a:pt x="207819" y="235527"/>
                </a:cubicBezTo>
                <a:cubicBezTo>
                  <a:pt x="222871" y="222984"/>
                  <a:pt x="234330" y="206506"/>
                  <a:pt x="249382" y="193963"/>
                </a:cubicBezTo>
                <a:cubicBezTo>
                  <a:pt x="262174" y="183303"/>
                  <a:pt x="278154" y="176914"/>
                  <a:pt x="290946" y="166254"/>
                </a:cubicBezTo>
                <a:cubicBezTo>
                  <a:pt x="305998" y="153711"/>
                  <a:pt x="317043" y="136720"/>
                  <a:pt x="332509" y="124691"/>
                </a:cubicBezTo>
                <a:cubicBezTo>
                  <a:pt x="358796" y="104245"/>
                  <a:pt x="387928" y="87745"/>
                  <a:pt x="415637" y="69272"/>
                </a:cubicBezTo>
                <a:lnTo>
                  <a:pt x="457200" y="41563"/>
                </a:lnTo>
                <a:cubicBezTo>
                  <a:pt x="504199" y="10230"/>
                  <a:pt x="486989" y="25628"/>
                  <a:pt x="512619" y="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7738" y="4857135"/>
            <a:ext cx="3065212" cy="1839126"/>
          </a:xfrm>
          <a:prstGeom prst="rect">
            <a:avLst/>
          </a:prstGeom>
        </p:spPr>
      </p:pic>
      <p:sp>
        <p:nvSpPr>
          <p:cNvPr id="11" name="TextBox 10"/>
          <p:cNvSpPr txBox="1"/>
          <p:nvPr/>
        </p:nvSpPr>
        <p:spPr>
          <a:xfrm>
            <a:off x="3009900" y="-112931"/>
            <a:ext cx="2552700" cy="769441"/>
          </a:xfrm>
          <a:prstGeom prst="rect">
            <a:avLst/>
          </a:prstGeom>
          <a:noFill/>
        </p:spPr>
        <p:txBody>
          <a:bodyPr wrap="square" rtlCol="0">
            <a:spAutoFit/>
          </a:bodyPr>
          <a:lstStyle/>
          <a:p>
            <a:r>
              <a:rPr lang="en-US" sz="4400" b="1" dirty="0" smtClean="0">
                <a:solidFill>
                  <a:srgbClr val="009900"/>
                </a:solidFill>
              </a:rPr>
              <a:t> Pair work</a:t>
            </a:r>
            <a:endParaRPr lang="en-US" sz="4400" b="1" dirty="0">
              <a:solidFill>
                <a:srgbClr val="009900"/>
              </a:solidFill>
            </a:endParaRPr>
          </a:p>
        </p:txBody>
      </p:sp>
      <p:sp>
        <p:nvSpPr>
          <p:cNvPr id="13" name="TextBox 12"/>
          <p:cNvSpPr txBox="1"/>
          <p:nvPr/>
        </p:nvSpPr>
        <p:spPr>
          <a:xfrm>
            <a:off x="228600" y="457200"/>
            <a:ext cx="8686800" cy="584775"/>
          </a:xfrm>
          <a:prstGeom prst="rect">
            <a:avLst/>
          </a:prstGeom>
          <a:noFill/>
        </p:spPr>
        <p:txBody>
          <a:bodyPr wrap="square" rtlCol="0">
            <a:spAutoFit/>
          </a:bodyPr>
          <a:lstStyle/>
          <a:p>
            <a:pPr algn="ctr"/>
            <a:r>
              <a:rPr lang="en-US" sz="3200" b="1" dirty="0" smtClean="0"/>
              <a:t>Write the sentences using right forms of verbs.</a:t>
            </a:r>
            <a:endParaRPr lang="en-US" sz="3200" b="1" dirty="0"/>
          </a:p>
        </p:txBody>
      </p:sp>
      <p:sp>
        <p:nvSpPr>
          <p:cNvPr id="17" name="Freeform 16"/>
          <p:cNvSpPr/>
          <p:nvPr/>
        </p:nvSpPr>
        <p:spPr>
          <a:xfrm>
            <a:off x="5486400" y="3404946"/>
            <a:ext cx="457199" cy="288061"/>
          </a:xfrm>
          <a:custGeom>
            <a:avLst/>
            <a:gdLst>
              <a:gd name="connsiteX0" fmla="*/ 0 w 512619"/>
              <a:gd name="connsiteY0" fmla="*/ 374072 h 374072"/>
              <a:gd name="connsiteX1" fmla="*/ 69273 w 512619"/>
              <a:gd name="connsiteY1" fmla="*/ 346363 h 374072"/>
              <a:gd name="connsiteX2" fmla="*/ 110837 w 512619"/>
              <a:gd name="connsiteY2" fmla="*/ 304800 h 374072"/>
              <a:gd name="connsiteX3" fmla="*/ 166255 w 512619"/>
              <a:gd name="connsiteY3" fmla="*/ 263236 h 374072"/>
              <a:gd name="connsiteX4" fmla="*/ 207819 w 512619"/>
              <a:gd name="connsiteY4" fmla="*/ 235527 h 374072"/>
              <a:gd name="connsiteX5" fmla="*/ 249382 w 512619"/>
              <a:gd name="connsiteY5" fmla="*/ 193963 h 374072"/>
              <a:gd name="connsiteX6" fmla="*/ 290946 w 512619"/>
              <a:gd name="connsiteY6" fmla="*/ 166254 h 374072"/>
              <a:gd name="connsiteX7" fmla="*/ 332509 w 512619"/>
              <a:gd name="connsiteY7" fmla="*/ 124691 h 374072"/>
              <a:gd name="connsiteX8" fmla="*/ 415637 w 512619"/>
              <a:gd name="connsiteY8" fmla="*/ 69272 h 374072"/>
              <a:gd name="connsiteX9" fmla="*/ 457200 w 512619"/>
              <a:gd name="connsiteY9" fmla="*/ 41563 h 374072"/>
              <a:gd name="connsiteX10" fmla="*/ 512619 w 512619"/>
              <a:gd name="connsiteY10" fmla="*/ 0 h 37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2619" h="374072">
                <a:moveTo>
                  <a:pt x="0" y="374072"/>
                </a:moveTo>
                <a:cubicBezTo>
                  <a:pt x="23091" y="364836"/>
                  <a:pt x="48183" y="359544"/>
                  <a:pt x="69273" y="346363"/>
                </a:cubicBezTo>
                <a:cubicBezTo>
                  <a:pt x="85888" y="335979"/>
                  <a:pt x="95961" y="317551"/>
                  <a:pt x="110837" y="304800"/>
                </a:cubicBezTo>
                <a:cubicBezTo>
                  <a:pt x="128369" y="289773"/>
                  <a:pt x="147465" y="276657"/>
                  <a:pt x="166255" y="263236"/>
                </a:cubicBezTo>
                <a:cubicBezTo>
                  <a:pt x="179805" y="253558"/>
                  <a:pt x="195027" y="246187"/>
                  <a:pt x="207819" y="235527"/>
                </a:cubicBezTo>
                <a:cubicBezTo>
                  <a:pt x="222871" y="222984"/>
                  <a:pt x="234330" y="206506"/>
                  <a:pt x="249382" y="193963"/>
                </a:cubicBezTo>
                <a:cubicBezTo>
                  <a:pt x="262174" y="183303"/>
                  <a:pt x="278154" y="176914"/>
                  <a:pt x="290946" y="166254"/>
                </a:cubicBezTo>
                <a:cubicBezTo>
                  <a:pt x="305998" y="153711"/>
                  <a:pt x="317043" y="136720"/>
                  <a:pt x="332509" y="124691"/>
                </a:cubicBezTo>
                <a:cubicBezTo>
                  <a:pt x="358796" y="104245"/>
                  <a:pt x="387928" y="87745"/>
                  <a:pt x="415637" y="69272"/>
                </a:cubicBezTo>
                <a:lnTo>
                  <a:pt x="457200" y="41563"/>
                </a:lnTo>
                <a:cubicBezTo>
                  <a:pt x="504199" y="10230"/>
                  <a:pt x="486989" y="25628"/>
                  <a:pt x="512619" y="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18" name="TextBox 17"/>
          <p:cNvSpPr txBox="1"/>
          <p:nvPr/>
        </p:nvSpPr>
        <p:spPr>
          <a:xfrm>
            <a:off x="5404055" y="2932539"/>
            <a:ext cx="1343328" cy="584775"/>
          </a:xfrm>
          <a:prstGeom prst="rect">
            <a:avLst/>
          </a:prstGeom>
          <a:noFill/>
        </p:spPr>
        <p:txBody>
          <a:bodyPr wrap="square" rtlCol="0">
            <a:spAutoFit/>
          </a:bodyPr>
          <a:lstStyle/>
          <a:p>
            <a:pPr algn="ctr"/>
            <a:r>
              <a:rPr lang="en-US" sz="3200" b="1" dirty="0" smtClean="0">
                <a:solidFill>
                  <a:srgbClr val="C00000"/>
                </a:solidFill>
                <a:latin typeface="Times New Roman" panose="02020603050405020304" pitchFamily="18" charset="0"/>
                <a:cs typeface="Times New Roman" panose="02020603050405020304" pitchFamily="18" charset="0"/>
              </a:rPr>
              <a:t>are</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3408719" y="5323582"/>
            <a:ext cx="5486400" cy="1077218"/>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5. Usain Bolt just (touch) the finishing line of the race.</a:t>
            </a:r>
            <a:endParaRPr lang="en-US" sz="3200" b="1" dirty="0">
              <a:latin typeface="Times New Roman" panose="02020603050405020304" pitchFamily="18" charset="0"/>
              <a:cs typeface="Times New Roman" panose="02020603050405020304" pitchFamily="18" charset="0"/>
            </a:endParaRPr>
          </a:p>
        </p:txBody>
      </p:sp>
      <p:sp>
        <p:nvSpPr>
          <p:cNvPr id="20" name="Freeform 19"/>
          <p:cNvSpPr/>
          <p:nvPr/>
        </p:nvSpPr>
        <p:spPr>
          <a:xfrm>
            <a:off x="6816217" y="5211214"/>
            <a:ext cx="457199" cy="288061"/>
          </a:xfrm>
          <a:custGeom>
            <a:avLst/>
            <a:gdLst>
              <a:gd name="connsiteX0" fmla="*/ 0 w 512619"/>
              <a:gd name="connsiteY0" fmla="*/ 374072 h 374072"/>
              <a:gd name="connsiteX1" fmla="*/ 69273 w 512619"/>
              <a:gd name="connsiteY1" fmla="*/ 346363 h 374072"/>
              <a:gd name="connsiteX2" fmla="*/ 110837 w 512619"/>
              <a:gd name="connsiteY2" fmla="*/ 304800 h 374072"/>
              <a:gd name="connsiteX3" fmla="*/ 166255 w 512619"/>
              <a:gd name="connsiteY3" fmla="*/ 263236 h 374072"/>
              <a:gd name="connsiteX4" fmla="*/ 207819 w 512619"/>
              <a:gd name="connsiteY4" fmla="*/ 235527 h 374072"/>
              <a:gd name="connsiteX5" fmla="*/ 249382 w 512619"/>
              <a:gd name="connsiteY5" fmla="*/ 193963 h 374072"/>
              <a:gd name="connsiteX6" fmla="*/ 290946 w 512619"/>
              <a:gd name="connsiteY6" fmla="*/ 166254 h 374072"/>
              <a:gd name="connsiteX7" fmla="*/ 332509 w 512619"/>
              <a:gd name="connsiteY7" fmla="*/ 124691 h 374072"/>
              <a:gd name="connsiteX8" fmla="*/ 415637 w 512619"/>
              <a:gd name="connsiteY8" fmla="*/ 69272 h 374072"/>
              <a:gd name="connsiteX9" fmla="*/ 457200 w 512619"/>
              <a:gd name="connsiteY9" fmla="*/ 41563 h 374072"/>
              <a:gd name="connsiteX10" fmla="*/ 512619 w 512619"/>
              <a:gd name="connsiteY10" fmla="*/ 0 h 37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2619" h="374072">
                <a:moveTo>
                  <a:pt x="0" y="374072"/>
                </a:moveTo>
                <a:cubicBezTo>
                  <a:pt x="23091" y="364836"/>
                  <a:pt x="48183" y="359544"/>
                  <a:pt x="69273" y="346363"/>
                </a:cubicBezTo>
                <a:cubicBezTo>
                  <a:pt x="85888" y="335979"/>
                  <a:pt x="95961" y="317551"/>
                  <a:pt x="110837" y="304800"/>
                </a:cubicBezTo>
                <a:cubicBezTo>
                  <a:pt x="128369" y="289773"/>
                  <a:pt x="147465" y="276657"/>
                  <a:pt x="166255" y="263236"/>
                </a:cubicBezTo>
                <a:cubicBezTo>
                  <a:pt x="179805" y="253558"/>
                  <a:pt x="195027" y="246187"/>
                  <a:pt x="207819" y="235527"/>
                </a:cubicBezTo>
                <a:cubicBezTo>
                  <a:pt x="222871" y="222984"/>
                  <a:pt x="234330" y="206506"/>
                  <a:pt x="249382" y="193963"/>
                </a:cubicBezTo>
                <a:cubicBezTo>
                  <a:pt x="262174" y="183303"/>
                  <a:pt x="278154" y="176914"/>
                  <a:pt x="290946" y="166254"/>
                </a:cubicBezTo>
                <a:cubicBezTo>
                  <a:pt x="305998" y="153711"/>
                  <a:pt x="317043" y="136720"/>
                  <a:pt x="332509" y="124691"/>
                </a:cubicBezTo>
                <a:cubicBezTo>
                  <a:pt x="358796" y="104245"/>
                  <a:pt x="387928" y="87745"/>
                  <a:pt x="415637" y="69272"/>
                </a:cubicBezTo>
                <a:lnTo>
                  <a:pt x="457200" y="41563"/>
                </a:lnTo>
                <a:cubicBezTo>
                  <a:pt x="504199" y="10230"/>
                  <a:pt x="486989" y="25628"/>
                  <a:pt x="512619" y="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21" name="TextBox 20"/>
          <p:cNvSpPr txBox="1"/>
          <p:nvPr/>
        </p:nvSpPr>
        <p:spPr>
          <a:xfrm>
            <a:off x="5257800" y="4662607"/>
            <a:ext cx="3962400" cy="584775"/>
          </a:xfrm>
          <a:prstGeom prst="rect">
            <a:avLst/>
          </a:prstGeom>
          <a:noFill/>
        </p:spPr>
        <p:txBody>
          <a:bodyPr wrap="square" rtlCol="0">
            <a:spAutoFit/>
          </a:bodyPr>
          <a:lstStyle/>
          <a:p>
            <a:pPr algn="ctr"/>
            <a:r>
              <a:rPr lang="en-US" sz="3200" b="1" dirty="0">
                <a:solidFill>
                  <a:srgbClr val="C00000"/>
                </a:solidFill>
                <a:latin typeface="Times New Roman" panose="02020603050405020304" pitchFamily="18" charset="0"/>
                <a:cs typeface="Times New Roman" panose="02020603050405020304" pitchFamily="18" charset="0"/>
              </a:rPr>
              <a:t>h</a:t>
            </a:r>
            <a:r>
              <a:rPr lang="en-US" sz="3200" b="1" dirty="0" smtClean="0">
                <a:solidFill>
                  <a:srgbClr val="C00000"/>
                </a:solidFill>
                <a:latin typeface="Times New Roman" panose="02020603050405020304" pitchFamily="18" charset="0"/>
                <a:cs typeface="Times New Roman" panose="02020603050405020304" pitchFamily="18" charset="0"/>
              </a:rPr>
              <a:t>as just touched</a:t>
            </a:r>
            <a:endParaRPr lang="en-US" sz="32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41386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7" grpId="0" animBg="1"/>
      <p:bldP spid="18" grpId="0"/>
      <p:bldP spid="20" grpId="0" animBg="1"/>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4891" y="228600"/>
            <a:ext cx="748923" cy="1107996"/>
          </a:xfrm>
          <a:prstGeom prst="rect">
            <a:avLst/>
          </a:prstGeom>
          <a:noFill/>
        </p:spPr>
        <p:txBody>
          <a:bodyPr wrap="none" lIns="91440" tIns="45720" rIns="91440" bIns="45720">
            <a:spAutoFit/>
          </a:bodyPr>
          <a:lstStyle/>
          <a:p>
            <a:pPr algn="ctr"/>
            <a:r>
              <a:rPr lang="en-US" sz="6600" b="1" dirty="0">
                <a:ln w="1905"/>
                <a:pattFill prst="pct90">
                  <a:fgClr>
                    <a:srgbClr val="E7318C"/>
                  </a:fgClr>
                  <a:bgClr>
                    <a:schemeClr val="bg1"/>
                  </a:bgClr>
                </a:pattFill>
                <a:effectLst>
                  <a:innerShdw blurRad="69850" dist="43180" dir="5400000">
                    <a:srgbClr val="000000">
                      <a:alpha val="65000"/>
                    </a:srgbClr>
                  </a:innerShdw>
                </a:effectLst>
              </a:rPr>
              <a:t>E</a:t>
            </a:r>
            <a:endParaRPr lang="en-US" sz="6600" b="1" cap="none" spc="0" dirty="0">
              <a:ln w="1905"/>
              <a:pattFill prst="pct90">
                <a:fgClr>
                  <a:srgbClr val="E7318C"/>
                </a:fgClr>
                <a:bgClr>
                  <a:schemeClr val="bg1"/>
                </a:bgClr>
              </a:pattFill>
              <a:effectLst>
                <a:innerShdw blurRad="69850" dist="43180" dir="5400000">
                  <a:srgbClr val="000000">
                    <a:alpha val="65000"/>
                  </a:srgbClr>
                </a:innerShdw>
              </a:effectLst>
            </a:endParaRPr>
          </a:p>
        </p:txBody>
      </p:sp>
      <p:sp>
        <p:nvSpPr>
          <p:cNvPr id="10" name="Rectangle 9"/>
          <p:cNvSpPr/>
          <p:nvPr/>
        </p:nvSpPr>
        <p:spPr>
          <a:xfrm>
            <a:off x="3104358" y="229850"/>
            <a:ext cx="748924" cy="1107996"/>
          </a:xfrm>
          <a:prstGeom prst="rect">
            <a:avLst/>
          </a:prstGeom>
          <a:noFill/>
        </p:spPr>
        <p:txBody>
          <a:bodyPr wrap="none" lIns="91440" tIns="45720" rIns="91440" bIns="45720">
            <a:spAutoFit/>
          </a:bodyPr>
          <a:lstStyle/>
          <a:p>
            <a:pPr algn="ctr"/>
            <a:r>
              <a:rPr lang="en-US" sz="6600" b="1" dirty="0">
                <a:ln w="1905"/>
                <a:pattFill prst="pct90">
                  <a:fgClr>
                    <a:srgbClr val="E7318C"/>
                  </a:fgClr>
                  <a:bgClr>
                    <a:schemeClr val="bg1"/>
                  </a:bgClr>
                </a:pattFill>
                <a:effectLst>
                  <a:innerShdw blurRad="69850" dist="43180" dir="5400000">
                    <a:srgbClr val="000000">
                      <a:alpha val="65000"/>
                    </a:srgbClr>
                  </a:innerShdw>
                </a:effectLst>
              </a:rPr>
              <a:t>L</a:t>
            </a:r>
            <a:endParaRPr lang="en-US" sz="6600" b="1" cap="none" spc="0" dirty="0">
              <a:ln w="1905"/>
              <a:pattFill prst="pct90">
                <a:fgClr>
                  <a:srgbClr val="E7318C"/>
                </a:fgClr>
                <a:bgClr>
                  <a:schemeClr val="bg1"/>
                </a:bgClr>
              </a:pattFill>
              <a:effectLst>
                <a:innerShdw blurRad="69850" dist="43180" dir="5400000">
                  <a:srgbClr val="000000">
                    <a:alpha val="65000"/>
                  </a:srgbClr>
                </a:innerShdw>
              </a:effectLst>
            </a:endParaRPr>
          </a:p>
        </p:txBody>
      </p:sp>
      <p:sp>
        <p:nvSpPr>
          <p:cNvPr id="11" name="Rectangle 10"/>
          <p:cNvSpPr/>
          <p:nvPr/>
        </p:nvSpPr>
        <p:spPr>
          <a:xfrm>
            <a:off x="1612166" y="228600"/>
            <a:ext cx="1031051" cy="1107996"/>
          </a:xfrm>
          <a:prstGeom prst="rect">
            <a:avLst/>
          </a:prstGeom>
          <a:noFill/>
        </p:spPr>
        <p:txBody>
          <a:bodyPr wrap="none" lIns="91440" tIns="45720" rIns="91440" bIns="45720">
            <a:spAutoFit/>
          </a:bodyPr>
          <a:lstStyle/>
          <a:p>
            <a:pPr algn="ctr"/>
            <a:r>
              <a:rPr lang="en-US" sz="6600" b="1" cap="none" spc="0" dirty="0" smtClean="0">
                <a:ln w="1905"/>
                <a:pattFill prst="pct90">
                  <a:fgClr>
                    <a:srgbClr val="E7318C"/>
                  </a:fgClr>
                  <a:bgClr>
                    <a:schemeClr val="bg1"/>
                  </a:bgClr>
                </a:pattFill>
                <a:effectLst>
                  <a:innerShdw blurRad="69850" dist="43180" dir="5400000">
                    <a:srgbClr val="000000">
                      <a:alpha val="65000"/>
                    </a:srgbClr>
                  </a:innerShdw>
                </a:effectLst>
              </a:rPr>
              <a:t>W</a:t>
            </a:r>
            <a:endParaRPr lang="en-US" sz="6600" b="1" cap="none" spc="0" dirty="0">
              <a:ln w="1905"/>
              <a:pattFill prst="pct90">
                <a:fgClr>
                  <a:srgbClr val="E7318C"/>
                </a:fgClr>
                <a:bgClr>
                  <a:schemeClr val="bg1"/>
                </a:bgClr>
              </a:pattFill>
              <a:effectLst>
                <a:innerShdw blurRad="69850" dist="43180" dir="5400000">
                  <a:srgbClr val="000000">
                    <a:alpha val="65000"/>
                  </a:srgbClr>
                </a:innerShdw>
              </a:effectLst>
            </a:endParaRPr>
          </a:p>
        </p:txBody>
      </p:sp>
      <p:sp>
        <p:nvSpPr>
          <p:cNvPr id="12" name="Rectangle 11"/>
          <p:cNvSpPr/>
          <p:nvPr/>
        </p:nvSpPr>
        <p:spPr>
          <a:xfrm>
            <a:off x="5095463" y="228600"/>
            <a:ext cx="982961" cy="1107996"/>
          </a:xfrm>
          <a:prstGeom prst="rect">
            <a:avLst/>
          </a:prstGeom>
          <a:noFill/>
        </p:spPr>
        <p:txBody>
          <a:bodyPr wrap="none" lIns="91440" tIns="45720" rIns="91440" bIns="45720">
            <a:spAutoFit/>
          </a:bodyPr>
          <a:lstStyle/>
          <a:p>
            <a:pPr algn="ctr"/>
            <a:r>
              <a:rPr lang="en-US" sz="6600" b="1" dirty="0">
                <a:ln w="1905"/>
                <a:pattFill prst="pct90">
                  <a:fgClr>
                    <a:srgbClr val="E7318C"/>
                  </a:fgClr>
                  <a:bgClr>
                    <a:schemeClr val="bg1"/>
                  </a:bgClr>
                </a:pattFill>
                <a:effectLst>
                  <a:innerShdw blurRad="69850" dist="43180" dir="5400000">
                    <a:srgbClr val="000000">
                      <a:alpha val="65000"/>
                    </a:srgbClr>
                  </a:innerShdw>
                </a:effectLst>
              </a:rPr>
              <a:t>M</a:t>
            </a:r>
            <a:endParaRPr lang="en-US" sz="6600" b="1" cap="none" spc="0" dirty="0">
              <a:ln w="1905"/>
              <a:pattFill prst="pct90">
                <a:fgClr>
                  <a:srgbClr val="E7318C"/>
                </a:fgClr>
                <a:bgClr>
                  <a:schemeClr val="bg1"/>
                </a:bgClr>
              </a:pattFill>
              <a:effectLst>
                <a:innerShdw blurRad="69850" dist="43180" dir="5400000">
                  <a:srgbClr val="000000">
                    <a:alpha val="65000"/>
                  </a:srgbClr>
                </a:innerShdw>
              </a:effectLst>
            </a:endParaRPr>
          </a:p>
        </p:txBody>
      </p:sp>
      <p:sp>
        <p:nvSpPr>
          <p:cNvPr id="13" name="Rectangle 12"/>
          <p:cNvSpPr/>
          <p:nvPr/>
        </p:nvSpPr>
        <p:spPr>
          <a:xfrm>
            <a:off x="4319298" y="229850"/>
            <a:ext cx="843500" cy="1107996"/>
          </a:xfrm>
          <a:prstGeom prst="rect">
            <a:avLst/>
          </a:prstGeom>
          <a:noFill/>
        </p:spPr>
        <p:txBody>
          <a:bodyPr wrap="none" lIns="91440" tIns="45720" rIns="91440" bIns="45720">
            <a:spAutoFit/>
          </a:bodyPr>
          <a:lstStyle/>
          <a:p>
            <a:pPr algn="ctr"/>
            <a:r>
              <a:rPr lang="en-US" sz="6600" b="1" dirty="0">
                <a:ln w="1905"/>
                <a:pattFill prst="pct90">
                  <a:fgClr>
                    <a:srgbClr val="E7318C"/>
                  </a:fgClr>
                  <a:bgClr>
                    <a:schemeClr val="bg1"/>
                  </a:bgClr>
                </a:pattFill>
                <a:effectLst>
                  <a:innerShdw blurRad="69850" dist="43180" dir="5400000">
                    <a:srgbClr val="000000">
                      <a:alpha val="65000"/>
                    </a:srgbClr>
                  </a:innerShdw>
                </a:effectLst>
              </a:rPr>
              <a:t>O</a:t>
            </a:r>
            <a:endParaRPr lang="en-US" sz="6600" b="1" cap="none" spc="0" dirty="0">
              <a:ln w="1905"/>
              <a:pattFill prst="pct90">
                <a:fgClr>
                  <a:srgbClr val="E7318C"/>
                </a:fgClr>
                <a:bgClr>
                  <a:schemeClr val="bg1"/>
                </a:bgClr>
              </a:pattFill>
              <a:effectLst>
                <a:innerShdw blurRad="69850" dist="43180" dir="5400000">
                  <a:srgbClr val="000000">
                    <a:alpha val="65000"/>
                  </a:srgbClr>
                </a:innerShdw>
              </a:effectLst>
            </a:endParaRPr>
          </a:p>
        </p:txBody>
      </p:sp>
      <p:sp>
        <p:nvSpPr>
          <p:cNvPr id="14" name="Rectangle 13"/>
          <p:cNvSpPr/>
          <p:nvPr/>
        </p:nvSpPr>
        <p:spPr>
          <a:xfrm>
            <a:off x="3651188" y="229850"/>
            <a:ext cx="795411" cy="1107996"/>
          </a:xfrm>
          <a:prstGeom prst="rect">
            <a:avLst/>
          </a:prstGeom>
          <a:noFill/>
        </p:spPr>
        <p:txBody>
          <a:bodyPr wrap="none" lIns="91440" tIns="45720" rIns="91440" bIns="45720">
            <a:spAutoFit/>
          </a:bodyPr>
          <a:lstStyle/>
          <a:p>
            <a:pPr algn="ctr"/>
            <a:r>
              <a:rPr lang="en-US" sz="6600" b="1" dirty="0">
                <a:ln w="1905"/>
                <a:pattFill prst="pct90">
                  <a:fgClr>
                    <a:srgbClr val="E7318C"/>
                  </a:fgClr>
                  <a:bgClr>
                    <a:schemeClr val="bg1"/>
                  </a:bgClr>
                </a:pattFill>
                <a:effectLst>
                  <a:innerShdw blurRad="69850" dist="43180" dir="5400000">
                    <a:srgbClr val="000000">
                      <a:alpha val="65000"/>
                    </a:srgbClr>
                  </a:innerShdw>
                </a:effectLst>
              </a:rPr>
              <a:t>C</a:t>
            </a:r>
            <a:endParaRPr lang="en-US" sz="6600" b="1" cap="none" spc="0" dirty="0">
              <a:ln w="1905"/>
              <a:pattFill prst="pct90">
                <a:fgClr>
                  <a:srgbClr val="E7318C"/>
                </a:fgClr>
                <a:bgClr>
                  <a:schemeClr val="bg1"/>
                </a:bgClr>
              </a:pattFill>
              <a:effectLst>
                <a:innerShdw blurRad="69850" dist="43180" dir="5400000">
                  <a:srgbClr val="000000">
                    <a:alpha val="65000"/>
                  </a:srgbClr>
                </a:innerShdw>
              </a:effectLst>
            </a:endParaRPr>
          </a:p>
        </p:txBody>
      </p:sp>
      <p:sp>
        <p:nvSpPr>
          <p:cNvPr id="15" name="Rectangle 14"/>
          <p:cNvSpPr/>
          <p:nvPr/>
        </p:nvSpPr>
        <p:spPr>
          <a:xfrm>
            <a:off x="5963891" y="228600"/>
            <a:ext cx="748923" cy="1107996"/>
          </a:xfrm>
          <a:prstGeom prst="rect">
            <a:avLst/>
          </a:prstGeom>
          <a:noFill/>
        </p:spPr>
        <p:txBody>
          <a:bodyPr wrap="none" lIns="91440" tIns="45720" rIns="91440" bIns="45720">
            <a:spAutoFit/>
          </a:bodyPr>
          <a:lstStyle/>
          <a:p>
            <a:pPr algn="ctr"/>
            <a:r>
              <a:rPr lang="en-US" sz="6600" b="1" dirty="0">
                <a:ln w="1905"/>
                <a:pattFill prst="pct90">
                  <a:fgClr>
                    <a:srgbClr val="E7318C"/>
                  </a:fgClr>
                  <a:bgClr>
                    <a:schemeClr val="bg1"/>
                  </a:bgClr>
                </a:pattFill>
                <a:effectLst>
                  <a:innerShdw blurRad="69850" dist="43180" dir="5400000">
                    <a:srgbClr val="000000">
                      <a:alpha val="65000"/>
                    </a:srgbClr>
                  </a:innerShdw>
                </a:effectLst>
              </a:rPr>
              <a:t>E</a:t>
            </a:r>
            <a:endParaRPr lang="en-US" sz="6600" b="1" cap="none" spc="0" dirty="0">
              <a:ln w="1905"/>
              <a:pattFill prst="pct90">
                <a:fgClr>
                  <a:srgbClr val="E7318C"/>
                </a:fgClr>
                <a:bgClr>
                  <a:schemeClr val="bg1"/>
                </a:bgClr>
              </a:pattFill>
              <a:effectLst>
                <a:innerShdw blurRad="69850" dist="43180" dir="5400000">
                  <a:srgbClr val="000000">
                    <a:alpha val="65000"/>
                  </a:srgbClr>
                </a:innerShdw>
              </a:effectLst>
            </a:endParaRPr>
          </a:p>
        </p:txBody>
      </p:sp>
      <p:sp>
        <p:nvSpPr>
          <p:cNvPr id="16" name="Rectangle 15"/>
          <p:cNvSpPr/>
          <p:nvPr/>
        </p:nvSpPr>
        <p:spPr>
          <a:xfrm>
            <a:off x="-1143000" y="2931328"/>
            <a:ext cx="6477000" cy="2555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b="1" i="1" kern="0" dirty="0">
                <a:solidFill>
                  <a:sysClr val="windowText" lastClr="000000"/>
                </a:solidFill>
              </a:rPr>
              <a:t> </a:t>
            </a:r>
            <a:r>
              <a:rPr lang="en-US" sz="2400" b="1" i="1" kern="0" dirty="0" smtClean="0">
                <a:solidFill>
                  <a:sysClr val="windowText" lastClr="000000"/>
                </a:solidFill>
              </a:rPr>
              <a:t>               SHAH MOHAMMAD LUTFUL HAIDER </a:t>
            </a:r>
          </a:p>
          <a:p>
            <a:pPr algn="ctr">
              <a:defRPr/>
            </a:pPr>
            <a:r>
              <a:rPr lang="en-US" sz="2400" b="1" i="1" kern="0" dirty="0" smtClean="0">
                <a:solidFill>
                  <a:sysClr val="windowText" lastClr="000000"/>
                </a:solidFill>
              </a:rPr>
              <a:t>                  ASSISTANT TEACHER </a:t>
            </a:r>
          </a:p>
          <a:p>
            <a:pPr lvl="0" algn="ctr">
              <a:defRPr/>
            </a:pPr>
            <a:r>
              <a:rPr lang="en-US" sz="2400" b="1" i="1" kern="0" dirty="0" smtClean="0">
                <a:solidFill>
                  <a:sysClr val="windowText" lastClr="000000"/>
                </a:solidFill>
              </a:rPr>
              <a:t>               LUTFUNNESA BALIKA BIDDANIKETON</a:t>
            </a:r>
          </a:p>
          <a:p>
            <a:pPr lvl="0" algn="ctr">
              <a:defRPr/>
            </a:pPr>
            <a:r>
              <a:rPr lang="en-US" sz="2400" b="1" i="1" kern="0" dirty="0" smtClean="0">
                <a:solidFill>
                  <a:sysClr val="windowText" lastClr="000000"/>
                </a:solidFill>
              </a:rPr>
              <a:t>       PAGLA,</a:t>
            </a:r>
            <a:r>
              <a:rPr lang="en-US" sz="2400" b="1" dirty="0">
                <a:solidFill>
                  <a:srgbClr val="002060"/>
                </a:solidFill>
              </a:rPr>
              <a:t> GAFARGAON</a:t>
            </a:r>
            <a:endParaRPr lang="en-US" sz="2400" b="1" i="1" kern="0" dirty="0">
              <a:solidFill>
                <a:sysClr val="windowText" lastClr="000000"/>
              </a:solidFill>
            </a:endParaRPr>
          </a:p>
        </p:txBody>
      </p:sp>
      <p:sp>
        <p:nvSpPr>
          <p:cNvPr id="19" name="TextBox 18"/>
          <p:cNvSpPr txBox="1"/>
          <p:nvPr/>
        </p:nvSpPr>
        <p:spPr>
          <a:xfrm>
            <a:off x="5562600" y="2438400"/>
            <a:ext cx="3227399" cy="267765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ysClr val="windowText" lastClr="000000"/>
                </a:solidFill>
                <a:effectLst/>
                <a:uLnTx/>
                <a:uFillTx/>
              </a:rPr>
              <a:t>CLASS:      </a:t>
            </a:r>
            <a:r>
              <a:rPr lang="en-US" sz="2400" b="1" i="1" kern="0" noProof="0" dirty="0" smtClean="0">
                <a:solidFill>
                  <a:srgbClr val="0070C0"/>
                </a:solidFill>
              </a:rPr>
              <a:t>SEVEN/EIGHT</a:t>
            </a:r>
            <a:endParaRPr kumimoji="0" lang="en-US" sz="2400" b="1" i="1" u="none" strike="noStrike" kern="0" cap="none" spc="0" normalizeH="0" baseline="0" noProof="0" dirty="0" smtClean="0">
              <a:ln>
                <a:noFill/>
              </a:ln>
              <a:solidFill>
                <a:srgbClr val="0070C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ysClr val="windowText" lastClr="000000"/>
                </a:solidFill>
                <a:effectLst/>
                <a:uLnTx/>
                <a:uFillTx/>
              </a:rPr>
              <a:t>SUBJECT:   </a:t>
            </a:r>
            <a:r>
              <a:rPr kumimoji="0" lang="en-US" sz="2400" b="1" i="1" u="none" strike="noStrike" kern="0" cap="none" spc="0" normalizeH="0" baseline="0" noProof="0" dirty="0" smtClean="0">
                <a:ln>
                  <a:noFill/>
                </a:ln>
                <a:solidFill>
                  <a:srgbClr val="0070C0"/>
                </a:solidFill>
                <a:effectLst/>
                <a:uLnTx/>
                <a:uFillTx/>
              </a:rPr>
              <a:t>ENGLISH </a:t>
            </a:r>
            <a:r>
              <a:rPr lang="en-US" sz="2400" b="1" i="1" kern="0" noProof="0" dirty="0" smtClean="0">
                <a:solidFill>
                  <a:srgbClr val="0070C0"/>
                </a:solidFill>
              </a:rPr>
              <a:t>SECOND</a:t>
            </a:r>
            <a:r>
              <a:rPr kumimoji="0" lang="en-US" sz="2400" b="1" i="1" u="none" strike="noStrike" kern="0" cap="none" spc="0" normalizeH="0" baseline="0" noProof="0" dirty="0" smtClean="0">
                <a:ln>
                  <a:noFill/>
                </a:ln>
                <a:solidFill>
                  <a:srgbClr val="0070C0"/>
                </a:solidFill>
                <a:effectLst/>
                <a:uLnTx/>
                <a:uFillTx/>
              </a:rPr>
              <a:t> PAPER</a:t>
            </a:r>
          </a:p>
          <a:p>
            <a:pPr lvl="0">
              <a:defRPr/>
            </a:pPr>
            <a:r>
              <a:rPr lang="en-US" sz="2400" b="1" i="1" kern="0" dirty="0" smtClean="0">
                <a:solidFill>
                  <a:sysClr val="windowText" lastClr="000000"/>
                </a:solidFill>
              </a:rPr>
              <a:t>TOPIC:   </a:t>
            </a:r>
            <a:r>
              <a:rPr lang="en-US" sz="2400" b="1" i="1" kern="0" dirty="0" smtClean="0">
                <a:solidFill>
                  <a:srgbClr val="0070C0"/>
                </a:solidFill>
              </a:rPr>
              <a:t>RIGHT FORMS OF VERBS (PART ONE)</a:t>
            </a:r>
            <a:endParaRPr kumimoji="0" lang="en-US" sz="2400" b="1" i="1" u="none" strike="noStrike" kern="0" cap="none" spc="0" normalizeH="0" baseline="0" noProof="0" dirty="0" smtClean="0">
              <a:ln>
                <a:noFill/>
              </a:ln>
              <a:solidFill>
                <a:srgbClr val="0070C0"/>
              </a:solidFill>
              <a:effectLst/>
              <a:uLnTx/>
              <a:uFillTx/>
            </a:endParaRPr>
          </a:p>
        </p:txBody>
      </p:sp>
      <p:sp>
        <p:nvSpPr>
          <p:cNvPr id="20" name="Rectangle 19"/>
          <p:cNvSpPr/>
          <p:nvPr/>
        </p:nvSpPr>
        <p:spPr>
          <a:xfrm>
            <a:off x="1295400" y="1320225"/>
            <a:ext cx="4876800" cy="584775"/>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kern="0" dirty="0" smtClean="0">
                <a:ln w="1905"/>
                <a:gradFill>
                  <a:gsLst>
                    <a:gs pos="0">
                      <a:srgbClr val="FEA022">
                        <a:shade val="20000"/>
                        <a:satMod val="200000"/>
                      </a:srgbClr>
                    </a:gs>
                    <a:gs pos="78000">
                      <a:srgbClr val="FEA022">
                        <a:tint val="90000"/>
                        <a:shade val="89000"/>
                        <a:satMod val="220000"/>
                      </a:srgbClr>
                    </a:gs>
                    <a:gs pos="100000">
                      <a:srgbClr val="FEA022">
                        <a:tint val="12000"/>
                        <a:satMod val="255000"/>
                      </a:srgbClr>
                    </a:gs>
                  </a:gsLst>
                  <a:lin ang="5400000"/>
                </a:gradFill>
                <a:effectLst>
                  <a:innerShdw blurRad="69850" dist="43180" dir="5400000">
                    <a:srgbClr val="000000">
                      <a:alpha val="65000"/>
                    </a:srgbClr>
                  </a:innerShdw>
                </a:effectLst>
              </a:rPr>
              <a:t>INTRODUCTION</a:t>
            </a:r>
            <a:endParaRPr kumimoji="0" lang="en-US" sz="3200" b="1" i="0" u="none" strike="noStrike" kern="0" cap="none" spc="0" normalizeH="0" baseline="0" noProof="0" dirty="0">
              <a:ln w="1905"/>
              <a:gradFill>
                <a:gsLst>
                  <a:gs pos="0">
                    <a:srgbClr val="FEA022">
                      <a:shade val="20000"/>
                      <a:satMod val="200000"/>
                    </a:srgbClr>
                  </a:gs>
                  <a:gs pos="78000">
                    <a:srgbClr val="FEA022">
                      <a:tint val="90000"/>
                      <a:shade val="89000"/>
                      <a:satMod val="220000"/>
                    </a:srgbClr>
                  </a:gs>
                  <a:gs pos="100000">
                    <a:srgbClr val="FEA022">
                      <a:tint val="12000"/>
                      <a:satMod val="255000"/>
                    </a:srgbClr>
                  </a:gs>
                </a:gsLst>
                <a:lin ang="5400000"/>
              </a:gradFill>
              <a:effectLst>
                <a:innerShdw blurRad="69850" dist="43180" dir="5400000">
                  <a:srgbClr val="000000">
                    <a:alpha val="65000"/>
                  </a:srgbClr>
                </a:innerShdw>
              </a:effectLst>
              <a:uLnTx/>
              <a:uFillTx/>
            </a:endParaRPr>
          </a:p>
        </p:txBody>
      </p:sp>
      <p:cxnSp>
        <p:nvCxnSpPr>
          <p:cNvPr id="4" name="Straight Connector 3"/>
          <p:cNvCxnSpPr/>
          <p:nvPr/>
        </p:nvCxnSpPr>
        <p:spPr>
          <a:xfrm>
            <a:off x="5334000" y="2667000"/>
            <a:ext cx="0" cy="25908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7090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par>
                          <p:cTn id="34" fill="hold">
                            <p:stCondLst>
                              <p:cond delay="1500"/>
                            </p:stCondLst>
                            <p:childTnLst>
                              <p:par>
                                <p:cTn id="35" presetID="42"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3" grpId="0"/>
      <p:bldP spid="14" grpId="0"/>
      <p:bldP spid="15" grpId="0"/>
      <p:bldP spid="16"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983" y="3009901"/>
            <a:ext cx="8690320" cy="2862322"/>
          </a:xfrm>
          <a:prstGeom prst="rect">
            <a:avLst/>
          </a:prstGeom>
          <a:solidFill>
            <a:srgbClr val="CCFF99"/>
          </a:solidFill>
        </p:spPr>
        <p:txBody>
          <a:bodyPr wrap="square" rtlCol="0">
            <a:spAutoFit/>
          </a:bodyPr>
          <a:lstStyle/>
          <a:p>
            <a:r>
              <a:rPr lang="en-US" sz="3600" b="1" dirty="0" smtClean="0"/>
              <a:t>Mr. Anwar Rahman _____ in the open air every morning. He feels fresh. Today he _________ already  a mile. Now he _______</a:t>
            </a:r>
          </a:p>
          <a:p>
            <a:r>
              <a:rPr lang="en-US" sz="3600" b="1" dirty="0"/>
              <a:t>r</a:t>
            </a:r>
            <a:r>
              <a:rPr lang="en-US" sz="3600" b="1" dirty="0" smtClean="0"/>
              <a:t>est sitting on a bench. A dog ____________</a:t>
            </a:r>
          </a:p>
          <a:p>
            <a:r>
              <a:rPr lang="en-US" sz="3600" b="1" dirty="0"/>
              <a:t>f</a:t>
            </a:r>
            <a:r>
              <a:rPr lang="en-US" sz="3600" b="1" dirty="0" smtClean="0"/>
              <a:t>or one hour near the bench</a:t>
            </a:r>
            <a:endParaRPr lang="en-US" sz="3600" b="1" dirty="0"/>
          </a:p>
        </p:txBody>
      </p:sp>
      <p:pic>
        <p:nvPicPr>
          <p:cNvPr id="1039" name="Picture 15" descr="C:\Program Files\Microsoft Office\MEDIA\OFFICE14\Lines\BD14711_.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5137" y="2895600"/>
            <a:ext cx="8662166" cy="1160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5" descr="C:\Program Files\Microsoft Office\MEDIA\OFFICE14\Lines\BD14711_.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flipV="1">
            <a:off x="325137" y="5869646"/>
            <a:ext cx="8702414" cy="1335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81400" y="1981200"/>
            <a:ext cx="5257800" cy="646331"/>
          </a:xfrm>
          <a:prstGeom prst="rect">
            <a:avLst/>
          </a:prstGeom>
          <a:blipFill>
            <a:blip r:embed="rId3"/>
            <a:tile tx="0" ty="0" sx="100000" sy="100000" flip="none" algn="tl"/>
          </a:blipFill>
          <a:ln>
            <a:solidFill>
              <a:srgbClr val="92D050"/>
            </a:solidFill>
          </a:ln>
          <a:effectLst>
            <a:outerShdw blurRad="50800" dist="38100" dir="5400000" algn="t" rotWithShape="0">
              <a:prstClr val="black">
                <a:alpha val="40000"/>
              </a:prstClr>
            </a:outerShdw>
          </a:effectLst>
        </p:spPr>
        <p:txBody>
          <a:bodyPr wrap="square" rtlCol="0">
            <a:spAutoFit/>
          </a:bodyPr>
          <a:lstStyle/>
          <a:p>
            <a:pPr algn="ctr"/>
            <a:r>
              <a:rPr lang="en-US" sz="3600" b="1" dirty="0">
                <a:solidFill>
                  <a:srgbClr val="0000CC"/>
                </a:solidFill>
              </a:rPr>
              <a:t>l</a:t>
            </a:r>
            <a:r>
              <a:rPr lang="en-US" sz="3600" b="1" dirty="0" smtClean="0">
                <a:solidFill>
                  <a:srgbClr val="0000CC"/>
                </a:solidFill>
              </a:rPr>
              <a:t>eave, walk, sleep, take</a:t>
            </a:r>
            <a:endParaRPr lang="en-US" sz="3600" b="1" dirty="0">
              <a:solidFill>
                <a:srgbClr val="0000CC"/>
              </a:solidFill>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b="-2965"/>
          <a:stretch/>
        </p:blipFill>
        <p:spPr>
          <a:xfrm>
            <a:off x="152400" y="76200"/>
            <a:ext cx="2286000" cy="2342470"/>
          </a:xfrm>
          <a:prstGeom prst="rect">
            <a:avLst/>
          </a:prstGeom>
          <a:ln>
            <a:noFill/>
          </a:ln>
          <a:effectLst>
            <a:softEdge rad="112500"/>
          </a:effectLst>
        </p:spPr>
      </p:pic>
      <p:pic>
        <p:nvPicPr>
          <p:cNvPr id="28" name="Picture 15" descr="C:\Program Files\Microsoft Office\MEDIA\OFFICE14\Lines\BD14711_.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242050" y="4408266"/>
            <a:ext cx="3107562" cy="8222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5" descr="C:\Program Files\Microsoft Office\MEDIA\OFFICE14\Lines\BD14711_.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7506505" y="4376398"/>
            <a:ext cx="3042093" cy="804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19400" y="798493"/>
            <a:ext cx="6324600" cy="954107"/>
          </a:xfrm>
          <a:prstGeom prst="rect">
            <a:avLst/>
          </a:prstGeom>
          <a:noFill/>
        </p:spPr>
        <p:txBody>
          <a:bodyPr wrap="square" rtlCol="0">
            <a:spAutoFit/>
          </a:bodyPr>
          <a:lstStyle/>
          <a:p>
            <a:r>
              <a:rPr lang="en-US" sz="2800" b="1" dirty="0" smtClean="0"/>
              <a:t>Take verb from the box and fill in the gaps. Use right forms of the verbs.</a:t>
            </a:r>
            <a:endParaRPr lang="en-US" sz="2800" b="1" dirty="0"/>
          </a:p>
        </p:txBody>
      </p:sp>
      <p:sp>
        <p:nvSpPr>
          <p:cNvPr id="34" name="TextBox 33"/>
          <p:cNvSpPr txBox="1"/>
          <p:nvPr/>
        </p:nvSpPr>
        <p:spPr>
          <a:xfrm>
            <a:off x="4038600" y="3058180"/>
            <a:ext cx="1219200" cy="584775"/>
          </a:xfrm>
          <a:prstGeom prst="rect">
            <a:avLst/>
          </a:prstGeom>
          <a:solidFill>
            <a:srgbClr val="CCFF99"/>
          </a:solidFill>
          <a:ln>
            <a:noFill/>
          </a:ln>
          <a:effectLst/>
        </p:spPr>
        <p:txBody>
          <a:bodyPr wrap="square" rtlCol="0">
            <a:spAutoFit/>
          </a:bodyPr>
          <a:lstStyle/>
          <a:p>
            <a:pPr algn="ctr"/>
            <a:r>
              <a:rPr lang="en-US" sz="3200" b="1" dirty="0" smtClean="0">
                <a:solidFill>
                  <a:srgbClr val="0000CC"/>
                </a:solidFill>
              </a:rPr>
              <a:t>walks</a:t>
            </a:r>
            <a:endParaRPr lang="en-US" sz="3200" b="1" dirty="0">
              <a:solidFill>
                <a:srgbClr val="0000CC"/>
              </a:solidFill>
            </a:endParaRPr>
          </a:p>
        </p:txBody>
      </p:sp>
      <p:sp>
        <p:nvSpPr>
          <p:cNvPr id="35" name="TextBox 34"/>
          <p:cNvSpPr txBox="1"/>
          <p:nvPr/>
        </p:nvSpPr>
        <p:spPr>
          <a:xfrm>
            <a:off x="352846" y="4114800"/>
            <a:ext cx="3761954" cy="584775"/>
          </a:xfrm>
          <a:prstGeom prst="rect">
            <a:avLst/>
          </a:prstGeom>
          <a:solidFill>
            <a:srgbClr val="CCFF99"/>
          </a:solidFill>
          <a:ln>
            <a:noFill/>
          </a:ln>
          <a:effectLst/>
        </p:spPr>
        <p:txBody>
          <a:bodyPr wrap="square" rtlCol="0">
            <a:spAutoFit/>
          </a:bodyPr>
          <a:lstStyle/>
          <a:p>
            <a:r>
              <a:rPr lang="en-US" sz="3200" dirty="0" smtClean="0">
                <a:solidFill>
                  <a:srgbClr val="0000CC"/>
                </a:solidFill>
              </a:rPr>
              <a:t>    has already walked</a:t>
            </a:r>
            <a:endParaRPr lang="en-US" sz="3200" dirty="0">
              <a:solidFill>
                <a:srgbClr val="0000CC"/>
              </a:solidFill>
            </a:endParaRPr>
          </a:p>
        </p:txBody>
      </p:sp>
      <p:sp>
        <p:nvSpPr>
          <p:cNvPr id="36" name="TextBox 35"/>
          <p:cNvSpPr txBox="1"/>
          <p:nvPr/>
        </p:nvSpPr>
        <p:spPr>
          <a:xfrm>
            <a:off x="7066264" y="4201180"/>
            <a:ext cx="1696736" cy="584775"/>
          </a:xfrm>
          <a:prstGeom prst="rect">
            <a:avLst/>
          </a:prstGeom>
          <a:solidFill>
            <a:srgbClr val="CCFF99"/>
          </a:solidFill>
          <a:ln>
            <a:noFill/>
          </a:ln>
          <a:effectLst/>
        </p:spPr>
        <p:txBody>
          <a:bodyPr wrap="square" rtlCol="0">
            <a:spAutoFit/>
          </a:bodyPr>
          <a:lstStyle/>
          <a:p>
            <a:pPr algn="ctr"/>
            <a:r>
              <a:rPr lang="en-US" sz="3200" b="1" dirty="0">
                <a:solidFill>
                  <a:srgbClr val="0000CC"/>
                </a:solidFill>
              </a:rPr>
              <a:t>i</a:t>
            </a:r>
            <a:r>
              <a:rPr lang="en-US" sz="3200" b="1" dirty="0" smtClean="0">
                <a:solidFill>
                  <a:srgbClr val="0000CC"/>
                </a:solidFill>
              </a:rPr>
              <a:t>s taking</a:t>
            </a:r>
            <a:endParaRPr lang="en-US" sz="3200" b="1" dirty="0">
              <a:solidFill>
                <a:srgbClr val="0000CC"/>
              </a:solidFill>
            </a:endParaRPr>
          </a:p>
        </p:txBody>
      </p:sp>
      <p:sp>
        <p:nvSpPr>
          <p:cNvPr id="38" name="TextBox 37"/>
          <p:cNvSpPr txBox="1"/>
          <p:nvPr/>
        </p:nvSpPr>
        <p:spPr>
          <a:xfrm>
            <a:off x="5905110" y="4734580"/>
            <a:ext cx="3162690" cy="584775"/>
          </a:xfrm>
          <a:prstGeom prst="rect">
            <a:avLst/>
          </a:prstGeom>
          <a:solidFill>
            <a:srgbClr val="CCFF99"/>
          </a:solidFill>
          <a:ln>
            <a:noFill/>
          </a:ln>
          <a:effectLst/>
        </p:spPr>
        <p:txBody>
          <a:bodyPr wrap="square" rtlCol="0">
            <a:spAutoFit/>
          </a:bodyPr>
          <a:lstStyle/>
          <a:p>
            <a:pPr algn="ctr"/>
            <a:r>
              <a:rPr lang="en-US" sz="3200" dirty="0">
                <a:solidFill>
                  <a:srgbClr val="0000CC"/>
                </a:solidFill>
              </a:rPr>
              <a:t>h</a:t>
            </a:r>
            <a:r>
              <a:rPr lang="en-US" sz="3200" dirty="0" smtClean="0">
                <a:solidFill>
                  <a:srgbClr val="0000CC"/>
                </a:solidFill>
              </a:rPr>
              <a:t>as been sleeping</a:t>
            </a:r>
            <a:endParaRPr lang="en-US" sz="3200" dirty="0">
              <a:solidFill>
                <a:srgbClr val="0000CC"/>
              </a:solidFill>
            </a:endParaRPr>
          </a:p>
        </p:txBody>
      </p:sp>
      <p:sp>
        <p:nvSpPr>
          <p:cNvPr id="17" name="TextBox 16"/>
          <p:cNvSpPr txBox="1"/>
          <p:nvPr/>
        </p:nvSpPr>
        <p:spPr>
          <a:xfrm>
            <a:off x="5753100" y="76200"/>
            <a:ext cx="3086100" cy="646331"/>
          </a:xfrm>
          <a:prstGeom prst="rect">
            <a:avLst/>
          </a:prstGeom>
          <a:noFill/>
        </p:spPr>
        <p:txBody>
          <a:bodyPr wrap="square" rtlCol="0">
            <a:spAutoFit/>
          </a:bodyPr>
          <a:lstStyle/>
          <a:p>
            <a:r>
              <a:rPr lang="en-US" sz="3600" dirty="0" smtClean="0"/>
              <a:t> (</a:t>
            </a:r>
            <a:r>
              <a:rPr lang="en-US" sz="3600" b="1" dirty="0" smtClean="0"/>
              <a:t>Group work</a:t>
            </a:r>
            <a:r>
              <a:rPr lang="en-US" sz="3600" dirty="0" smtClean="0"/>
              <a:t>)</a:t>
            </a:r>
            <a:endParaRPr lang="en-US" sz="3600" dirty="0"/>
          </a:p>
        </p:txBody>
      </p:sp>
      <p:sp>
        <p:nvSpPr>
          <p:cNvPr id="18" name="Rectangle 17"/>
          <p:cNvSpPr/>
          <p:nvPr/>
        </p:nvSpPr>
        <p:spPr>
          <a:xfrm>
            <a:off x="3200400" y="0"/>
            <a:ext cx="2637965" cy="769441"/>
          </a:xfrm>
          <a:prstGeom prst="rect">
            <a:avLst/>
          </a:prstGeom>
          <a:noFill/>
        </p:spPr>
        <p:txBody>
          <a:bodyPr wrap="none" lIns="91440" tIns="45720" rIns="91440" bIns="45720">
            <a:spAutoFit/>
          </a:bodyPr>
          <a:lstStyle/>
          <a:p>
            <a:pPr algn="ctr"/>
            <a:r>
              <a:rPr lang="en-US" sz="4400" b="1" cap="none" spc="0" dirty="0" smtClean="0">
                <a:ln w="24500" cmpd="dbl">
                  <a:solidFill>
                    <a:schemeClr val="tx1"/>
                  </a:solidFill>
                  <a:prstDash val="solid"/>
                  <a:miter lim="800000"/>
                </a:ln>
                <a:effectLst>
                  <a:outerShdw blurRad="38100" dist="38100" dir="7020000" algn="tl">
                    <a:srgbClr val="000000">
                      <a:alpha val="35000"/>
                    </a:srgbClr>
                  </a:outerShdw>
                </a:effectLst>
              </a:rPr>
              <a:t>Evaluation</a:t>
            </a:r>
            <a:endParaRPr lang="en-US" sz="4400" b="1" cap="none" spc="0" dirty="0">
              <a:ln w="24500" cmpd="dbl">
                <a:solidFill>
                  <a:schemeClr val="tx1"/>
                </a:solidFill>
                <a:prstDash val="solid"/>
                <a:miter lim="800000"/>
              </a:ln>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5314739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par>
                          <p:cTn id="20" fill="hold">
                            <p:stCondLst>
                              <p:cond delay="0"/>
                            </p:stCondLst>
                            <p:childTnLst>
                              <p:par>
                                <p:cTn id="21" presetID="16" presetClass="entr" presetSubtype="21" fill="hold" grpId="0" nodeType="afterEffect">
                                  <p:stCondLst>
                                    <p:cond delay="100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par>
                          <p:cTn id="24" fill="hold">
                            <p:stCondLst>
                              <p:cond delay="1500"/>
                            </p:stCondLst>
                            <p:childTnLst>
                              <p:par>
                                <p:cTn id="25" presetID="22" presetClass="entr" presetSubtype="4" fill="hold" grpId="0" nodeType="afterEffect">
                                  <p:stCondLst>
                                    <p:cond delay="100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0"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nodeType="withEffect">
                                  <p:stCondLst>
                                    <p:cond delay="0"/>
                                  </p:stCondLst>
                                  <p:childTnLst>
                                    <p:set>
                                      <p:cBhvr>
                                        <p:cTn id="37" dur="1" fill="hold">
                                          <p:stCondLst>
                                            <p:cond delay="0"/>
                                          </p:stCondLst>
                                        </p:cTn>
                                        <p:tgtEl>
                                          <p:spTgt spid="1039"/>
                                        </p:tgtEl>
                                        <p:attrNameLst>
                                          <p:attrName>style.visibility</p:attrName>
                                        </p:attrNameLst>
                                      </p:cBhvr>
                                      <p:to>
                                        <p:strVal val="visible"/>
                                      </p:to>
                                    </p:set>
                                    <p:animEffect transition="in" filter="fade">
                                      <p:cBhvr>
                                        <p:cTn id="38" dur="500"/>
                                        <p:tgtEl>
                                          <p:spTgt spid="1039"/>
                                        </p:tgtEl>
                                      </p:cBhvr>
                                    </p:animEffect>
                                  </p:childTnLst>
                                </p:cTn>
                              </p:par>
                              <p:par>
                                <p:cTn id="39" presetID="10"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down)">
                                      <p:cBhvr>
                                        <p:cTn id="49" dur="580">
                                          <p:stCondLst>
                                            <p:cond delay="0"/>
                                          </p:stCondLst>
                                        </p:cTn>
                                        <p:tgtEl>
                                          <p:spTgt spid="34"/>
                                        </p:tgtEl>
                                      </p:cBhvr>
                                    </p:animEffect>
                                    <p:anim calcmode="lin" valueType="num">
                                      <p:cBhvr>
                                        <p:cTn id="50"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55" dur="26">
                                          <p:stCondLst>
                                            <p:cond delay="650"/>
                                          </p:stCondLst>
                                        </p:cTn>
                                        <p:tgtEl>
                                          <p:spTgt spid="34"/>
                                        </p:tgtEl>
                                      </p:cBhvr>
                                      <p:to x="100000" y="60000"/>
                                    </p:animScale>
                                    <p:animScale>
                                      <p:cBhvr>
                                        <p:cTn id="56" dur="166" decel="50000">
                                          <p:stCondLst>
                                            <p:cond delay="676"/>
                                          </p:stCondLst>
                                        </p:cTn>
                                        <p:tgtEl>
                                          <p:spTgt spid="34"/>
                                        </p:tgtEl>
                                      </p:cBhvr>
                                      <p:to x="100000" y="100000"/>
                                    </p:animScale>
                                    <p:animScale>
                                      <p:cBhvr>
                                        <p:cTn id="57" dur="26">
                                          <p:stCondLst>
                                            <p:cond delay="1312"/>
                                          </p:stCondLst>
                                        </p:cTn>
                                        <p:tgtEl>
                                          <p:spTgt spid="34"/>
                                        </p:tgtEl>
                                      </p:cBhvr>
                                      <p:to x="100000" y="80000"/>
                                    </p:animScale>
                                    <p:animScale>
                                      <p:cBhvr>
                                        <p:cTn id="58" dur="166" decel="50000">
                                          <p:stCondLst>
                                            <p:cond delay="1338"/>
                                          </p:stCondLst>
                                        </p:cTn>
                                        <p:tgtEl>
                                          <p:spTgt spid="34"/>
                                        </p:tgtEl>
                                      </p:cBhvr>
                                      <p:to x="100000" y="100000"/>
                                    </p:animScale>
                                    <p:animScale>
                                      <p:cBhvr>
                                        <p:cTn id="59" dur="26">
                                          <p:stCondLst>
                                            <p:cond delay="1642"/>
                                          </p:stCondLst>
                                        </p:cTn>
                                        <p:tgtEl>
                                          <p:spTgt spid="34"/>
                                        </p:tgtEl>
                                      </p:cBhvr>
                                      <p:to x="100000" y="90000"/>
                                    </p:animScale>
                                    <p:animScale>
                                      <p:cBhvr>
                                        <p:cTn id="60" dur="166" decel="50000">
                                          <p:stCondLst>
                                            <p:cond delay="1668"/>
                                          </p:stCondLst>
                                        </p:cTn>
                                        <p:tgtEl>
                                          <p:spTgt spid="34"/>
                                        </p:tgtEl>
                                      </p:cBhvr>
                                      <p:to x="100000" y="100000"/>
                                    </p:animScale>
                                    <p:animScale>
                                      <p:cBhvr>
                                        <p:cTn id="61" dur="26">
                                          <p:stCondLst>
                                            <p:cond delay="1808"/>
                                          </p:stCondLst>
                                        </p:cTn>
                                        <p:tgtEl>
                                          <p:spTgt spid="34"/>
                                        </p:tgtEl>
                                      </p:cBhvr>
                                      <p:to x="100000" y="95000"/>
                                    </p:animScale>
                                    <p:animScale>
                                      <p:cBhvr>
                                        <p:cTn id="62" dur="166" decel="50000">
                                          <p:stCondLst>
                                            <p:cond delay="1834"/>
                                          </p:stCondLst>
                                        </p:cTn>
                                        <p:tgtEl>
                                          <p:spTgt spid="34"/>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randombar(horizontal)">
                                      <p:cBhvr>
                                        <p:cTn id="67" dur="500"/>
                                        <p:tgtEl>
                                          <p:spTgt spid="35"/>
                                        </p:tgtEl>
                                      </p:cBhvr>
                                    </p:animEffect>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down)">
                                      <p:cBhvr>
                                        <p:cTn id="72" dur="580">
                                          <p:stCondLst>
                                            <p:cond delay="0"/>
                                          </p:stCondLst>
                                        </p:cTn>
                                        <p:tgtEl>
                                          <p:spTgt spid="36"/>
                                        </p:tgtEl>
                                      </p:cBhvr>
                                    </p:animEffect>
                                    <p:anim calcmode="lin" valueType="num">
                                      <p:cBhvr>
                                        <p:cTn id="73"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78" dur="26">
                                          <p:stCondLst>
                                            <p:cond delay="650"/>
                                          </p:stCondLst>
                                        </p:cTn>
                                        <p:tgtEl>
                                          <p:spTgt spid="36"/>
                                        </p:tgtEl>
                                      </p:cBhvr>
                                      <p:to x="100000" y="60000"/>
                                    </p:animScale>
                                    <p:animScale>
                                      <p:cBhvr>
                                        <p:cTn id="79" dur="166" decel="50000">
                                          <p:stCondLst>
                                            <p:cond delay="676"/>
                                          </p:stCondLst>
                                        </p:cTn>
                                        <p:tgtEl>
                                          <p:spTgt spid="36"/>
                                        </p:tgtEl>
                                      </p:cBhvr>
                                      <p:to x="100000" y="100000"/>
                                    </p:animScale>
                                    <p:animScale>
                                      <p:cBhvr>
                                        <p:cTn id="80" dur="26">
                                          <p:stCondLst>
                                            <p:cond delay="1312"/>
                                          </p:stCondLst>
                                        </p:cTn>
                                        <p:tgtEl>
                                          <p:spTgt spid="36"/>
                                        </p:tgtEl>
                                      </p:cBhvr>
                                      <p:to x="100000" y="80000"/>
                                    </p:animScale>
                                    <p:animScale>
                                      <p:cBhvr>
                                        <p:cTn id="81" dur="166" decel="50000">
                                          <p:stCondLst>
                                            <p:cond delay="1338"/>
                                          </p:stCondLst>
                                        </p:cTn>
                                        <p:tgtEl>
                                          <p:spTgt spid="36"/>
                                        </p:tgtEl>
                                      </p:cBhvr>
                                      <p:to x="100000" y="100000"/>
                                    </p:animScale>
                                    <p:animScale>
                                      <p:cBhvr>
                                        <p:cTn id="82" dur="26">
                                          <p:stCondLst>
                                            <p:cond delay="1642"/>
                                          </p:stCondLst>
                                        </p:cTn>
                                        <p:tgtEl>
                                          <p:spTgt spid="36"/>
                                        </p:tgtEl>
                                      </p:cBhvr>
                                      <p:to x="100000" y="90000"/>
                                    </p:animScale>
                                    <p:animScale>
                                      <p:cBhvr>
                                        <p:cTn id="83" dur="166" decel="50000">
                                          <p:stCondLst>
                                            <p:cond delay="1668"/>
                                          </p:stCondLst>
                                        </p:cTn>
                                        <p:tgtEl>
                                          <p:spTgt spid="36"/>
                                        </p:tgtEl>
                                      </p:cBhvr>
                                      <p:to x="100000" y="100000"/>
                                    </p:animScale>
                                    <p:animScale>
                                      <p:cBhvr>
                                        <p:cTn id="84" dur="26">
                                          <p:stCondLst>
                                            <p:cond delay="1808"/>
                                          </p:stCondLst>
                                        </p:cTn>
                                        <p:tgtEl>
                                          <p:spTgt spid="36"/>
                                        </p:tgtEl>
                                      </p:cBhvr>
                                      <p:to x="100000" y="95000"/>
                                    </p:animScale>
                                    <p:animScale>
                                      <p:cBhvr>
                                        <p:cTn id="85" dur="166" decel="50000">
                                          <p:stCondLst>
                                            <p:cond delay="1834"/>
                                          </p:stCondLst>
                                        </p:cTn>
                                        <p:tgtEl>
                                          <p:spTgt spid="36"/>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barn(inVertical)">
                                      <p:cBhvr>
                                        <p:cTn id="9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34" grpId="0" animBg="1"/>
      <p:bldP spid="35" grpId="0" animBg="1"/>
      <p:bldP spid="36" grpId="0" animBg="1"/>
      <p:bldP spid="38" grpId="0" animBg="1"/>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2667000"/>
            <a:ext cx="4572000" cy="769441"/>
          </a:xfrm>
          <a:prstGeom prst="rect">
            <a:avLst/>
          </a:prstGeom>
          <a:noFill/>
        </p:spPr>
        <p:txBody>
          <a:bodyPr wrap="square" rtlCol="0">
            <a:spAutoFit/>
          </a:bodyPr>
          <a:lstStyle/>
          <a:p>
            <a:pPr algn="ctr"/>
            <a:r>
              <a:rPr lang="en-US" sz="4400" b="1" dirty="0" smtClean="0">
                <a:solidFill>
                  <a:srgbClr val="002060"/>
                </a:solidFill>
                <a:latin typeface="Book Antiqua" pitchFamily="18" charset="0"/>
              </a:rPr>
              <a:t>See you again.</a:t>
            </a:r>
            <a:endParaRPr lang="en-US" sz="4400" b="1" dirty="0">
              <a:solidFill>
                <a:srgbClr val="002060"/>
              </a:solidFill>
              <a:latin typeface="Book Antiqua" pitchFamily="18"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802760">
            <a:off x="-3907752" y="1873974"/>
            <a:ext cx="2706159" cy="2780003"/>
          </a:xfrm>
          <a:prstGeom prst="rect">
            <a:avLst/>
          </a:prstGeom>
        </p:spPr>
      </p:pic>
    </p:spTree>
    <p:extLst>
      <p:ext uri="{BB962C8B-B14F-4D97-AF65-F5344CB8AC3E}">
        <p14:creationId xmlns:p14="http://schemas.microsoft.com/office/powerpoint/2010/main" val="248767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225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3" presetClass="path" presetSubtype="0" accel="50000" decel="50000" fill="hold" nodeType="withEffect">
                                  <p:stCondLst>
                                    <p:cond delay="0"/>
                                  </p:stCondLst>
                                  <p:childTnLst>
                                    <p:animMotion origin="layout" path="M 1.66667E-6 -5.78035E-7 L 1.61354 0.02312 " pathEditMode="relative" rAng="0" ptsTypes="AA">
                                      <p:cBhvr>
                                        <p:cTn id="9" dur="5000" fill="hold"/>
                                        <p:tgtEl>
                                          <p:spTgt spid="5"/>
                                        </p:tgtEl>
                                        <p:attrNameLst>
                                          <p:attrName>ppt_x</p:attrName>
                                          <p:attrName>ppt_y</p:attrName>
                                        </p:attrNameLst>
                                      </p:cBhvr>
                                      <p:rCtr x="80677" y="11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lo Amar Alo[2].mp3">
            <a:hlinkClick r:id="" action="ppaction://media"/>
            <a:hlinkHover r:id="" action="ppaction://ole?verb=0"/>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810000" y="1562100"/>
            <a:ext cx="876300" cy="876300"/>
          </a:xfrm>
          <a:prstGeom prst="ellipse">
            <a:avLst/>
          </a:prstGeom>
          <a:solidFill>
            <a:srgbClr val="E7318C"/>
          </a:solidFill>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TextBox 2"/>
          <p:cNvSpPr txBox="1"/>
          <p:nvPr/>
        </p:nvSpPr>
        <p:spPr>
          <a:xfrm>
            <a:off x="228600" y="304800"/>
            <a:ext cx="8715040" cy="707886"/>
          </a:xfrm>
          <a:prstGeom prst="rect">
            <a:avLst/>
          </a:prstGeom>
          <a:noFill/>
        </p:spPr>
        <p:txBody>
          <a:bodyPr wrap="square" rtlCol="0">
            <a:spAutoFit/>
          </a:bodyPr>
          <a:lstStyle/>
          <a:p>
            <a:pPr algn="ctr"/>
            <a:r>
              <a:rPr lang="en-US" sz="4000" b="1" dirty="0" smtClean="0"/>
              <a:t>Here is an audio clip. Let us hear a song.</a:t>
            </a:r>
            <a:endParaRPr lang="en-US" sz="4000" b="1" dirty="0"/>
          </a:p>
        </p:txBody>
      </p:sp>
      <p:sp>
        <p:nvSpPr>
          <p:cNvPr id="5" name="TextBox 4"/>
          <p:cNvSpPr txBox="1"/>
          <p:nvPr/>
        </p:nvSpPr>
        <p:spPr>
          <a:xfrm>
            <a:off x="2667000" y="3124200"/>
            <a:ext cx="5334000" cy="707886"/>
          </a:xfrm>
          <a:prstGeom prst="rect">
            <a:avLst/>
          </a:prstGeom>
          <a:noFill/>
          <a:ln>
            <a:noFill/>
          </a:ln>
          <a:effectLst/>
        </p:spPr>
        <p:txBody>
          <a:bodyPr wrap="square" rtlCol="0">
            <a:spAutoFit/>
          </a:bodyPr>
          <a:lstStyle/>
          <a:p>
            <a:pPr algn="ctr"/>
            <a:r>
              <a:rPr lang="en-US" sz="4000" b="1" dirty="0" smtClean="0"/>
              <a:t>What did </a:t>
            </a:r>
            <a:r>
              <a:rPr lang="en-US" sz="4000" b="1" dirty="0"/>
              <a:t>t</a:t>
            </a:r>
            <a:r>
              <a:rPr lang="en-US" sz="4000" b="1" dirty="0" smtClean="0"/>
              <a:t>he singer do?</a:t>
            </a:r>
            <a:endParaRPr lang="en-US" sz="4000" b="1" dirty="0"/>
          </a:p>
        </p:txBody>
      </p:sp>
      <p:sp>
        <p:nvSpPr>
          <p:cNvPr id="6" name="TextBox 5"/>
          <p:cNvSpPr txBox="1"/>
          <p:nvPr/>
        </p:nvSpPr>
        <p:spPr>
          <a:xfrm>
            <a:off x="2895600" y="4286026"/>
            <a:ext cx="5334000" cy="707886"/>
          </a:xfrm>
          <a:prstGeom prst="rect">
            <a:avLst/>
          </a:prstGeom>
          <a:noFill/>
          <a:ln>
            <a:noFill/>
          </a:ln>
          <a:effectLst/>
        </p:spPr>
        <p:txBody>
          <a:bodyPr wrap="square" rtlCol="0">
            <a:spAutoFit/>
          </a:bodyPr>
          <a:lstStyle/>
          <a:p>
            <a:r>
              <a:rPr lang="en-US" sz="4000" b="1" dirty="0" smtClean="0"/>
              <a:t>She sang a song.</a:t>
            </a:r>
            <a:endParaRPr lang="en-US" sz="4000" b="1" dirty="0"/>
          </a:p>
        </p:txBody>
      </p:sp>
      <p:sp>
        <p:nvSpPr>
          <p:cNvPr id="9" name="TextBox 8"/>
          <p:cNvSpPr txBox="1"/>
          <p:nvPr/>
        </p:nvSpPr>
        <p:spPr>
          <a:xfrm>
            <a:off x="990600" y="2966978"/>
            <a:ext cx="2057400" cy="995422"/>
          </a:xfrm>
          <a:prstGeom prst="ellipse">
            <a:avLst/>
          </a:prstGeom>
          <a:noFill/>
          <a:ln>
            <a:noFill/>
          </a:ln>
          <a:effectLst/>
        </p:spPr>
        <p:txBody>
          <a:bodyPr wrap="square" rtlCol="0">
            <a:spAutoFit/>
          </a:bodyPr>
          <a:lstStyle/>
          <a:p>
            <a:r>
              <a:rPr lang="en-US" sz="4000" b="1" dirty="0" smtClean="0">
                <a:solidFill>
                  <a:srgbClr val="E7318C"/>
                </a:solidFill>
              </a:rPr>
              <a:t>Ques:</a:t>
            </a:r>
            <a:endParaRPr lang="en-US" sz="4000" b="1" dirty="0">
              <a:solidFill>
                <a:srgbClr val="E7318C"/>
              </a:solidFill>
            </a:endParaRPr>
          </a:p>
        </p:txBody>
      </p:sp>
      <p:sp>
        <p:nvSpPr>
          <p:cNvPr id="8" name="TextBox 7"/>
          <p:cNvSpPr txBox="1"/>
          <p:nvPr/>
        </p:nvSpPr>
        <p:spPr>
          <a:xfrm>
            <a:off x="1371600" y="4109978"/>
            <a:ext cx="2057400" cy="995422"/>
          </a:xfrm>
          <a:prstGeom prst="ellipse">
            <a:avLst/>
          </a:prstGeom>
          <a:noFill/>
          <a:ln>
            <a:noFill/>
          </a:ln>
          <a:effectLst/>
        </p:spPr>
        <p:txBody>
          <a:bodyPr wrap="square" rtlCol="0">
            <a:spAutoFit/>
          </a:bodyPr>
          <a:lstStyle/>
          <a:p>
            <a:r>
              <a:rPr lang="en-US" sz="4000" b="1" dirty="0" smtClean="0">
                <a:solidFill>
                  <a:srgbClr val="E7318C"/>
                </a:solidFill>
              </a:rPr>
              <a:t>Ans:</a:t>
            </a:r>
            <a:endParaRPr lang="en-US" sz="4000" b="1" dirty="0">
              <a:solidFill>
                <a:srgbClr val="E7318C"/>
              </a:solidFill>
            </a:endParaRPr>
          </a:p>
        </p:txBody>
      </p:sp>
    </p:spTree>
    <p:extLst>
      <p:ext uri="{BB962C8B-B14F-4D97-AF65-F5344CB8AC3E}">
        <p14:creationId xmlns:p14="http://schemas.microsoft.com/office/powerpoint/2010/main" val="34114736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58044" fill="hold"/>
                                        <p:tgtEl>
                                          <p:spTgt spid="2"/>
                                        </p:tgtEl>
                                      </p:cBhvr>
                                    </p:cmd>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1000" fill="hold"/>
                                        <p:tgtEl>
                                          <p:spTgt spid="9"/>
                                        </p:tgtEl>
                                        <p:attrNameLst>
                                          <p:attrName>ppt_w</p:attrName>
                                        </p:attrNameLst>
                                      </p:cBhvr>
                                      <p:tavLst>
                                        <p:tav tm="0">
                                          <p:val>
                                            <p:fltVal val="0"/>
                                          </p:val>
                                        </p:tav>
                                        <p:tav tm="100000">
                                          <p:val>
                                            <p:strVal val="#ppt_w"/>
                                          </p:val>
                                        </p:tav>
                                      </p:tavLst>
                                    </p:anim>
                                    <p:anim calcmode="lin" valueType="num">
                                      <p:cBhvr>
                                        <p:cTn id="17" dur="1000" fill="hold"/>
                                        <p:tgtEl>
                                          <p:spTgt spid="9"/>
                                        </p:tgtEl>
                                        <p:attrNameLst>
                                          <p:attrName>ppt_h</p:attrName>
                                        </p:attrNameLst>
                                      </p:cBhvr>
                                      <p:tavLst>
                                        <p:tav tm="0">
                                          <p:val>
                                            <p:fltVal val="0"/>
                                          </p:val>
                                        </p:tav>
                                        <p:tav tm="100000">
                                          <p:val>
                                            <p:strVal val="#ppt_h"/>
                                          </p:val>
                                        </p:tav>
                                      </p:tavLst>
                                    </p:anim>
                                    <p:anim calcmode="lin" valueType="num">
                                      <p:cBhvr>
                                        <p:cTn id="18"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1000"/>
                            </p:stCondLst>
                            <p:childTnLst>
                              <p:par>
                                <p:cTn id="21" presetID="15"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96226">
                <p:cTn id="36" fill="hold" display="0">
                  <p:stCondLst>
                    <p:cond delay="indefinite"/>
                  </p:stCondLst>
                  <p:endCondLst>
                    <p:cond evt="onStopAudio" delay="0">
                      <p:tgtEl>
                        <p:sldTgt/>
                      </p:tgtEl>
                    </p:cond>
                    <p:cond evt="onNext" delay="0">
                      <p:tgtEl>
                        <p:sldTgt/>
                      </p:tgtEl>
                    </p:cond>
                  </p:endCondLst>
                </p:cTn>
                <p:tgtEl>
                  <p:spTgt spid="2"/>
                </p:tgtEl>
              </p:cMediaNode>
            </p:audio>
          </p:childTnLst>
        </p:cTn>
      </p:par>
    </p:tnLst>
    <p:bldLst>
      <p:bldP spid="3" grpId="0"/>
      <p:bldP spid="5" grpId="0"/>
      <p:bldP spid="6" grpId="0"/>
      <p:bldP spid="9"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3505199"/>
            <a:ext cx="7467600" cy="769441"/>
          </a:xfrm>
          <a:prstGeom prst="rect">
            <a:avLst/>
          </a:prstGeom>
          <a:noFill/>
        </p:spPr>
        <p:txBody>
          <a:bodyPr wrap="square" rtlCol="0">
            <a:spAutoFit/>
          </a:bodyPr>
          <a:lstStyle/>
          <a:p>
            <a:pPr algn="ctr"/>
            <a:r>
              <a:rPr lang="en-US" sz="4400" b="1" dirty="0" smtClean="0">
                <a:solidFill>
                  <a:srgbClr val="FFC000"/>
                </a:solidFill>
              </a:rPr>
              <a:t>How do the flowers look?</a:t>
            </a:r>
            <a:endParaRPr lang="en-US" sz="4400" b="1" dirty="0">
              <a:solidFill>
                <a:srgbClr val="FFC000"/>
              </a:solidFill>
            </a:endParaRPr>
          </a:p>
        </p:txBody>
      </p:sp>
      <p:sp>
        <p:nvSpPr>
          <p:cNvPr id="4" name="TextBox 3"/>
          <p:cNvSpPr txBox="1"/>
          <p:nvPr/>
        </p:nvSpPr>
        <p:spPr>
          <a:xfrm>
            <a:off x="1066800" y="5486400"/>
            <a:ext cx="7239000" cy="830997"/>
          </a:xfrm>
          <a:prstGeom prst="rect">
            <a:avLst/>
          </a:prstGeom>
          <a:noFill/>
        </p:spPr>
        <p:txBody>
          <a:bodyPr wrap="square" rtlCol="0">
            <a:spAutoFit/>
          </a:bodyPr>
          <a:lstStyle/>
          <a:p>
            <a:r>
              <a:rPr lang="en-US" sz="4800" b="1" dirty="0" smtClean="0"/>
              <a:t> The flowers look beautiful.</a:t>
            </a:r>
            <a:endParaRPr lang="en-US" sz="4800" b="1" dirty="0"/>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73036" y="316923"/>
            <a:ext cx="3775364" cy="295967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2178509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870">
                                          <p:stCondLst>
                                            <p:cond delay="0"/>
                                          </p:stCondLst>
                                        </p:cTn>
                                        <p:tgtEl>
                                          <p:spTgt spid="3"/>
                                        </p:tgtEl>
                                      </p:cBhvr>
                                    </p:animEffect>
                                    <p:anim calcmode="lin" valueType="num">
                                      <p:cBhvr>
                                        <p:cTn id="13" dur="2733"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99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996" tmFilter="0, 0; 0.125,0.2665; 0.25,0.4; 0.375,0.465; 0.5,0.5;  0.625,0.535; 0.75,0.6; 0.875,0.7335; 1,1">
                                          <p:stCondLst>
                                            <p:cond delay="996"/>
                                          </p:stCondLst>
                                        </p:cTn>
                                        <p:tgtEl>
                                          <p:spTgt spid="3"/>
                                        </p:tgtEl>
                                        <p:attrNameLst>
                                          <p:attrName>ppt_y</p:attrName>
                                        </p:attrNameLst>
                                      </p:cBhvr>
                                      <p:tavLst>
                                        <p:tav tm="0" fmla="#ppt_y-sin(pi*$)/9">
                                          <p:val>
                                            <p:fltVal val="0"/>
                                          </p:val>
                                        </p:tav>
                                        <p:tav tm="100000">
                                          <p:val>
                                            <p:fltVal val="1"/>
                                          </p:val>
                                        </p:tav>
                                      </p:tavLst>
                                    </p:anim>
                                    <p:anim calcmode="lin" valueType="num">
                                      <p:cBhvr>
                                        <p:cTn id="16" dur="498" tmFilter="0, 0; 0.125,0.2665; 0.25,0.4; 0.375,0.465; 0.5,0.5;  0.625,0.535; 0.75,0.6; 0.875,0.7335; 1,1">
                                          <p:stCondLst>
                                            <p:cond delay="1986"/>
                                          </p:stCondLst>
                                        </p:cTn>
                                        <p:tgtEl>
                                          <p:spTgt spid="3"/>
                                        </p:tgtEl>
                                        <p:attrNameLst>
                                          <p:attrName>ppt_y</p:attrName>
                                        </p:attrNameLst>
                                      </p:cBhvr>
                                      <p:tavLst>
                                        <p:tav tm="0" fmla="#ppt_y-sin(pi*$)/27">
                                          <p:val>
                                            <p:fltVal val="0"/>
                                          </p:val>
                                        </p:tav>
                                        <p:tav tm="100000">
                                          <p:val>
                                            <p:fltVal val="1"/>
                                          </p:val>
                                        </p:tav>
                                      </p:tavLst>
                                    </p:anim>
                                    <p:anim calcmode="lin" valueType="num">
                                      <p:cBhvr>
                                        <p:cTn id="17" dur="246" tmFilter="0, 0; 0.125,0.2665; 0.25,0.4; 0.375,0.465; 0.5,0.5;  0.625,0.535; 0.75,0.6; 0.875,0.7335; 1,1">
                                          <p:stCondLst>
                                            <p:cond delay="2484"/>
                                          </p:stCondLst>
                                        </p:cTn>
                                        <p:tgtEl>
                                          <p:spTgt spid="3"/>
                                        </p:tgtEl>
                                        <p:attrNameLst>
                                          <p:attrName>ppt_y</p:attrName>
                                        </p:attrNameLst>
                                      </p:cBhvr>
                                      <p:tavLst>
                                        <p:tav tm="0" fmla="#ppt_y-sin(pi*$)/81">
                                          <p:val>
                                            <p:fltVal val="0"/>
                                          </p:val>
                                        </p:tav>
                                        <p:tav tm="100000">
                                          <p:val>
                                            <p:fltVal val="1"/>
                                          </p:val>
                                        </p:tav>
                                      </p:tavLst>
                                    </p:anim>
                                    <p:animScale>
                                      <p:cBhvr>
                                        <p:cTn id="18" dur="39">
                                          <p:stCondLst>
                                            <p:cond delay="975"/>
                                          </p:stCondLst>
                                        </p:cTn>
                                        <p:tgtEl>
                                          <p:spTgt spid="3"/>
                                        </p:tgtEl>
                                      </p:cBhvr>
                                      <p:to x="100000" y="60000"/>
                                    </p:animScale>
                                    <p:animScale>
                                      <p:cBhvr>
                                        <p:cTn id="19" dur="249" decel="50000">
                                          <p:stCondLst>
                                            <p:cond delay="1014"/>
                                          </p:stCondLst>
                                        </p:cTn>
                                        <p:tgtEl>
                                          <p:spTgt spid="3"/>
                                        </p:tgtEl>
                                      </p:cBhvr>
                                      <p:to x="100000" y="100000"/>
                                    </p:animScale>
                                    <p:animScale>
                                      <p:cBhvr>
                                        <p:cTn id="20" dur="39">
                                          <p:stCondLst>
                                            <p:cond delay="1968"/>
                                          </p:stCondLst>
                                        </p:cTn>
                                        <p:tgtEl>
                                          <p:spTgt spid="3"/>
                                        </p:tgtEl>
                                      </p:cBhvr>
                                      <p:to x="100000" y="80000"/>
                                    </p:animScale>
                                    <p:animScale>
                                      <p:cBhvr>
                                        <p:cTn id="21" dur="249" decel="50000">
                                          <p:stCondLst>
                                            <p:cond delay="2007"/>
                                          </p:stCondLst>
                                        </p:cTn>
                                        <p:tgtEl>
                                          <p:spTgt spid="3"/>
                                        </p:tgtEl>
                                      </p:cBhvr>
                                      <p:to x="100000" y="100000"/>
                                    </p:animScale>
                                    <p:animScale>
                                      <p:cBhvr>
                                        <p:cTn id="22" dur="39">
                                          <p:stCondLst>
                                            <p:cond delay="2463"/>
                                          </p:stCondLst>
                                        </p:cTn>
                                        <p:tgtEl>
                                          <p:spTgt spid="3"/>
                                        </p:tgtEl>
                                      </p:cBhvr>
                                      <p:to x="100000" y="90000"/>
                                    </p:animScale>
                                    <p:animScale>
                                      <p:cBhvr>
                                        <p:cTn id="23" dur="249" decel="50000">
                                          <p:stCondLst>
                                            <p:cond delay="2502"/>
                                          </p:stCondLst>
                                        </p:cTn>
                                        <p:tgtEl>
                                          <p:spTgt spid="3"/>
                                        </p:tgtEl>
                                      </p:cBhvr>
                                      <p:to x="100000" y="100000"/>
                                    </p:animScale>
                                    <p:animScale>
                                      <p:cBhvr>
                                        <p:cTn id="24" dur="39">
                                          <p:stCondLst>
                                            <p:cond delay="2712"/>
                                          </p:stCondLst>
                                        </p:cTn>
                                        <p:tgtEl>
                                          <p:spTgt spid="3"/>
                                        </p:tgtEl>
                                      </p:cBhvr>
                                      <p:to x="100000" y="95000"/>
                                    </p:animScale>
                                    <p:animScale>
                                      <p:cBhvr>
                                        <p:cTn id="25" dur="249" decel="50000">
                                          <p:stCondLst>
                                            <p:cond delay="2751"/>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4"/>
                                        </p:tgtEl>
                                        <p:attrNameLst>
                                          <p:attrName>style.visibility</p:attrName>
                                        </p:attrNameLst>
                                      </p:cBhvr>
                                      <p:to>
                                        <p:strVal val="visible"/>
                                      </p:to>
                                    </p:set>
                                    <p:anim calcmode="lin" valueType="num">
                                      <p:cBhvr>
                                        <p:cTn id="30" dur="2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1" dur="2000" fill="hold"/>
                                        <p:tgtEl>
                                          <p:spTgt spid="4"/>
                                        </p:tgtEl>
                                        <p:attrNameLst>
                                          <p:attrName>ppt_y</p:attrName>
                                        </p:attrNameLst>
                                      </p:cBhvr>
                                      <p:tavLst>
                                        <p:tav tm="0">
                                          <p:val>
                                            <p:strVal val="#ppt_y"/>
                                          </p:val>
                                        </p:tav>
                                        <p:tav tm="100000">
                                          <p:val>
                                            <p:strVal val="#ppt_y"/>
                                          </p:val>
                                        </p:tav>
                                      </p:tavLst>
                                    </p:anim>
                                    <p:anim calcmode="lin" valueType="num">
                                      <p:cBhvr>
                                        <p:cTn id="32" dur="2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3" dur="2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4" dur="20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225225"/>
            <a:ext cx="7543800" cy="830997"/>
          </a:xfrm>
          <a:prstGeom prst="rect">
            <a:avLst/>
          </a:prstGeom>
          <a:noFill/>
        </p:spPr>
        <p:txBody>
          <a:bodyPr wrap="square" rtlCol="0">
            <a:spAutoFit/>
          </a:bodyPr>
          <a:lstStyle/>
          <a:p>
            <a:r>
              <a:rPr lang="en-US" sz="4800" dirty="0" smtClean="0"/>
              <a:t>2.The flowers </a:t>
            </a:r>
            <a:r>
              <a:rPr lang="en-US" sz="4800" dirty="0" smtClean="0">
                <a:solidFill>
                  <a:srgbClr val="C00000"/>
                </a:solidFill>
              </a:rPr>
              <a:t>look</a:t>
            </a:r>
            <a:r>
              <a:rPr lang="en-US" sz="4800" dirty="0" smtClean="0"/>
              <a:t> beautiful.</a:t>
            </a:r>
            <a:endParaRPr lang="en-US" sz="4800" dirty="0"/>
          </a:p>
        </p:txBody>
      </p:sp>
      <p:sp>
        <p:nvSpPr>
          <p:cNvPr id="3" name="TextBox 2"/>
          <p:cNvSpPr txBox="1"/>
          <p:nvPr/>
        </p:nvSpPr>
        <p:spPr>
          <a:xfrm>
            <a:off x="1066800" y="2057400"/>
            <a:ext cx="6629400" cy="830997"/>
          </a:xfrm>
          <a:prstGeom prst="rect">
            <a:avLst/>
          </a:prstGeom>
          <a:noFill/>
        </p:spPr>
        <p:txBody>
          <a:bodyPr wrap="square" rtlCol="0">
            <a:spAutoFit/>
          </a:bodyPr>
          <a:lstStyle/>
          <a:p>
            <a:r>
              <a:rPr lang="en-US" sz="4800" dirty="0" smtClean="0"/>
              <a:t>1.She </a:t>
            </a:r>
            <a:r>
              <a:rPr lang="en-US" sz="4800" dirty="0" smtClean="0">
                <a:solidFill>
                  <a:srgbClr val="C00000"/>
                </a:solidFill>
              </a:rPr>
              <a:t>sang</a:t>
            </a:r>
            <a:r>
              <a:rPr lang="en-US" sz="4800" dirty="0" smtClean="0"/>
              <a:t> a song.</a:t>
            </a:r>
            <a:endParaRPr lang="en-US" sz="4800" dirty="0"/>
          </a:p>
        </p:txBody>
      </p:sp>
      <p:sp>
        <p:nvSpPr>
          <p:cNvPr id="4" name="Donut 3"/>
          <p:cNvSpPr/>
          <p:nvPr/>
        </p:nvSpPr>
        <p:spPr>
          <a:xfrm>
            <a:off x="2514600" y="2057400"/>
            <a:ext cx="1371600" cy="990600"/>
          </a:xfrm>
          <a:prstGeom prst="donut">
            <a:avLst>
              <a:gd name="adj" fmla="val 375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Donut 4"/>
          <p:cNvSpPr/>
          <p:nvPr/>
        </p:nvSpPr>
        <p:spPr>
          <a:xfrm>
            <a:off x="4495800" y="3145423"/>
            <a:ext cx="1295400" cy="990600"/>
          </a:xfrm>
          <a:prstGeom prst="donut">
            <a:avLst>
              <a:gd name="adj" fmla="val 375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1447800" y="228600"/>
            <a:ext cx="7010400" cy="1200329"/>
          </a:xfrm>
          <a:prstGeom prst="rect">
            <a:avLst/>
          </a:prstGeom>
          <a:noFill/>
        </p:spPr>
        <p:txBody>
          <a:bodyPr wrap="square" rtlCol="0">
            <a:spAutoFit/>
          </a:bodyPr>
          <a:lstStyle/>
          <a:p>
            <a:r>
              <a:rPr lang="en-US" sz="3600" b="1" dirty="0" smtClean="0"/>
              <a:t>What is the parts of speech of the words in the circles?</a:t>
            </a:r>
            <a:endParaRPr lang="en-US" sz="3600" b="1" dirty="0"/>
          </a:p>
        </p:txBody>
      </p:sp>
      <p:sp>
        <p:nvSpPr>
          <p:cNvPr id="9" name="Rectangle 8"/>
          <p:cNvSpPr/>
          <p:nvPr/>
        </p:nvSpPr>
        <p:spPr>
          <a:xfrm>
            <a:off x="2819400" y="4495800"/>
            <a:ext cx="2367829" cy="1446550"/>
          </a:xfrm>
          <a:prstGeom prst="rect">
            <a:avLst/>
          </a:prstGeom>
          <a:noFill/>
        </p:spPr>
        <p:txBody>
          <a:bodyPr wrap="none" lIns="91440" tIns="45720" rIns="91440" bIns="45720">
            <a:spAutoFit/>
          </a:bodyPr>
          <a:lstStyle/>
          <a:p>
            <a:pPr algn="ctr"/>
            <a:r>
              <a:rPr lang="en-US" sz="8800" b="1" cap="none" spc="0" dirty="0" smtClean="0">
                <a:ln w="1905"/>
                <a:blipFill>
                  <a:blip r:embed="rId2"/>
                  <a:tile tx="0" ty="0" sx="100000" sy="100000" flip="none" algn="tl"/>
                </a:blipFill>
                <a:effectLst>
                  <a:innerShdw blurRad="69850" dist="43180" dir="5400000">
                    <a:srgbClr val="000000">
                      <a:alpha val="65000"/>
                    </a:srgbClr>
                  </a:innerShdw>
                </a:effectLst>
              </a:rPr>
              <a:t>Verb</a:t>
            </a:r>
            <a:endParaRPr lang="en-US" sz="8800" b="1" cap="none" spc="0" dirty="0">
              <a:ln w="1905"/>
              <a:blipFill>
                <a:blip r:embed="rId2"/>
                <a:tile tx="0" ty="0" sx="100000" sy="100000" flip="none" algn="tl"/>
              </a:blip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8264213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3006804"/>
            <a:ext cx="7251793" cy="1107996"/>
          </a:xfrm>
          <a:prstGeom prst="rect">
            <a:avLst/>
          </a:prstGeom>
          <a:noFill/>
        </p:spPr>
        <p:txBody>
          <a:bodyPr wrap="none" lIns="91440" tIns="45720" rIns="91440" bIns="45720">
            <a:spAutoFit/>
          </a:bodyPr>
          <a:lstStyle/>
          <a:p>
            <a:pPr algn="ctr"/>
            <a:r>
              <a:rPr lang="en-US" sz="6600" b="1" cap="none" spc="0" dirty="0" smtClean="0">
                <a:ln w="1905"/>
                <a:solidFill>
                  <a:srgbClr val="0070C0"/>
                </a:solidFill>
                <a:effectLst>
                  <a:innerShdw blurRad="69850" dist="43180" dir="5400000">
                    <a:srgbClr val="000000">
                      <a:alpha val="65000"/>
                    </a:srgbClr>
                  </a:innerShdw>
                </a:effectLst>
              </a:rPr>
              <a:t>Right forms of verbs</a:t>
            </a:r>
            <a:endParaRPr lang="en-US" sz="6600" b="1" cap="none" spc="0" dirty="0">
              <a:ln w="1905"/>
              <a:solidFill>
                <a:srgbClr val="0070C0"/>
              </a:solidFill>
              <a:effectLst>
                <a:innerShdw blurRad="69850" dist="43180" dir="5400000">
                  <a:srgbClr val="000000">
                    <a:alpha val="65000"/>
                  </a:srgbClr>
                </a:innerShdw>
              </a:effectLst>
            </a:endParaRPr>
          </a:p>
        </p:txBody>
      </p:sp>
      <p:sp>
        <p:nvSpPr>
          <p:cNvPr id="5" name="Rectangle 4"/>
          <p:cNvSpPr/>
          <p:nvPr/>
        </p:nvSpPr>
        <p:spPr>
          <a:xfrm>
            <a:off x="1981200" y="2133600"/>
            <a:ext cx="4757328" cy="923330"/>
          </a:xfrm>
          <a:prstGeom prst="rect">
            <a:avLst/>
          </a:prstGeom>
          <a:noFill/>
        </p:spPr>
        <p:txBody>
          <a:bodyPr wrap="none" lIns="91440" tIns="45720" rIns="91440" bIns="45720">
            <a:spAutoFit/>
          </a:bodyPr>
          <a:lstStyle/>
          <a:p>
            <a:pPr algn="ctr"/>
            <a:r>
              <a:rPr lang="en-US" sz="5400" b="1" cap="none" spc="0" dirty="0" smtClean="0">
                <a:ln w="1905"/>
                <a:effectLst>
                  <a:innerShdw blurRad="69850" dist="43180" dir="5400000">
                    <a:srgbClr val="000000">
                      <a:alpha val="65000"/>
                    </a:srgbClr>
                  </a:innerShdw>
                </a:effectLst>
              </a:rPr>
              <a:t>Today Our Topic</a:t>
            </a:r>
            <a:endParaRPr lang="en-US" sz="5400" b="1" cap="none" spc="0" dirty="0">
              <a:ln w="1905"/>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2769162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3007" y="600670"/>
            <a:ext cx="5729774" cy="923330"/>
          </a:xfrm>
          <a:prstGeom prst="rect">
            <a:avLst/>
          </a:prstGeom>
          <a:noFill/>
        </p:spPr>
        <p:txBody>
          <a:bodyPr wrap="none" lIns="91440" tIns="45720" rIns="91440" bIns="45720">
            <a:spAutoFit/>
          </a:bodyPr>
          <a:lstStyle/>
          <a:p>
            <a:pPr algn="ctr"/>
            <a:r>
              <a:rPr lang="en-US" sz="5400" b="1" dirty="0" smtClean="0">
                <a:ln w="1905"/>
                <a:solidFill>
                  <a:srgbClr val="0070C0"/>
                </a:solidFill>
                <a:effectLst>
                  <a:innerShdw blurRad="69850" dist="43180" dir="5400000">
                    <a:srgbClr val="000000">
                      <a:alpha val="65000"/>
                    </a:srgbClr>
                  </a:innerShdw>
                </a:effectLst>
              </a:rPr>
              <a:t>Learning Outcomes</a:t>
            </a:r>
            <a:endParaRPr lang="en-US" sz="5400" b="1" cap="none" spc="0" dirty="0">
              <a:ln w="1905"/>
              <a:solidFill>
                <a:srgbClr val="0070C0"/>
              </a:solidFill>
              <a:effectLst>
                <a:innerShdw blurRad="69850" dist="43180" dir="5400000">
                  <a:srgbClr val="000000">
                    <a:alpha val="65000"/>
                  </a:srgbClr>
                </a:innerShdw>
              </a:effectLst>
            </a:endParaRPr>
          </a:p>
        </p:txBody>
      </p:sp>
      <p:sp>
        <p:nvSpPr>
          <p:cNvPr id="3" name="Chevron 2"/>
          <p:cNvSpPr/>
          <p:nvPr/>
        </p:nvSpPr>
        <p:spPr>
          <a:xfrm>
            <a:off x="865909" y="2885182"/>
            <a:ext cx="429491" cy="381000"/>
          </a:xfrm>
          <a:prstGeom prst="chevron">
            <a:avLst>
              <a:gd name="adj" fmla="val 64545"/>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685800" y="1970782"/>
            <a:ext cx="8382000" cy="584775"/>
          </a:xfrm>
          <a:prstGeom prst="rect">
            <a:avLst/>
          </a:prstGeom>
          <a:noFill/>
        </p:spPr>
        <p:txBody>
          <a:bodyPr wrap="square" rtlCol="0">
            <a:spAutoFit/>
          </a:bodyPr>
          <a:lstStyle/>
          <a:p>
            <a:r>
              <a:rPr lang="en-US" sz="3200" b="1" dirty="0" smtClean="0"/>
              <a:t>After this lesson the we will be able to-</a:t>
            </a:r>
            <a:endParaRPr lang="en-US" sz="3200" b="1" dirty="0"/>
          </a:p>
        </p:txBody>
      </p:sp>
      <p:sp>
        <p:nvSpPr>
          <p:cNvPr id="8" name="Chevron 7"/>
          <p:cNvSpPr/>
          <p:nvPr/>
        </p:nvSpPr>
        <p:spPr>
          <a:xfrm>
            <a:off x="838200" y="4003357"/>
            <a:ext cx="429491" cy="381000"/>
          </a:xfrm>
          <a:prstGeom prst="chevron">
            <a:avLst>
              <a:gd name="adj" fmla="val 64545"/>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1524000" y="2732782"/>
            <a:ext cx="6629400" cy="1077218"/>
          </a:xfrm>
          <a:prstGeom prst="rect">
            <a:avLst/>
          </a:prstGeom>
          <a:noFill/>
        </p:spPr>
        <p:txBody>
          <a:bodyPr wrap="square" rtlCol="0">
            <a:spAutoFit/>
          </a:bodyPr>
          <a:lstStyle/>
          <a:p>
            <a:r>
              <a:rPr lang="en-US" sz="3200" b="1" dirty="0" smtClean="0"/>
              <a:t>write the sentences using right forms of verbs.</a:t>
            </a:r>
            <a:endParaRPr lang="en-US" sz="3200" b="1" dirty="0"/>
          </a:p>
        </p:txBody>
      </p:sp>
      <p:sp>
        <p:nvSpPr>
          <p:cNvPr id="10" name="TextBox 9"/>
          <p:cNvSpPr txBox="1"/>
          <p:nvPr/>
        </p:nvSpPr>
        <p:spPr>
          <a:xfrm>
            <a:off x="1524000" y="3875782"/>
            <a:ext cx="6629400" cy="1077218"/>
          </a:xfrm>
          <a:prstGeom prst="rect">
            <a:avLst/>
          </a:prstGeom>
          <a:noFill/>
        </p:spPr>
        <p:txBody>
          <a:bodyPr wrap="square" rtlCol="0">
            <a:spAutoFit/>
          </a:bodyPr>
          <a:lstStyle/>
          <a:p>
            <a:r>
              <a:rPr lang="en-US" sz="3200" b="1" dirty="0"/>
              <a:t>f</a:t>
            </a:r>
            <a:r>
              <a:rPr lang="en-US" sz="3200" b="1" dirty="0" smtClean="0"/>
              <a:t>ill the gaps with right forms of verbs (with clues).</a:t>
            </a:r>
            <a:endParaRPr lang="en-US" sz="3200" b="1" dirty="0"/>
          </a:p>
        </p:txBody>
      </p:sp>
    </p:spTree>
    <p:extLst>
      <p:ext uri="{BB962C8B-B14F-4D97-AF65-F5344CB8AC3E}">
        <p14:creationId xmlns:p14="http://schemas.microsoft.com/office/powerpoint/2010/main" val="3404271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000"/>
                            </p:stCondLst>
                            <p:childTnLst>
                              <p:par>
                                <p:cTn id="17" presetID="10" presetClass="entr" presetSubtype="0" fill="hold" grpId="0" nodeType="afterEffect">
                                  <p:stCondLst>
                                    <p:cond delay="500"/>
                                  </p:stCondLst>
                                  <p:iterate type="lt">
                                    <p:tmPct val="10000"/>
                                  </p:iterate>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1000"/>
                            </p:stCondLst>
                            <p:childTnLst>
                              <p:par>
                                <p:cTn id="29" presetID="10" presetClass="entr" presetSubtype="0" fill="hold" grpId="0" nodeType="afterEffect">
                                  <p:stCondLst>
                                    <p:cond delay="500"/>
                                  </p:stCondLst>
                                  <p:iterate type="lt">
                                    <p:tmPct val="10000"/>
                                  </p:iterate>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animBg="1"/>
      <p:bldP spid="5"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1440" y="2450418"/>
            <a:ext cx="1703209" cy="1207182"/>
          </a:xfrm>
          <a:prstGeom prst="rect">
            <a:avLst/>
          </a:prstGeom>
          <a:ln>
            <a:solidFill>
              <a:schemeClr val="accent1"/>
            </a:solidFill>
          </a:ln>
        </p:spPr>
      </p:pic>
      <p:sp>
        <p:nvSpPr>
          <p:cNvPr id="3" name="Rectangle 2"/>
          <p:cNvSpPr/>
          <p:nvPr/>
        </p:nvSpPr>
        <p:spPr>
          <a:xfrm>
            <a:off x="1066800" y="0"/>
            <a:ext cx="7315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Look at the pictures and the sentences.</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75040" y="2514600"/>
            <a:ext cx="400196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latin typeface="Times New Roman" panose="02020603050405020304" pitchFamily="18" charset="0"/>
                <a:cs typeface="Times New Roman" panose="02020603050405020304" pitchFamily="18" charset="0"/>
              </a:rPr>
              <a:t>Ice melts in heat. </a:t>
            </a:r>
            <a:endParaRPr lang="en-US" sz="3200" b="1"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9066" y="603084"/>
            <a:ext cx="1655584" cy="1682916"/>
          </a:xfrm>
          <a:prstGeom prst="rect">
            <a:avLst/>
          </a:prstGeom>
          <a:ln>
            <a:solidFill>
              <a:schemeClr val="tx1"/>
            </a:solidFill>
          </a:ln>
        </p:spPr>
      </p:pic>
      <p:sp>
        <p:nvSpPr>
          <p:cNvPr id="6" name="Rectangle 5"/>
          <p:cNvSpPr/>
          <p:nvPr/>
        </p:nvSpPr>
        <p:spPr>
          <a:xfrm>
            <a:off x="2351907" y="1260987"/>
            <a:ext cx="4267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latin typeface="Times New Roman" panose="02020603050405020304" pitchFamily="18" charset="0"/>
                <a:cs typeface="Times New Roman" panose="02020603050405020304" pitchFamily="18" charset="0"/>
              </a:rPr>
              <a:t>Mother loves her child.</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762000" y="5181600"/>
            <a:ext cx="7772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Which tense is expressed by the sentences?</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811161" y="5029200"/>
            <a:ext cx="7620000" cy="762000"/>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Present simple tense </a:t>
            </a:r>
            <a:endParaRPr lang="en-US" sz="3200" b="1" dirty="0">
              <a:solidFill>
                <a:schemeClr val="tx1"/>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039" y="3745207"/>
            <a:ext cx="1749681" cy="947743"/>
          </a:xfrm>
          <a:prstGeom prst="rect">
            <a:avLst/>
          </a:prstGeom>
        </p:spPr>
      </p:pic>
      <p:sp>
        <p:nvSpPr>
          <p:cNvPr id="11" name="Rectangle 10"/>
          <p:cNvSpPr/>
          <p:nvPr/>
        </p:nvSpPr>
        <p:spPr>
          <a:xfrm>
            <a:off x="2438400" y="3810000"/>
            <a:ext cx="62484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latin typeface="Times New Roman" panose="02020603050405020304" pitchFamily="18" charset="0"/>
                <a:cs typeface="Times New Roman" panose="02020603050405020304" pitchFamily="18" charset="0"/>
              </a:rPr>
              <a:t>Trees give us oxygen. </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810932" y="5029200"/>
            <a:ext cx="7669161" cy="914400"/>
          </a:xfrm>
          <a:prstGeom prst="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latin typeface="Times New Roman" panose="02020603050405020304" pitchFamily="18" charset="0"/>
                <a:cs typeface="Times New Roman" panose="02020603050405020304" pitchFamily="18" charset="0"/>
              </a:rPr>
              <a:t>Can you tell why the sentences are present simple?</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762000" y="5029200"/>
            <a:ext cx="7698658" cy="1066800"/>
          </a:xfrm>
          <a:prstGeom prst="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Do the sentences express universal truth?</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732503" y="5029200"/>
            <a:ext cx="8077200" cy="1200329"/>
          </a:xfrm>
          <a:prstGeom prst="rect">
            <a:avLst/>
          </a:prstGeom>
          <a:solidFill>
            <a:schemeClr val="accent2">
              <a:lumMod val="40000"/>
              <a:lumOff val="60000"/>
            </a:schemeClr>
          </a:solidFill>
          <a:ln>
            <a:solidFill>
              <a:schemeClr val="accent2">
                <a:lumMod val="60000"/>
                <a:lumOff val="40000"/>
              </a:schemeClr>
            </a:solidFill>
          </a:ln>
        </p:spPr>
        <p:txBody>
          <a:bodyPr wrap="square" rtlCol="0">
            <a:spAutoFit/>
          </a:bodyPr>
          <a:lstStyle/>
          <a:p>
            <a:r>
              <a:rPr lang="en-US" sz="3600" b="1" dirty="0"/>
              <a:t>If the sentence is Universal </a:t>
            </a:r>
            <a:r>
              <a:rPr lang="en-US" sz="3600" b="1" dirty="0" smtClean="0"/>
              <a:t>truth, </a:t>
            </a:r>
            <a:r>
              <a:rPr lang="en-US" sz="3600" b="1" dirty="0"/>
              <a:t>it will be Present </a:t>
            </a:r>
            <a:r>
              <a:rPr lang="en-US" sz="3600" b="1" dirty="0" smtClean="0"/>
              <a:t>Simple Tense</a:t>
            </a:r>
            <a:r>
              <a:rPr lang="en-US" sz="3600" b="1" dirty="0"/>
              <a:t>.</a:t>
            </a:r>
          </a:p>
        </p:txBody>
      </p:sp>
      <p:sp>
        <p:nvSpPr>
          <p:cNvPr id="12" name="Donut 11"/>
          <p:cNvSpPr/>
          <p:nvPr/>
        </p:nvSpPr>
        <p:spPr>
          <a:xfrm>
            <a:off x="3736258" y="1143000"/>
            <a:ext cx="1061883" cy="762000"/>
          </a:xfrm>
          <a:prstGeom prst="donut">
            <a:avLst>
              <a:gd name="adj" fmla="val 42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onut 14"/>
          <p:cNvSpPr/>
          <p:nvPr/>
        </p:nvSpPr>
        <p:spPr>
          <a:xfrm>
            <a:off x="3129117" y="2514600"/>
            <a:ext cx="1061883" cy="762000"/>
          </a:xfrm>
          <a:prstGeom prst="donut">
            <a:avLst>
              <a:gd name="adj" fmla="val 42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nut 15"/>
          <p:cNvSpPr/>
          <p:nvPr/>
        </p:nvSpPr>
        <p:spPr>
          <a:xfrm>
            <a:off x="3480620" y="3962400"/>
            <a:ext cx="862780" cy="641681"/>
          </a:xfrm>
          <a:prstGeom prst="donut">
            <a:avLst>
              <a:gd name="adj" fmla="val 42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7" name="Pictur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34615" y="3733295"/>
            <a:ext cx="1524000" cy="959655"/>
          </a:xfrm>
          <a:prstGeom prst="rect">
            <a:avLst/>
          </a:prstGeom>
        </p:spPr>
      </p:pic>
      <p:pic>
        <p:nvPicPr>
          <p:cNvPr id="19" name="Picture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0650" y="3720626"/>
            <a:ext cx="1524000" cy="959655"/>
          </a:xfrm>
          <a:prstGeom prst="rect">
            <a:avLst/>
          </a:prstGeom>
        </p:spPr>
      </p:pic>
    </p:spTree>
    <p:extLst>
      <p:ext uri="{BB962C8B-B14F-4D97-AF65-F5344CB8AC3E}">
        <p14:creationId xmlns:p14="http://schemas.microsoft.com/office/powerpoint/2010/main" val="27219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iterate type="wd">
                                    <p:tmPct val="10000"/>
                                  </p:iterate>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heel(1)">
                                      <p:cBhvr>
                                        <p:cTn id="69" dur="2000"/>
                                        <p:tgtEl>
                                          <p:spTgt spid="12"/>
                                        </p:tgtEl>
                                      </p:cBhvr>
                                    </p:animEffect>
                                  </p:childTnLst>
                                </p:cTn>
                              </p:par>
                            </p:childTnLst>
                          </p:cTn>
                        </p:par>
                        <p:par>
                          <p:cTn id="70" fill="hold">
                            <p:stCondLst>
                              <p:cond delay="2000"/>
                            </p:stCondLst>
                            <p:childTnLst>
                              <p:par>
                                <p:cTn id="71" presetID="21" presetClass="entr" presetSubtype="1" fill="hold" grpId="0"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heel(1)">
                                      <p:cBhvr>
                                        <p:cTn id="73" dur="2000"/>
                                        <p:tgtEl>
                                          <p:spTgt spid="15"/>
                                        </p:tgtEl>
                                      </p:cBhvr>
                                    </p:animEffect>
                                  </p:childTnLst>
                                </p:cTn>
                              </p:par>
                            </p:childTnLst>
                          </p:cTn>
                        </p:par>
                        <p:par>
                          <p:cTn id="74" fill="hold">
                            <p:stCondLst>
                              <p:cond delay="4000"/>
                            </p:stCondLst>
                            <p:childTnLst>
                              <p:par>
                                <p:cTn id="75" presetID="21" presetClass="entr" presetSubtype="1"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wheel(1)">
                                      <p:cBhvr>
                                        <p:cTn id="7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P spid="9" grpId="0" animBg="1"/>
      <p:bldP spid="11" grpId="0"/>
      <p:bldP spid="13" grpId="0" animBg="1"/>
      <p:bldP spid="7" grpId="0" animBg="1"/>
      <p:bldP spid="14" grpId="0" animBg="1"/>
      <p:bldP spid="12"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0270" y="4343400"/>
            <a:ext cx="8521317" cy="2362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chemeClr val="tx1"/>
                </a:solidFill>
                <a:latin typeface="Times New Roman" panose="02020603050405020304" pitchFamily="18" charset="0"/>
                <a:cs typeface="Times New Roman" panose="02020603050405020304" pitchFamily="18" charset="0"/>
              </a:rPr>
              <a:t>The sun _____ (rise) in the east. It ____ (give) us light. </a:t>
            </a:r>
            <a:r>
              <a:rPr lang="en-US" sz="2800" b="1" dirty="0">
                <a:solidFill>
                  <a:schemeClr val="tx1"/>
                </a:solidFill>
                <a:latin typeface="Times New Roman" panose="02020603050405020304" pitchFamily="18" charset="0"/>
                <a:cs typeface="Times New Roman" panose="02020603050405020304" pitchFamily="18" charset="0"/>
              </a:rPr>
              <a:t>It </a:t>
            </a:r>
            <a:r>
              <a:rPr lang="en-US" sz="2800" b="1" dirty="0" smtClean="0">
                <a:solidFill>
                  <a:schemeClr val="tx1"/>
                </a:solidFill>
                <a:latin typeface="Times New Roman" panose="02020603050405020304" pitchFamily="18" charset="0"/>
                <a:cs typeface="Times New Roman" panose="02020603050405020304" pitchFamily="18" charset="0"/>
              </a:rPr>
              <a:t>_____ (be) the </a:t>
            </a:r>
            <a:r>
              <a:rPr lang="en-US" sz="2800" b="1" dirty="0">
                <a:solidFill>
                  <a:schemeClr val="tx1"/>
                </a:solidFill>
                <a:latin typeface="Times New Roman" panose="02020603050405020304" pitchFamily="18" charset="0"/>
                <a:cs typeface="Times New Roman" panose="02020603050405020304" pitchFamily="18" charset="0"/>
              </a:rPr>
              <a:t>most important source of energy for life on Earth</a:t>
            </a:r>
            <a:r>
              <a:rPr lang="en-US" sz="2800" b="1" dirty="0" smtClean="0">
                <a:solidFill>
                  <a:schemeClr val="tx1"/>
                </a:solidFill>
                <a:latin typeface="Times New Roman" panose="02020603050405020304" pitchFamily="18" charset="0"/>
                <a:cs typeface="Times New Roman" panose="02020603050405020304" pitchFamily="18" charset="0"/>
              </a:rPr>
              <a:t>. The sun _____ (set) </a:t>
            </a:r>
            <a:r>
              <a:rPr lang="en-US" sz="2800" b="1" dirty="0">
                <a:solidFill>
                  <a:schemeClr val="tx1"/>
                </a:solidFill>
                <a:latin typeface="Times New Roman" panose="02020603050405020304" pitchFamily="18" charset="0"/>
                <a:cs typeface="Times New Roman" panose="02020603050405020304" pitchFamily="18" charset="0"/>
              </a:rPr>
              <a:t>in the </a:t>
            </a:r>
            <a:r>
              <a:rPr lang="en-US" sz="2800" b="1" dirty="0" smtClean="0">
                <a:solidFill>
                  <a:schemeClr val="tx1"/>
                </a:solidFill>
                <a:latin typeface="Times New Roman" panose="02020603050405020304" pitchFamily="18" charset="0"/>
                <a:cs typeface="Times New Roman" panose="02020603050405020304" pitchFamily="18" charset="0"/>
              </a:rPr>
              <a:t>west.</a:t>
            </a:r>
            <a:endParaRPr lang="en-US" sz="2800" b="1"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1219200"/>
            <a:ext cx="4064000" cy="3048000"/>
          </a:xfrm>
          <a:prstGeom prst="rect">
            <a:avLst/>
          </a:prstGeom>
          <a:ln>
            <a:solidFill>
              <a:schemeClr val="tx1"/>
            </a:solidFill>
          </a:ln>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96187" y="1219200"/>
            <a:ext cx="4401213" cy="3048000"/>
          </a:xfrm>
          <a:prstGeom prst="rect">
            <a:avLst/>
          </a:prstGeom>
          <a:ln>
            <a:solidFill>
              <a:schemeClr val="tx1"/>
            </a:solidFill>
          </a:ln>
        </p:spPr>
      </p:pic>
      <p:sp>
        <p:nvSpPr>
          <p:cNvPr id="2" name="Rectangle 1"/>
          <p:cNvSpPr/>
          <p:nvPr/>
        </p:nvSpPr>
        <p:spPr>
          <a:xfrm>
            <a:off x="1676400" y="4648200"/>
            <a:ext cx="1828800" cy="76200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00CC"/>
                </a:solidFill>
                <a:latin typeface="Times New Roman" panose="02020603050405020304" pitchFamily="18" charset="0"/>
                <a:cs typeface="Times New Roman" panose="02020603050405020304" pitchFamily="18" charset="0"/>
              </a:rPr>
              <a:t>r</a:t>
            </a:r>
            <a:r>
              <a:rPr lang="en-US" sz="4400" b="1" dirty="0" smtClean="0">
                <a:solidFill>
                  <a:srgbClr val="0000CC"/>
                </a:solidFill>
                <a:latin typeface="Times New Roman" panose="02020603050405020304" pitchFamily="18" charset="0"/>
                <a:cs typeface="Times New Roman" panose="02020603050405020304" pitchFamily="18" charset="0"/>
              </a:rPr>
              <a:t>ises</a:t>
            </a:r>
            <a:endParaRPr lang="en-US" sz="4400" b="1" dirty="0">
              <a:solidFill>
                <a:srgbClr val="0000CC"/>
              </a:solidFill>
              <a:latin typeface="Times New Roman" panose="02020603050405020304" pitchFamily="18" charset="0"/>
              <a:cs typeface="Times New Roman" panose="02020603050405020304" pitchFamily="18" charset="0"/>
            </a:endParaRPr>
          </a:p>
        </p:txBody>
      </p:sp>
      <p:sp>
        <p:nvSpPr>
          <p:cNvPr id="9" name="Rectangle 8"/>
          <p:cNvSpPr/>
          <p:nvPr/>
        </p:nvSpPr>
        <p:spPr>
          <a:xfrm>
            <a:off x="5562600" y="4648200"/>
            <a:ext cx="1752600" cy="76200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00CC"/>
                </a:solidFill>
                <a:latin typeface="Times New Roman" panose="02020603050405020304" pitchFamily="18" charset="0"/>
                <a:cs typeface="Times New Roman" panose="02020603050405020304" pitchFamily="18" charset="0"/>
              </a:rPr>
              <a:t>gives</a:t>
            </a:r>
            <a:endParaRPr lang="en-US" sz="4400" b="1" dirty="0">
              <a:solidFill>
                <a:srgbClr val="0000CC"/>
              </a:solidFill>
              <a:latin typeface="Times New Roman" panose="02020603050405020304" pitchFamily="18" charset="0"/>
              <a:cs typeface="Times New Roman" panose="02020603050405020304" pitchFamily="18" charset="0"/>
            </a:endParaRPr>
          </a:p>
        </p:txBody>
      </p:sp>
      <p:sp>
        <p:nvSpPr>
          <p:cNvPr id="10" name="Rectangle 9"/>
          <p:cNvSpPr/>
          <p:nvPr/>
        </p:nvSpPr>
        <p:spPr>
          <a:xfrm>
            <a:off x="711200" y="5257800"/>
            <a:ext cx="1574800" cy="45720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00CC"/>
                </a:solidFill>
                <a:latin typeface="Times New Roman" panose="02020603050405020304" pitchFamily="18" charset="0"/>
                <a:cs typeface="Times New Roman" panose="02020603050405020304" pitchFamily="18" charset="0"/>
              </a:rPr>
              <a:t>i</a:t>
            </a:r>
            <a:r>
              <a:rPr lang="en-US" sz="4400" b="1" dirty="0" smtClean="0">
                <a:solidFill>
                  <a:srgbClr val="0000CC"/>
                </a:solidFill>
                <a:latin typeface="Times New Roman" panose="02020603050405020304" pitchFamily="18" charset="0"/>
                <a:cs typeface="Times New Roman" panose="02020603050405020304" pitchFamily="18" charset="0"/>
              </a:rPr>
              <a:t>s</a:t>
            </a:r>
            <a:endParaRPr lang="en-US" sz="4400" b="1" dirty="0">
              <a:solidFill>
                <a:srgbClr val="0000CC"/>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3733800" y="5715000"/>
            <a:ext cx="1676400" cy="533400"/>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00CC"/>
                </a:solidFill>
                <a:latin typeface="Times New Roman" panose="02020603050405020304" pitchFamily="18" charset="0"/>
                <a:cs typeface="Times New Roman" panose="02020603050405020304" pitchFamily="18" charset="0"/>
              </a:rPr>
              <a:t>sets</a:t>
            </a:r>
            <a:endParaRPr lang="en-US" sz="4400" b="1" dirty="0">
              <a:solidFill>
                <a:srgbClr val="0000CC"/>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52400" y="152400"/>
            <a:ext cx="8686800" cy="584775"/>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Give answers using right forms of verbs.</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17253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9"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1033</Words>
  <Application>Microsoft Office PowerPoint</Application>
  <PresentationFormat>On-screen Show (4:3)</PresentationFormat>
  <Paragraphs>142</Paragraphs>
  <Slides>21</Slides>
  <Notes>6</Notes>
  <HiddenSlides>0</HiddenSlides>
  <MMClips>2</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 C</dc:creator>
  <cp:lastModifiedBy>s</cp:lastModifiedBy>
  <cp:revision>11</cp:revision>
  <dcterms:created xsi:type="dcterms:W3CDTF">2006-08-16T00:00:00Z</dcterms:created>
  <dcterms:modified xsi:type="dcterms:W3CDTF">2020-10-25T01:45:16Z</dcterms:modified>
</cp:coreProperties>
</file>