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36" r:id="rId1"/>
  </p:sldMasterIdLst>
  <p:notesMasterIdLst>
    <p:notesMasterId r:id="rId21"/>
  </p:notesMasterIdLst>
  <p:sldIdLst>
    <p:sldId id="259" r:id="rId2"/>
    <p:sldId id="347" r:id="rId3"/>
    <p:sldId id="258" r:id="rId4"/>
    <p:sldId id="260" r:id="rId5"/>
    <p:sldId id="345" r:id="rId6"/>
    <p:sldId id="331" r:id="rId7"/>
    <p:sldId id="341" r:id="rId8"/>
    <p:sldId id="308" r:id="rId9"/>
    <p:sldId id="309" r:id="rId10"/>
    <p:sldId id="310" r:id="rId11"/>
    <p:sldId id="311" r:id="rId12"/>
    <p:sldId id="313" r:id="rId13"/>
    <p:sldId id="354" r:id="rId14"/>
    <p:sldId id="355" r:id="rId15"/>
    <p:sldId id="312" r:id="rId16"/>
    <p:sldId id="348" r:id="rId17"/>
    <p:sldId id="352" r:id="rId18"/>
    <p:sldId id="356" r:id="rId19"/>
    <p:sldId id="35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2593" autoAdjust="0"/>
  </p:normalViewPr>
  <p:slideViewPr>
    <p:cSldViewPr snapToGrid="0">
      <p:cViewPr varScale="1">
        <p:scale>
          <a:sx n="55" d="100"/>
          <a:sy n="55" d="100"/>
        </p:scale>
        <p:origin x="614"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9D0B2-726F-4AF4-B50D-BEB1F221471A}" type="datetimeFigureOut">
              <a:rPr lang="en-US" smtClean="0"/>
              <a:t>10/25/2020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35AB8-494E-42A5-8584-272966F701A5}" type="slidenum">
              <a:rPr lang="en-US" smtClean="0"/>
              <a:t>‹#›</a:t>
            </a:fld>
            <a:endParaRPr lang="en-US"/>
          </a:p>
        </p:txBody>
      </p:sp>
    </p:spTree>
    <p:extLst>
      <p:ext uri="{BB962C8B-B14F-4D97-AF65-F5344CB8AC3E}">
        <p14:creationId xmlns:p14="http://schemas.microsoft.com/office/powerpoint/2010/main" val="224400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55FAE-BD9E-4674-A710-9777E36C3ED8}"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1628344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55FAE-BD9E-4674-A710-9777E36C3ED8}"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4258672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55FAE-BD9E-4674-A710-9777E36C3ED8}"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422678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55FAE-BD9E-4674-A710-9777E36C3ED8}"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443310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55FAE-BD9E-4674-A710-9777E36C3ED8}"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012281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55FAE-BD9E-4674-A710-9777E36C3ED8}"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621983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55FAE-BD9E-4674-A710-9777E36C3ED8}" type="datetimeFigureOut">
              <a:rPr lang="en-US" smtClean="0"/>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258578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55FAE-BD9E-4674-A710-9777E36C3ED8}"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768570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55FAE-BD9E-4674-A710-9777E36C3ED8}" type="datetimeFigureOut">
              <a:rPr lang="en-US" smtClean="0"/>
              <a:t>10/25/2020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949126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55FAE-BD9E-4674-A710-9777E36C3ED8}"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417860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55FAE-BD9E-4674-A710-9777E36C3ED8}"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607228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55FAE-BD9E-4674-A710-9777E36C3ED8}" type="datetimeFigureOut">
              <a:rPr lang="en-US" smtClean="0"/>
              <a:t>10/25/2020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22859-3B21-4E46-A9B5-42AB330EE90D}" type="slidenum">
              <a:rPr lang="en-US" smtClean="0"/>
              <a:t>‹#›</a:t>
            </a:fld>
            <a:endParaRPr lang="en-US"/>
          </a:p>
        </p:txBody>
      </p:sp>
    </p:spTree>
    <p:extLst>
      <p:ext uri="{BB962C8B-B14F-4D97-AF65-F5344CB8AC3E}">
        <p14:creationId xmlns:p14="http://schemas.microsoft.com/office/powerpoint/2010/main" val="1716305531"/>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3515" t="4545" r="15461" b="9740"/>
          <a:stretch/>
        </p:blipFill>
        <p:spPr>
          <a:xfrm>
            <a:off x="3380509" y="2299855"/>
            <a:ext cx="5583382" cy="4272896"/>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21099" r="17362"/>
          <a:stretch/>
        </p:blipFill>
        <p:spPr>
          <a:xfrm>
            <a:off x="3830782" y="2822248"/>
            <a:ext cx="4682836" cy="3228109"/>
          </a:xfrm>
          <a:prstGeom prst="rect">
            <a:avLst/>
          </a:prstGeom>
        </p:spPr>
      </p:pic>
      <p:sp>
        <p:nvSpPr>
          <p:cNvPr id="4" name="Horizontal Scroll 3"/>
          <p:cNvSpPr/>
          <p:nvPr/>
        </p:nvSpPr>
        <p:spPr>
          <a:xfrm>
            <a:off x="3283527" y="429490"/>
            <a:ext cx="5583382" cy="1870363"/>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rgbClr val="FF0000"/>
                </a:solidFill>
                <a:latin typeface="NikoshBAN" panose="02000000000000000000" pitchFamily="2" charset="0"/>
                <a:cs typeface="NikoshBAN" panose="02000000000000000000" pitchFamily="2" charset="0"/>
              </a:rPr>
              <a:t>স্বা</a:t>
            </a:r>
            <a:r>
              <a:rPr lang="bn-IN" b="1" dirty="0">
                <a:ln/>
                <a:solidFill>
                  <a:schemeClr val="tx2"/>
                </a:solidFill>
                <a:latin typeface="NikoshBAN" panose="02000000000000000000" pitchFamily="2" charset="0"/>
                <a:cs typeface="NikoshBAN" panose="02000000000000000000" pitchFamily="2" charset="0"/>
              </a:rPr>
              <a:t>গ</a:t>
            </a:r>
            <a:r>
              <a:rPr lang="bn-IN" b="1" dirty="0">
                <a:ln/>
                <a:solidFill>
                  <a:srgbClr val="00B050"/>
                </a:solidFill>
                <a:latin typeface="NikoshBAN" panose="02000000000000000000" pitchFamily="2" charset="0"/>
                <a:cs typeface="NikoshBAN" panose="02000000000000000000" pitchFamily="2" charset="0"/>
              </a:rPr>
              <a:t>ত</a:t>
            </a:r>
            <a:r>
              <a:rPr lang="bn-IN" b="1" dirty="0">
                <a:ln/>
                <a:solidFill>
                  <a:srgbClr val="7030A0"/>
                </a:solidFill>
                <a:latin typeface="NikoshBAN" panose="02000000000000000000" pitchFamily="2" charset="0"/>
                <a:cs typeface="NikoshBAN" panose="02000000000000000000" pitchFamily="2" charset="0"/>
              </a:rPr>
              <a:t>ম</a:t>
            </a:r>
            <a:endParaRPr lang="en-US" b="1" dirty="0">
              <a:ln/>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88464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4156364" y="1246909"/>
            <a:ext cx="3546763" cy="928255"/>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কংগ্রেসের প্রস্তাবসমূহ</a:t>
            </a:r>
            <a:endParaRPr lang="en-US" dirty="0">
              <a:solidFill>
                <a:schemeClr val="tx1"/>
              </a:solidFill>
            </a:endParaRPr>
          </a:p>
        </p:txBody>
      </p:sp>
      <p:sp>
        <p:nvSpPr>
          <p:cNvPr id="3" name="Rounded Rectangle 2"/>
          <p:cNvSpPr/>
          <p:nvPr/>
        </p:nvSpPr>
        <p:spPr>
          <a:xfrm>
            <a:off x="1385457" y="2327564"/>
            <a:ext cx="9601198" cy="3048000"/>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tx1"/>
                </a:solidFill>
                <a:latin typeface="NikoshBAN" panose="02000000000000000000" pitchFamily="2" charset="0"/>
                <a:cs typeface="NikoshBAN" panose="02000000000000000000" pitchFamily="2" charset="0"/>
              </a:rPr>
              <a:t>কংগ্রেসের প্রথম অধিবেশন ১৮৮৫ খ্রিঃ ২৮-৩১ ডিসেম্বর বিখ্যাত বাঙালি ব্যারিস্টার উমেশ্চন্দ্র বন্দোপাধ্যায়ের সভাপতিত্বে</a:t>
            </a:r>
            <a:r>
              <a:rPr lang="bn-IN" sz="3200" dirty="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বম্বেতে অনুষ্ঠিত হয়। সর্বভারতীয় জাতীয়তাবাদী নেতা সুরেন্দ্রনাথ ব্যানার্জি ব্যস্ত থাকায় উপস্থিত হতে পারেননি। ভারতের বিভিন্ন স্থান হতে ৭২জন প্রতিনিধিসহ শতাধিক ব্যক্তি অধিবেশনে যোগ দেন। </a:t>
            </a:r>
            <a:r>
              <a:rPr lang="bn-IN" sz="3200" dirty="0">
                <a:ln/>
                <a:solidFill>
                  <a:schemeClr val="tx1"/>
                </a:solidFill>
                <a:latin typeface="NikoshBAN" panose="02000000000000000000" pitchFamily="2" charset="0"/>
                <a:cs typeface="NikoshBAN" panose="02000000000000000000" pitchFamily="2" charset="0"/>
              </a:rPr>
              <a:t>দুইজন </a:t>
            </a:r>
            <a:r>
              <a:rPr lang="bn-IN" sz="3200" dirty="0" smtClean="0">
                <a:ln/>
                <a:solidFill>
                  <a:schemeClr val="tx1"/>
                </a:solidFill>
                <a:latin typeface="NikoshBAN" panose="02000000000000000000" pitchFamily="2" charset="0"/>
                <a:cs typeface="NikoshBAN" panose="02000000000000000000" pitchFamily="2" charset="0"/>
              </a:rPr>
              <a:t>মুসলমানও উপস্থিত ছিলেন।</a:t>
            </a:r>
            <a:endParaRPr lang="en-US" sz="3200" dirty="0"/>
          </a:p>
        </p:txBody>
      </p:sp>
    </p:spTree>
    <p:extLst>
      <p:ext uri="{BB962C8B-B14F-4D97-AF65-F5344CB8AC3E}">
        <p14:creationId xmlns:p14="http://schemas.microsoft.com/office/powerpoint/2010/main" val="3837839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381"/>
            <a:ext cx="12095018" cy="6608619"/>
          </a:xfrm>
          <a:prstGeom prst="rect">
            <a:avLst/>
          </a:prstGeom>
        </p:spPr>
      </p:pic>
      <p:sp>
        <p:nvSpPr>
          <p:cNvPr id="4" name="Rectangle 3"/>
          <p:cNvSpPr/>
          <p:nvPr/>
        </p:nvSpPr>
        <p:spPr>
          <a:xfrm>
            <a:off x="685800" y="447042"/>
            <a:ext cx="10993581" cy="6001643"/>
          </a:xfrm>
          <a:prstGeom prst="rect">
            <a:avLst/>
          </a:prstGeom>
        </p:spPr>
        <p:txBody>
          <a:bodyPr wrap="square">
            <a:spAutoFit/>
          </a:bodyPr>
          <a:lstStyle/>
          <a:p>
            <a:r>
              <a:rPr lang="bn-IN" sz="3200" dirty="0">
                <a:ln/>
                <a:latin typeface="NikoshBAN" panose="02000000000000000000" pitchFamily="2" charset="0"/>
                <a:cs typeface="NikoshBAN" panose="02000000000000000000" pitchFamily="2" charset="0"/>
              </a:rPr>
              <a:t>এ অধিবেশনে নয়টি </a:t>
            </a:r>
            <a:r>
              <a:rPr lang="bn-IN" sz="3200" dirty="0" smtClean="0">
                <a:ln/>
                <a:latin typeface="NikoshBAN" panose="02000000000000000000" pitchFamily="2" charset="0"/>
                <a:cs typeface="NikoshBAN" panose="02000000000000000000" pitchFamily="2" charset="0"/>
              </a:rPr>
              <a:t>প্রস্তাব </a:t>
            </a:r>
            <a:r>
              <a:rPr lang="bn-IN" sz="3200" dirty="0">
                <a:ln/>
                <a:latin typeface="NikoshBAN" panose="02000000000000000000" pitchFamily="2" charset="0"/>
                <a:cs typeface="NikoshBAN" panose="02000000000000000000" pitchFamily="2" charset="0"/>
              </a:rPr>
              <a:t>গৃহীত হয়</a:t>
            </a:r>
            <a:r>
              <a:rPr lang="bn-IN" sz="3200" dirty="0" smtClean="0">
                <a:ln/>
                <a:latin typeface="NikoshBAN" panose="02000000000000000000" pitchFamily="2" charset="0"/>
                <a:cs typeface="NikoshBAN" panose="02000000000000000000" pitchFamily="2" charset="0"/>
              </a:rPr>
              <a:t>। </a:t>
            </a:r>
            <a:endParaRPr lang="bn-IN" sz="3200" dirty="0">
              <a:ln/>
              <a:latin typeface="NikoshBAN" panose="02000000000000000000" pitchFamily="2" charset="0"/>
              <a:cs typeface="NikoshBAN" panose="02000000000000000000" pitchFamily="2" charset="0"/>
            </a:endParaRPr>
          </a:p>
          <a:p>
            <a:pPr marL="342900" indent="-342900">
              <a:buFont typeface="+mj-lt"/>
              <a:buAutoNum type="arabicPeriod"/>
            </a:pPr>
            <a:r>
              <a:rPr lang="bn-IN" sz="3200">
                <a:ln/>
                <a:latin typeface="NikoshBAN" panose="02000000000000000000" pitchFamily="2" charset="0"/>
                <a:cs typeface="NikoshBAN" panose="02000000000000000000" pitchFamily="2" charset="0"/>
              </a:rPr>
              <a:t>ভারতীয় </a:t>
            </a:r>
            <a:r>
              <a:rPr lang="bn-IN" sz="3200" smtClean="0">
                <a:ln/>
                <a:latin typeface="NikoshBAN" panose="02000000000000000000" pitchFamily="2" charset="0"/>
                <a:cs typeface="NikoshBAN" panose="02000000000000000000" pitchFamily="2" charset="0"/>
              </a:rPr>
              <a:t>প্রশাসন </a:t>
            </a:r>
            <a:r>
              <a:rPr lang="bn-IN" sz="3200" dirty="0">
                <a:ln/>
                <a:latin typeface="NikoshBAN" panose="02000000000000000000" pitchFamily="2" charset="0"/>
                <a:cs typeface="NikoshBAN" panose="02000000000000000000" pitchFamily="2" charset="0"/>
              </a:rPr>
              <a:t>নিরীক্ষার জন্য রাজকীয় কমিশন গঠন;</a:t>
            </a:r>
          </a:p>
          <a:p>
            <a:pPr marL="342900" indent="-342900">
              <a:buFont typeface="+mj-lt"/>
              <a:buAutoNum type="arabicPeriod"/>
            </a:pPr>
            <a:r>
              <a:rPr lang="bn-IN" sz="3200" dirty="0">
                <a:ln/>
                <a:latin typeface="NikoshBAN" panose="02000000000000000000" pitchFamily="2" charset="0"/>
                <a:cs typeface="NikoshBAN" panose="02000000000000000000" pitchFamily="2" charset="0"/>
              </a:rPr>
              <a:t>ইন্ডিয়ান কাউন্সিলের বিলোপ সাধন;</a:t>
            </a:r>
          </a:p>
          <a:p>
            <a:pPr marL="342900" indent="-342900">
              <a:buFont typeface="+mj-lt"/>
              <a:buAutoNum type="arabicPeriod"/>
            </a:pPr>
            <a:r>
              <a:rPr lang="bn-IN" sz="3200" dirty="0">
                <a:ln/>
                <a:latin typeface="NikoshBAN" panose="02000000000000000000" pitchFamily="2" charset="0"/>
                <a:cs typeface="NikoshBAN" panose="02000000000000000000" pitchFamily="2" charset="0"/>
              </a:rPr>
              <a:t>আইন পরিষদে নির্বাচিত প্রতিনিধির অন্তর্ভুক্তির এবং স্ট্যান্ডি কমিটির মাধ্যমে আইন পরি</a:t>
            </a:r>
            <a:r>
              <a:rPr lang="en-US" sz="3200" dirty="0">
                <a:ln/>
                <a:latin typeface="NikoshBAN" panose="02000000000000000000" pitchFamily="2" charset="0"/>
                <a:cs typeface="NikoshBAN" panose="02000000000000000000" pitchFamily="2" charset="0"/>
              </a:rPr>
              <a:t>ষ</a:t>
            </a:r>
            <a:r>
              <a:rPr lang="bn-IN" sz="3200" dirty="0">
                <a:ln/>
                <a:latin typeface="NikoshBAN" panose="02000000000000000000" pitchFamily="2" charset="0"/>
                <a:cs typeface="NikoshBAN" panose="02000000000000000000" pitchFamily="2" charset="0"/>
              </a:rPr>
              <a:t>দের সংখ্যাগরিষ্টের প্রতিবাদ বিলেতের কমন্সসভায় বিবেচনার ব্যবস্থা করা;</a:t>
            </a:r>
          </a:p>
          <a:p>
            <a:pPr marL="342900" indent="-342900">
              <a:buFont typeface="+mj-lt"/>
              <a:buAutoNum type="arabicPeriod"/>
            </a:pPr>
            <a:r>
              <a:rPr lang="bn-IN" sz="3200" dirty="0">
                <a:ln/>
                <a:latin typeface="NikoshBAN" panose="02000000000000000000" pitchFamily="2" charset="0"/>
                <a:cs typeface="NikoshBAN" panose="02000000000000000000" pitchFamily="2" charset="0"/>
              </a:rPr>
              <a:t>ইংল্যান্ড</a:t>
            </a:r>
            <a:r>
              <a:rPr lang="en-US" sz="3200" dirty="0">
                <a:ln/>
                <a:latin typeface="NikoshBAN" panose="02000000000000000000" pitchFamily="2" charset="0"/>
                <a:cs typeface="NikoshBAN" panose="02000000000000000000" pitchFamily="2" charset="0"/>
              </a:rPr>
              <a:t> </a:t>
            </a:r>
            <a:r>
              <a:rPr lang="bn-IN" sz="3200" dirty="0">
                <a:ln/>
                <a:latin typeface="NikoshBAN" panose="02000000000000000000" pitchFamily="2" charset="0"/>
                <a:cs typeface="NikoshBAN" panose="02000000000000000000" pitchFamily="2" charset="0"/>
              </a:rPr>
              <a:t>ও</a:t>
            </a:r>
            <a:r>
              <a:rPr lang="en-US" sz="3200" dirty="0">
                <a:ln/>
                <a:latin typeface="NikoshBAN" panose="02000000000000000000" pitchFamily="2" charset="0"/>
                <a:cs typeface="NikoshBAN" panose="02000000000000000000" pitchFamily="2" charset="0"/>
              </a:rPr>
              <a:t> </a:t>
            </a:r>
            <a:r>
              <a:rPr lang="bn-IN" sz="3200" dirty="0">
                <a:ln/>
                <a:latin typeface="NikoshBAN" panose="02000000000000000000" pitchFamily="2" charset="0"/>
                <a:cs typeface="NikoshBAN" panose="02000000000000000000" pitchFamily="2" charset="0"/>
              </a:rPr>
              <a:t>ভারতে যুগপৎ</a:t>
            </a:r>
            <a:r>
              <a:rPr lang="en-US" sz="3200" dirty="0">
                <a:ln/>
                <a:latin typeface="NikoshBAN" panose="02000000000000000000" pitchFamily="2" charset="0"/>
                <a:cs typeface="NikoshBAN" panose="02000000000000000000" pitchFamily="2" charset="0"/>
              </a:rPr>
              <a:t> </a:t>
            </a:r>
            <a:r>
              <a:rPr lang="bn-IN" sz="3200" dirty="0">
                <a:ln/>
                <a:latin typeface="NikoshBAN" panose="02000000000000000000" pitchFamily="2" charset="0"/>
                <a:cs typeface="NikoshBAN" panose="02000000000000000000" pitchFamily="2" charset="0"/>
              </a:rPr>
              <a:t>ভারতীয় সিভিল সার্ভিস পরীক্ষা</a:t>
            </a:r>
            <a:r>
              <a:rPr lang="en-US" sz="3200" dirty="0">
                <a:ln/>
                <a:latin typeface="NikoshBAN" panose="02000000000000000000" pitchFamily="2" charset="0"/>
                <a:cs typeface="NikoshBAN" panose="02000000000000000000" pitchFamily="2" charset="0"/>
              </a:rPr>
              <a:t> </a:t>
            </a:r>
            <a:r>
              <a:rPr lang="bn-IN" sz="3200" dirty="0">
                <a:ln/>
                <a:latin typeface="NikoshBAN" panose="02000000000000000000" pitchFamily="2" charset="0"/>
                <a:cs typeface="NikoshBAN" panose="02000000000000000000" pitchFamily="2" charset="0"/>
              </a:rPr>
              <a:t>ও প্রার্থীদের</a:t>
            </a:r>
            <a:r>
              <a:rPr lang="en-US" sz="3200" dirty="0">
                <a:ln/>
                <a:latin typeface="NikoshBAN" panose="02000000000000000000" pitchFamily="2" charset="0"/>
                <a:cs typeface="NikoshBAN" panose="02000000000000000000" pitchFamily="2" charset="0"/>
              </a:rPr>
              <a:t> </a:t>
            </a:r>
            <a:r>
              <a:rPr lang="bn-IN" sz="3200" dirty="0">
                <a:ln/>
                <a:latin typeface="NikoshBAN" panose="02000000000000000000" pitchFamily="2" charset="0"/>
                <a:cs typeface="NikoshBAN" panose="02000000000000000000" pitchFamily="2" charset="0"/>
              </a:rPr>
              <a:t>বয়সসীমা বাড়ানো;</a:t>
            </a:r>
          </a:p>
          <a:p>
            <a:pPr marL="342900" indent="-342900">
              <a:buFont typeface="+mj-lt"/>
              <a:buAutoNum type="arabicPeriod"/>
            </a:pPr>
            <a:r>
              <a:rPr lang="bn-IN" sz="3200" dirty="0">
                <a:ln/>
                <a:latin typeface="NikoshBAN" panose="02000000000000000000" pitchFamily="2" charset="0"/>
                <a:cs typeface="NikoshBAN" panose="02000000000000000000" pitchFamily="2" charset="0"/>
              </a:rPr>
              <a:t>সামরিক ব্যয়ভার কমান;</a:t>
            </a:r>
          </a:p>
          <a:p>
            <a:pPr marL="342900" indent="-342900">
              <a:buFont typeface="+mj-lt"/>
              <a:buAutoNum type="arabicPeriod"/>
            </a:pPr>
            <a:r>
              <a:rPr lang="bn-IN" sz="3200" dirty="0">
                <a:ln/>
                <a:latin typeface="NikoshBAN" panose="02000000000000000000" pitchFamily="2" charset="0"/>
                <a:cs typeface="NikoshBAN" panose="02000000000000000000" pitchFamily="2" charset="0"/>
              </a:rPr>
              <a:t>সামরিক ব্যয় বিষয়ক;</a:t>
            </a:r>
            <a:r>
              <a:rPr lang="en-US" sz="3200" dirty="0">
                <a:ln/>
                <a:latin typeface="NikoshBAN" panose="02000000000000000000" pitchFamily="2" charset="0"/>
                <a:cs typeface="NikoshBAN" panose="02000000000000000000" pitchFamily="2" charset="0"/>
              </a:rPr>
              <a:t> </a:t>
            </a:r>
            <a:endParaRPr lang="bn-IN" sz="3200" dirty="0">
              <a:ln/>
              <a:latin typeface="NikoshBAN" panose="02000000000000000000" pitchFamily="2" charset="0"/>
              <a:cs typeface="NikoshBAN" panose="02000000000000000000" pitchFamily="2" charset="0"/>
            </a:endParaRPr>
          </a:p>
          <a:p>
            <a:pPr marL="342900" indent="-342900">
              <a:buFont typeface="+mj-lt"/>
              <a:buAutoNum type="arabicPeriod"/>
            </a:pPr>
            <a:r>
              <a:rPr lang="bn-IN" sz="3200" dirty="0">
                <a:ln/>
                <a:latin typeface="NikoshBAN" panose="02000000000000000000" pitchFamily="2" charset="0"/>
                <a:cs typeface="NikoshBAN" panose="02000000000000000000" pitchFamily="2" charset="0"/>
              </a:rPr>
              <a:t>আপার বার্মা সাম্রাজ্যের অন্তর্ভুক্তির প্রতিবাদ; </a:t>
            </a:r>
          </a:p>
          <a:p>
            <a:pPr marL="342900" indent="-342900">
              <a:buFont typeface="+mj-lt"/>
              <a:buAutoNum type="arabicPeriod"/>
            </a:pPr>
            <a:r>
              <a:rPr lang="bn-IN" sz="3200" dirty="0">
                <a:ln/>
                <a:latin typeface="NikoshBAN" panose="02000000000000000000" pitchFamily="2" charset="0"/>
                <a:cs typeface="NikoshBAN" panose="02000000000000000000" pitchFamily="2" charset="0"/>
              </a:rPr>
              <a:t>এসব প্রস্তাব সকল রাজনৈতিক সংগঠনের কাছে প্রেরন করা;</a:t>
            </a:r>
          </a:p>
          <a:p>
            <a:pPr marL="342900" indent="-342900">
              <a:buFont typeface="+mj-lt"/>
              <a:buAutoNum type="arabicPeriod"/>
            </a:pPr>
            <a:r>
              <a:rPr lang="bn-IN" sz="3200" dirty="0">
                <a:ln/>
                <a:latin typeface="NikoshBAN" panose="02000000000000000000" pitchFamily="2" charset="0"/>
                <a:cs typeface="NikoshBAN" panose="02000000000000000000" pitchFamily="2" charset="0"/>
              </a:rPr>
              <a:t>১৮৮৬ খ্রিঃ ২৮ডিসেম্বর কলকাতায় কংগ্রেসের পরবর্তী অধিবেশনের সিদ্ধান্ত গৃহীত হয়।</a:t>
            </a:r>
          </a:p>
        </p:txBody>
      </p:sp>
    </p:spTree>
    <p:extLst>
      <p:ext uri="{BB962C8B-B14F-4D97-AF65-F5344CB8AC3E}">
        <p14:creationId xmlns:p14="http://schemas.microsoft.com/office/powerpoint/2010/main" val="1463716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641" t="3353" r="1290" b="2936"/>
          <a:stretch/>
        </p:blipFill>
        <p:spPr>
          <a:xfrm>
            <a:off x="138544" y="304800"/>
            <a:ext cx="11901055" cy="6289964"/>
          </a:xfrm>
          <a:prstGeom prst="rect">
            <a:avLst/>
          </a:prstGeom>
          <a:noFill/>
        </p:spPr>
      </p:pic>
      <p:sp>
        <p:nvSpPr>
          <p:cNvPr id="3" name="Rectangle 2"/>
          <p:cNvSpPr/>
          <p:nvPr/>
        </p:nvSpPr>
        <p:spPr>
          <a:xfrm>
            <a:off x="852052" y="1862705"/>
            <a:ext cx="10474036" cy="4524315"/>
          </a:xfrm>
          <a:prstGeom prst="rect">
            <a:avLst/>
          </a:prstGeom>
        </p:spPr>
        <p:txBody>
          <a:bodyPr wrap="square">
            <a:spAutoFit/>
          </a:bodyPr>
          <a:lstStyle/>
          <a:p>
            <a:r>
              <a:rPr lang="bn-IN" sz="3200" dirty="0">
                <a:ln/>
                <a:latin typeface="NikoshBAN" panose="02000000000000000000" pitchFamily="2" charset="0"/>
                <a:cs typeface="NikoshBAN" panose="02000000000000000000" pitchFamily="2" charset="0"/>
              </a:rPr>
              <a:t>১৮৮৫ </a:t>
            </a:r>
            <a:r>
              <a:rPr lang="bn-IN" sz="3200" dirty="0" smtClean="0">
                <a:ln/>
                <a:latin typeface="NikoshBAN" panose="02000000000000000000" pitchFamily="2" charset="0"/>
                <a:cs typeface="NikoshBAN" panose="02000000000000000000" pitchFamily="2" charset="0"/>
              </a:rPr>
              <a:t>খ্রিঃভারতীয় জাতীয় কংগ্রেসের প্রতিষ্ঠার পর পরই এর কার্যক্রম শুরু হয়। ভারতীয় জাতীয় কংগ্রেসের উল্লেখযোগ্য কার্যক্রমগুলো হলোঃ-</a:t>
            </a:r>
          </a:p>
          <a:p>
            <a:r>
              <a:rPr lang="bn-IN" sz="3200" b="1" dirty="0" smtClean="0">
                <a:ln/>
                <a:latin typeface="NikoshBAN" panose="02000000000000000000" pitchFamily="2" charset="0"/>
                <a:cs typeface="NikoshBAN" panose="02000000000000000000" pitchFamily="2" charset="0"/>
              </a:rPr>
              <a:t>১. </a:t>
            </a:r>
            <a:r>
              <a:rPr lang="bn-IN" sz="3200" dirty="0" smtClean="0">
                <a:ln/>
                <a:latin typeface="NikoshBAN" panose="02000000000000000000" pitchFamily="2" charset="0"/>
                <a:cs typeface="NikoshBAN" panose="02000000000000000000" pitchFamily="2" charset="0"/>
              </a:rPr>
              <a:t>প্রাথমিক পর্যায়ে কংগ্রেসের নেতৃবৃন্দ ইংরেজদের প্রতি আস্থাশীল থাকলেও    ভারতীয় জনগণের আর্থিক দুর্দশার জন্য ইংরেজ সরকারকে দায়ী করেন। </a:t>
            </a:r>
          </a:p>
          <a:p>
            <a:pPr marL="457200" indent="-457200">
              <a:buFont typeface="Wingdings" panose="05000000000000000000" pitchFamily="2" charset="2"/>
              <a:buChar char="Ø"/>
            </a:pPr>
            <a:r>
              <a:rPr lang="bn-IN" sz="3200" dirty="0" smtClean="0">
                <a:ln/>
                <a:latin typeface="NikoshBAN" panose="02000000000000000000" pitchFamily="2" charset="0"/>
                <a:cs typeface="NikoshBAN" panose="02000000000000000000" pitchFamily="2" charset="0"/>
              </a:rPr>
              <a:t>১৮৯১সালে কংগ্রেস উচ্চহারে রাজস্ব ধার্য এবং আদয়ের কঠোর পদ্ধতির প্রতিবাদ জানায়। </a:t>
            </a:r>
          </a:p>
          <a:p>
            <a:pPr marL="457200" indent="-457200">
              <a:buFont typeface="Wingdings" panose="05000000000000000000" pitchFamily="2" charset="2"/>
              <a:buChar char="Ø"/>
            </a:pPr>
            <a:r>
              <a:rPr lang="bn-IN" sz="3200" dirty="0" smtClean="0">
                <a:ln/>
                <a:latin typeface="NikoshBAN" panose="02000000000000000000" pitchFamily="2" charset="0"/>
                <a:cs typeface="NikoshBAN" panose="02000000000000000000" pitchFamily="2" charset="0"/>
              </a:rPr>
              <a:t>ভারতকে শিল্পে সমৃদ্ধশালী করতেও কংগ্রেস দাবি জানায়। </a:t>
            </a:r>
          </a:p>
          <a:p>
            <a:pPr marL="457200" indent="-457200">
              <a:buFont typeface="Wingdings" panose="05000000000000000000" pitchFamily="2" charset="2"/>
              <a:buChar char="Ø"/>
            </a:pPr>
            <a:r>
              <a:rPr lang="bn-IN" sz="3200" dirty="0" smtClean="0">
                <a:ln/>
                <a:latin typeface="NikoshBAN" panose="02000000000000000000" pitchFamily="2" charset="0"/>
                <a:cs typeface="NikoshBAN" panose="02000000000000000000" pitchFamily="2" charset="0"/>
              </a:rPr>
              <a:t>কংগ্রস কৃষির উন্নয়নের জন্য ব্রিটিশ সরকারের নিকট কৃষি ব্যাংক প্রতিষ্ঠার দাবি উত্থাপন করে। </a:t>
            </a:r>
          </a:p>
        </p:txBody>
      </p:sp>
      <p:sp>
        <p:nvSpPr>
          <p:cNvPr id="4" name="Snip Diagonal Corner Rectangle 3"/>
          <p:cNvSpPr/>
          <p:nvPr/>
        </p:nvSpPr>
        <p:spPr>
          <a:xfrm>
            <a:off x="4073234" y="851397"/>
            <a:ext cx="4031673" cy="803564"/>
          </a:xfrm>
          <a:prstGeom prst="snip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w="22225">
                  <a:solidFill>
                    <a:schemeClr val="accent2"/>
                  </a:solidFill>
                  <a:prstDash val="solid"/>
                </a:ln>
                <a:solidFill>
                  <a:schemeClr val="tx1"/>
                </a:solidFill>
                <a:latin typeface="NikoshBAN" panose="02000000000000000000" pitchFamily="2" charset="0"/>
                <a:cs typeface="NikoshBAN" panose="02000000000000000000" pitchFamily="2" charset="0"/>
              </a:rPr>
              <a:t>জাতীয় </a:t>
            </a:r>
            <a:r>
              <a:rPr lang="bn-IN" b="1" dirty="0" smtClean="0">
                <a:ln w="22225">
                  <a:solidFill>
                    <a:schemeClr val="accent2"/>
                  </a:solidFill>
                  <a:prstDash val="solid"/>
                </a:ln>
                <a:solidFill>
                  <a:schemeClr val="tx1"/>
                </a:solidFill>
                <a:latin typeface="NikoshBAN" panose="02000000000000000000" pitchFamily="2" charset="0"/>
                <a:cs typeface="NikoshBAN" panose="02000000000000000000" pitchFamily="2" charset="0"/>
              </a:rPr>
              <a:t>কংগ্রেসের </a:t>
            </a:r>
            <a:r>
              <a:rPr lang="bn-IN" b="1" dirty="0">
                <a:ln w="22225">
                  <a:solidFill>
                    <a:schemeClr val="accent2"/>
                  </a:solidFill>
                  <a:prstDash val="solid"/>
                </a:ln>
                <a:solidFill>
                  <a:schemeClr val="tx1"/>
                </a:solidFill>
                <a:latin typeface="NikoshBAN" panose="02000000000000000000" pitchFamily="2" charset="0"/>
                <a:cs typeface="NikoshBAN" panose="02000000000000000000" pitchFamily="2" charset="0"/>
              </a:rPr>
              <a:t>কার্যক্রম</a:t>
            </a:r>
            <a:endParaRPr lang="en-US" b="1" dirty="0">
              <a:ln w="22225">
                <a:solidFill>
                  <a:schemeClr val="accent2"/>
                </a:solidFill>
                <a:prstDash val="solid"/>
              </a:ln>
              <a:solidFill>
                <a:schemeClr val="tx1"/>
              </a:solidFill>
            </a:endParaRPr>
          </a:p>
        </p:txBody>
      </p:sp>
    </p:spTree>
    <p:extLst>
      <p:ext uri="{BB962C8B-B14F-4D97-AF65-F5344CB8AC3E}">
        <p14:creationId xmlns:p14="http://schemas.microsoft.com/office/powerpoint/2010/main" val="3642016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926" t="3215" r="1321" b="3245"/>
          <a:stretch/>
        </p:blipFill>
        <p:spPr>
          <a:xfrm>
            <a:off x="152401" y="113998"/>
            <a:ext cx="11776364" cy="6497782"/>
          </a:xfrm>
          <a:prstGeom prst="rect">
            <a:avLst/>
          </a:prstGeom>
        </p:spPr>
      </p:pic>
      <p:sp>
        <p:nvSpPr>
          <p:cNvPr id="4" name="Rectangle 3"/>
          <p:cNvSpPr/>
          <p:nvPr/>
        </p:nvSpPr>
        <p:spPr>
          <a:xfrm>
            <a:off x="678874" y="854510"/>
            <a:ext cx="10723418" cy="5016758"/>
          </a:xfrm>
          <a:prstGeom prst="rect">
            <a:avLst/>
          </a:prstGeom>
        </p:spPr>
        <p:txBody>
          <a:bodyPr wrap="square">
            <a:spAutoFit/>
          </a:bodyPr>
          <a:lstStyle/>
          <a:p>
            <a:r>
              <a:rPr lang="bn-IN" sz="3200" b="1" dirty="0" smtClean="0">
                <a:ln/>
                <a:latin typeface="NikoshBAN" panose="02000000000000000000" pitchFamily="2" charset="0"/>
                <a:cs typeface="NikoshBAN" panose="02000000000000000000" pitchFamily="2" charset="0"/>
              </a:rPr>
              <a:t>২</a:t>
            </a:r>
            <a:r>
              <a:rPr lang="bn-IN" sz="3200" b="1" dirty="0">
                <a:ln/>
                <a:latin typeface="NikoshBAN" panose="02000000000000000000" pitchFamily="2" charset="0"/>
                <a:cs typeface="NikoshBAN" panose="02000000000000000000" pitchFamily="2" charset="0"/>
              </a:rPr>
              <a:t>. </a:t>
            </a:r>
            <a:r>
              <a:rPr lang="bn-IN" sz="3200" dirty="0">
                <a:ln/>
                <a:latin typeface="NikoshBAN" panose="02000000000000000000" pitchFamily="2" charset="0"/>
                <a:cs typeface="NikoshBAN" panose="02000000000000000000" pitchFamily="2" charset="0"/>
              </a:rPr>
              <a:t>কংগ্রেস ব্রিটিশ সরকারের প্রশাসনিক ব্যয় হ্রাস করা এবং ভারতীয়দের প্রশাসনিক কার্যে নিয়োগের জন্য সরকারের নিকট জোর দাবি জানায়। ইউরোপীয় কর্মচারীদের উচ্চহারে বেতন দেয়ার ফলে যে অর্থের অপচয় হয় সে ব্যাপারে ব্রিটিশ সরকারের দৃষ্টি আকর্ষণ করে।  </a:t>
            </a:r>
            <a:endParaRPr lang="en-US" sz="3200" dirty="0"/>
          </a:p>
          <a:p>
            <a:r>
              <a:rPr lang="bn-IN" sz="3200" b="1" dirty="0" smtClean="0">
                <a:ln/>
                <a:latin typeface="NikoshBAN" panose="02000000000000000000" pitchFamily="2" charset="0"/>
                <a:cs typeface="NikoshBAN" panose="02000000000000000000" pitchFamily="2" charset="0"/>
              </a:rPr>
              <a:t>৩. </a:t>
            </a:r>
            <a:r>
              <a:rPr lang="bn-IN" sz="3200" dirty="0" smtClean="0">
                <a:ln/>
                <a:latin typeface="NikoshBAN" panose="02000000000000000000" pitchFamily="2" charset="0"/>
                <a:cs typeface="NikoshBAN" panose="02000000000000000000" pitchFamily="2" charset="0"/>
              </a:rPr>
              <a:t>কংগ্রেস ভারতীয় জনগণের বেসামরিক বা সাধারণ অধিকারের সুরক্ষার জন্য গুরুত্বারোপ করে। এ লক্ষ্যে নেতৃবৃন্দ জনগণের বাকস্বাধীনতা ও সংবাদপত্রের স্বাধীনতার ওপর জোর দেন। ইংরেজ সরকার যেকোন অজুহাতে জাতীয় নেতাদের যে কারারুদ্ধ করতে থাকে এর বিরুদ্ধে কংগ্রেস তীব্র প্রতিবাদ জানায়।</a:t>
            </a:r>
          </a:p>
          <a:p>
            <a:r>
              <a:rPr lang="bn-IN" sz="3200" b="1" dirty="0" smtClean="0">
                <a:ln/>
                <a:latin typeface="NikoshBAN" panose="02000000000000000000" pitchFamily="2" charset="0"/>
                <a:cs typeface="NikoshBAN" panose="02000000000000000000" pitchFamily="2" charset="0"/>
              </a:rPr>
              <a:t>৪</a:t>
            </a:r>
            <a:r>
              <a:rPr lang="bn-IN" sz="3200" b="1" dirty="0">
                <a:ln/>
                <a:latin typeface="NikoshBAN" panose="02000000000000000000" pitchFamily="2" charset="0"/>
                <a:cs typeface="NikoshBAN" panose="02000000000000000000" pitchFamily="2" charset="0"/>
              </a:rPr>
              <a:t>. </a:t>
            </a:r>
            <a:r>
              <a:rPr lang="bn-IN" sz="3200" dirty="0">
                <a:ln/>
                <a:latin typeface="NikoshBAN" panose="02000000000000000000" pitchFamily="2" charset="0"/>
                <a:cs typeface="NikoshBAN" panose="02000000000000000000" pitchFamily="2" charset="0"/>
              </a:rPr>
              <a:t>ভারতীয়দের স্বার্থে জাতীয় কংগ্রেস সরকারের নিকট কতিপয় সংস্কার দাবি উত্থাপন করে। এ দাবিগুলো ছিল </a:t>
            </a:r>
            <a:r>
              <a:rPr lang="bn-IN" sz="3200" dirty="0" smtClean="0">
                <a:ln/>
                <a:latin typeface="NikoshBAN" panose="02000000000000000000" pitchFamily="2" charset="0"/>
                <a:cs typeface="NikoshBAN" panose="02000000000000000000" pitchFamily="2" charset="0"/>
              </a:rPr>
              <a:t>নিম্নরুপঃ-</a:t>
            </a:r>
            <a:endParaRPr lang="bn-IN" sz="3200" dirty="0">
              <a:ln/>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50743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64" t="2905" r="1605" b="3391"/>
          <a:stretch/>
        </p:blipFill>
        <p:spPr>
          <a:xfrm>
            <a:off x="360219" y="180109"/>
            <a:ext cx="11540836" cy="6525491"/>
          </a:xfrm>
          <a:prstGeom prst="rect">
            <a:avLst/>
          </a:prstGeom>
        </p:spPr>
      </p:pic>
      <p:sp>
        <p:nvSpPr>
          <p:cNvPr id="3" name="Rectangle 2"/>
          <p:cNvSpPr/>
          <p:nvPr/>
        </p:nvSpPr>
        <p:spPr>
          <a:xfrm>
            <a:off x="762000" y="688254"/>
            <a:ext cx="10737273" cy="5509200"/>
          </a:xfrm>
          <a:prstGeom prst="rect">
            <a:avLst/>
          </a:prstGeom>
        </p:spPr>
        <p:txBody>
          <a:bodyPr wrap="square">
            <a:spAutoFit/>
          </a:bodyPr>
          <a:lstStyle/>
          <a:p>
            <a:r>
              <a:rPr lang="bn-IN" sz="3200" b="1" dirty="0" smtClean="0">
                <a:ln/>
                <a:latin typeface="NikoshBAN" panose="02000000000000000000" pitchFamily="2" charset="0"/>
                <a:cs typeface="NikoshBAN" panose="02000000000000000000" pitchFamily="2" charset="0"/>
              </a:rPr>
              <a:t>(</a:t>
            </a:r>
            <a:r>
              <a:rPr lang="bn-IN" sz="3200" b="1" dirty="0">
                <a:ln/>
                <a:latin typeface="NikoshBAN" panose="02000000000000000000" pitchFamily="2" charset="0"/>
                <a:cs typeface="NikoshBAN" panose="02000000000000000000" pitchFamily="2" charset="0"/>
              </a:rPr>
              <a:t>ক) </a:t>
            </a:r>
            <a:r>
              <a:rPr lang="bn-IN" sz="3200" dirty="0">
                <a:ln/>
                <a:latin typeface="NikoshBAN" panose="02000000000000000000" pitchFamily="2" charset="0"/>
                <a:cs typeface="NikoshBAN" panose="02000000000000000000" pitchFamily="2" charset="0"/>
              </a:rPr>
              <a:t>কেন্দ্র ও প্রদেশের প্রতিনিধিত্বমূলক কাউন্সিলের মাধ্যমে স্বায়ত্বশাসনের প্রসার ঘাটনো। </a:t>
            </a:r>
          </a:p>
          <a:p>
            <a:r>
              <a:rPr lang="bn-IN" sz="3200" b="1" dirty="0">
                <a:ln/>
                <a:latin typeface="NikoshBAN" panose="02000000000000000000" pitchFamily="2" charset="0"/>
                <a:cs typeface="NikoshBAN" panose="02000000000000000000" pitchFamily="2" charset="0"/>
              </a:rPr>
              <a:t>(খ) </a:t>
            </a:r>
            <a:r>
              <a:rPr lang="bn-IN" sz="3200" dirty="0">
                <a:ln/>
                <a:latin typeface="NikoshBAN" panose="02000000000000000000" pitchFamily="2" charset="0"/>
                <a:cs typeface="NikoshBAN" panose="02000000000000000000" pitchFamily="2" charset="0"/>
              </a:rPr>
              <a:t>ভারত প্রশাসনের তদন্তের জন্য একটি রাজকীয় সমিতি </a:t>
            </a:r>
            <a:r>
              <a:rPr lang="bn-IN" sz="3200" dirty="0" smtClean="0">
                <a:ln/>
                <a:latin typeface="NikoshBAN" panose="02000000000000000000" pitchFamily="2" charset="0"/>
                <a:cs typeface="NikoshBAN" panose="02000000000000000000" pitchFamily="2" charset="0"/>
              </a:rPr>
              <a:t>নিয়োগ </a:t>
            </a:r>
            <a:r>
              <a:rPr lang="bn-IN" sz="3200" dirty="0">
                <a:ln/>
                <a:latin typeface="NikoshBAN" panose="02000000000000000000" pitchFamily="2" charset="0"/>
                <a:cs typeface="NikoshBAN" panose="02000000000000000000" pitchFamily="2" charset="0"/>
              </a:rPr>
              <a:t>করা।</a:t>
            </a:r>
          </a:p>
          <a:p>
            <a:r>
              <a:rPr lang="bn-IN" sz="3200" b="1" dirty="0" smtClean="0">
                <a:ln/>
                <a:latin typeface="NikoshBAN" panose="02000000000000000000" pitchFamily="2" charset="0"/>
                <a:cs typeface="NikoshBAN" panose="02000000000000000000" pitchFamily="2" charset="0"/>
              </a:rPr>
              <a:t>(</a:t>
            </a:r>
            <a:r>
              <a:rPr lang="bn-IN" sz="3200" b="1" dirty="0">
                <a:ln/>
                <a:latin typeface="NikoshBAN" panose="02000000000000000000" pitchFamily="2" charset="0"/>
                <a:cs typeface="NikoshBAN" panose="02000000000000000000" pitchFamily="2" charset="0"/>
              </a:rPr>
              <a:t>গ) </a:t>
            </a:r>
            <a:r>
              <a:rPr lang="bn-IN" sz="3200" dirty="0">
                <a:ln/>
                <a:latin typeface="NikoshBAN" panose="02000000000000000000" pitchFamily="2" charset="0"/>
                <a:cs typeface="NikoshBAN" panose="02000000000000000000" pitchFamily="2" charset="0"/>
              </a:rPr>
              <a:t>ভারত সচিবের পরামর্শ সভা বা ভারতীয় কাউন্সিলের বিলুপ্তি সাধন করা।</a:t>
            </a:r>
          </a:p>
          <a:p>
            <a:r>
              <a:rPr lang="bn-IN" sz="3200" b="1" dirty="0">
                <a:ln/>
                <a:latin typeface="NikoshBAN" panose="02000000000000000000" pitchFamily="2" charset="0"/>
                <a:cs typeface="NikoshBAN" panose="02000000000000000000" pitchFamily="2" charset="0"/>
              </a:rPr>
              <a:t>(ঘ) </a:t>
            </a:r>
            <a:r>
              <a:rPr lang="bn-IN" sz="3200" dirty="0">
                <a:ln/>
                <a:latin typeface="NikoshBAN" panose="02000000000000000000" pitchFamily="2" charset="0"/>
                <a:cs typeface="NikoshBAN" panose="02000000000000000000" pitchFamily="2" charset="0"/>
              </a:rPr>
              <a:t>কারিগরি ও সাধারণ শিক্ষার প্রসার ঘটনো।</a:t>
            </a:r>
          </a:p>
          <a:p>
            <a:r>
              <a:rPr lang="bn-IN" sz="3200" b="1" dirty="0">
                <a:ln/>
                <a:latin typeface="NikoshBAN" panose="02000000000000000000" pitchFamily="2" charset="0"/>
                <a:cs typeface="NikoshBAN" panose="02000000000000000000" pitchFamily="2" charset="0"/>
              </a:rPr>
              <a:t>(ঙ) </a:t>
            </a:r>
            <a:r>
              <a:rPr lang="bn-IN" sz="3200" dirty="0">
                <a:ln/>
                <a:latin typeface="NikoshBAN" panose="02000000000000000000" pitchFamily="2" charset="0"/>
                <a:cs typeface="NikoshBAN" panose="02000000000000000000" pitchFamily="2" charset="0"/>
              </a:rPr>
              <a:t>ভারতীয়দের সামরিক শিক্ষা প্রদান এবং সামরিক খাতে ব্যয় হ্রাস করা।</a:t>
            </a:r>
          </a:p>
          <a:p>
            <a:r>
              <a:rPr lang="bn-IN" sz="3200" b="1" dirty="0" smtClean="0">
                <a:ln/>
                <a:latin typeface="NikoshBAN" panose="02000000000000000000" pitchFamily="2" charset="0"/>
                <a:cs typeface="NikoshBAN" panose="02000000000000000000" pitchFamily="2" charset="0"/>
              </a:rPr>
              <a:t>(চ) </a:t>
            </a:r>
            <a:r>
              <a:rPr lang="bn-IN" sz="3200" dirty="0" smtClean="0">
                <a:ln/>
                <a:latin typeface="NikoshBAN" panose="02000000000000000000" pitchFamily="2" charset="0"/>
                <a:cs typeface="NikoshBAN" panose="02000000000000000000" pitchFamily="2" charset="0"/>
              </a:rPr>
              <a:t>কেন্দ্রীয় আইনসভায় নির্বাচিত ভারতীয় সদস্যদের গ্রহন করা।</a:t>
            </a:r>
          </a:p>
          <a:p>
            <a:r>
              <a:rPr lang="bn-IN" sz="3200" b="1" dirty="0" smtClean="0">
                <a:ln/>
                <a:latin typeface="NikoshBAN" panose="02000000000000000000" pitchFamily="2" charset="0"/>
                <a:cs typeface="NikoshBAN" panose="02000000000000000000" pitchFamily="2" charset="0"/>
              </a:rPr>
              <a:t>(ছ) </a:t>
            </a:r>
            <a:r>
              <a:rPr lang="bn-IN" sz="3200" dirty="0" smtClean="0">
                <a:ln/>
                <a:latin typeface="NikoshBAN" panose="02000000000000000000" pitchFamily="2" charset="0"/>
                <a:cs typeface="NikoshBAN" panose="02000000000000000000" pitchFamily="2" charset="0"/>
              </a:rPr>
              <a:t>ফৌজদারী বিচার সংক্রান্ত ব্যাপারে কার্যনির্বাহ ও বিচার বিভাগের পৃথকীকরণ।</a:t>
            </a:r>
          </a:p>
          <a:p>
            <a:r>
              <a:rPr lang="bn-IN" sz="3200" b="1" dirty="0" smtClean="0">
                <a:ln/>
                <a:latin typeface="NikoshBAN" panose="02000000000000000000" pitchFamily="2" charset="0"/>
                <a:cs typeface="NikoshBAN" panose="02000000000000000000" pitchFamily="2" charset="0"/>
              </a:rPr>
              <a:t>(জ) </a:t>
            </a:r>
            <a:r>
              <a:rPr lang="bn-IN" sz="3200" dirty="0" smtClean="0">
                <a:ln/>
                <a:latin typeface="NikoshBAN" panose="02000000000000000000" pitchFamily="2" charset="0"/>
                <a:cs typeface="NikoshBAN" panose="02000000000000000000" pitchFamily="2" charset="0"/>
              </a:rPr>
              <a:t>ভারতীয়দের সিভিল সার্ভিসে অন্তর্ভূক্তকরণের লক্ষ্যে ইংল্যান্ডের ন্যায় ভারতেও সিভিল সার্ভিসের পরীক্ষা গ্রহণ ও উচ্চপদে অধিকসংখ্যক ভারতীয়দের নিয়োগের সুযোগদান প্রভৃতি।</a:t>
            </a:r>
            <a:endParaRPr lang="en-US" sz="3200" dirty="0"/>
          </a:p>
        </p:txBody>
      </p:sp>
    </p:spTree>
    <p:extLst>
      <p:ext uri="{BB962C8B-B14F-4D97-AF65-F5344CB8AC3E}">
        <p14:creationId xmlns:p14="http://schemas.microsoft.com/office/powerpoint/2010/main" val="864793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Same Side Corner Rectangle 1"/>
          <p:cNvSpPr/>
          <p:nvPr/>
        </p:nvSpPr>
        <p:spPr>
          <a:xfrm>
            <a:off x="401780" y="983672"/>
            <a:ext cx="11014365" cy="5583381"/>
          </a:xfrm>
          <a:prstGeom prst="snip2Same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IN" sz="3200" dirty="0" smtClean="0">
              <a:ln/>
              <a:solidFill>
                <a:schemeClr val="tx1"/>
              </a:solidFill>
              <a:latin typeface="NikoshBAN" panose="02000000000000000000" pitchFamily="2" charset="0"/>
              <a:cs typeface="NikoshBAN" panose="02000000000000000000" pitchFamily="2" charset="0"/>
            </a:endParaRPr>
          </a:p>
          <a:p>
            <a:r>
              <a:rPr lang="bn-IN" sz="3200" dirty="0" smtClean="0">
                <a:ln/>
                <a:solidFill>
                  <a:schemeClr val="tx1"/>
                </a:solidFill>
                <a:latin typeface="NikoshBAN" panose="02000000000000000000" pitchFamily="2" charset="0"/>
                <a:cs typeface="NikoshBAN" panose="02000000000000000000" pitchFamily="2" charset="0"/>
              </a:rPr>
              <a:t>১৮৮৫ সালে ভারতীয় জাতীয় কংগ্রেসদলের প্রতিষ্ঠা উপমহাদেশের রাজনৈতিক ও শাসনান্ত্রিক ইতিহাস একটি বিশাল তাৎপর্যপূর্ন ঘটনা। কংগ্রেসের আত্মপ্রকাশকে সাধারণভাবে ভারতীয় জাতীয়তাবাদের আনুষ্ঠানিক রুপায়ন বলা হয়। ব্রিটিশ পৃষ্ঠপোষকতায় আত্মপ্রকাশ ঘটেছিল বলে প্রথম পর্যায়ে কংগ্রেস সরকারের সাথে সহযোগিতা ও নরমপন্থার পথ অবলম্বন করেছিল।তবে পরবর্তীকালে ভারতীয় অধিকার আদায়ের সংগ্রামে দলটির কর্মসুচির ধরন ও কার্যাবলিতে পরিবর্তন ঘটে। এভাবে কংগ্রেস ক্রমশ ভারতীয়দের দাবি-দাওয়া আদায় ও আশা-আকাঙ্কার প্রতীক হয়ে উঠে। ভারতের স্বাধীনতা আন্দোলনে অগ্রণী ও ঐতিহাসিক ভুমিকা পালনের মাধ্যমে জাতীয় কংগ্রেস ভারতীয় রাজনৈতিক অঙ্গনে স্থায়ী আসন করে নেয়।    </a:t>
            </a:r>
            <a:endParaRPr lang="en-US" sz="3200" dirty="0">
              <a:solidFill>
                <a:schemeClr val="tx1"/>
              </a:solidFill>
            </a:endParaRPr>
          </a:p>
        </p:txBody>
      </p:sp>
      <p:sp>
        <p:nvSpPr>
          <p:cNvPr id="3" name="Rounded Rectangle 2"/>
          <p:cNvSpPr/>
          <p:nvPr/>
        </p:nvSpPr>
        <p:spPr>
          <a:xfrm>
            <a:off x="4094016" y="1260763"/>
            <a:ext cx="3629891" cy="5818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22225">
                  <a:solidFill>
                    <a:schemeClr val="accent2"/>
                  </a:solidFill>
                  <a:prstDash val="solid"/>
                </a:ln>
                <a:solidFill>
                  <a:schemeClr val="tx1"/>
                </a:solidFill>
                <a:latin typeface="NikoshBAN" panose="02000000000000000000" pitchFamily="2" charset="0"/>
                <a:cs typeface="NikoshBAN" panose="02000000000000000000" pitchFamily="2" charset="0"/>
              </a:rPr>
              <a:t>জাতীয় কংগ্রেসের গুরুত্ব</a:t>
            </a:r>
            <a:endParaRPr lang="en-US" b="1" dirty="0">
              <a:ln w="22225">
                <a:solidFill>
                  <a:schemeClr val="accent2"/>
                </a:solidFill>
                <a:prstDash val="solid"/>
              </a:ln>
              <a:solidFill>
                <a:schemeClr val="tx1"/>
              </a:solidFill>
            </a:endParaRPr>
          </a:p>
        </p:txBody>
      </p:sp>
    </p:spTree>
    <p:extLst>
      <p:ext uri="{BB962C8B-B14F-4D97-AF65-F5344CB8AC3E}">
        <p14:creationId xmlns:p14="http://schemas.microsoft.com/office/powerpoint/2010/main" val="765019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8861" y="622058"/>
            <a:ext cx="7292381" cy="584775"/>
          </a:xfrm>
          <a:prstGeom prst="rect">
            <a:avLst/>
          </a:prstGeom>
        </p:spPr>
        <p:txBody>
          <a:bodyPr wrap="none">
            <a:spAutoFit/>
          </a:bodyPr>
          <a:lstStyle/>
          <a:p>
            <a:r>
              <a:rPr lang="en-US" sz="3200" b="1" dirty="0" smtClean="0">
                <a:ln/>
                <a:latin typeface="NikoshBAN" panose="02000000000000000000" pitchFamily="2" charset="0"/>
                <a:cs typeface="NikoshBAN" panose="02000000000000000000" pitchFamily="2" charset="0"/>
              </a:rPr>
              <a:t>1. </a:t>
            </a:r>
            <a:r>
              <a:rPr lang="bn-IN" sz="3200" b="1" dirty="0" smtClean="0">
                <a:ln/>
                <a:latin typeface="NikoshBAN" panose="02000000000000000000" pitchFamily="2" charset="0"/>
                <a:cs typeface="NikoshBAN" panose="02000000000000000000" pitchFamily="2" charset="0"/>
              </a:rPr>
              <a:t>ভারতীয় উপমহাদেশের প্রথম রাজনৈতিক দল কোনটি?</a:t>
            </a:r>
          </a:p>
        </p:txBody>
      </p:sp>
      <p:sp>
        <p:nvSpPr>
          <p:cNvPr id="5" name="TextBox 4"/>
          <p:cNvSpPr txBox="1"/>
          <p:nvPr/>
        </p:nvSpPr>
        <p:spPr>
          <a:xfrm>
            <a:off x="2068008" y="1130633"/>
            <a:ext cx="8115084" cy="1077218"/>
          </a:xfrm>
          <a:prstGeom prst="rect">
            <a:avLst/>
          </a:prstGeom>
          <a:noFill/>
        </p:spPr>
        <p:txBody>
          <a:bodyPr wrap="square" rtlCol="0">
            <a:spAutoFit/>
          </a:bodyPr>
          <a:lstStyle/>
          <a:p>
            <a:r>
              <a:rPr lang="bn-IN" sz="3200" dirty="0">
                <a:ln/>
                <a:latin typeface="NikoshBAN" panose="02000000000000000000" pitchFamily="2" charset="0"/>
                <a:cs typeface="NikoshBAN" panose="02000000000000000000" pitchFamily="2" charset="0"/>
              </a:rPr>
              <a:t>ক. মুসলিম লীগ                 </a:t>
            </a:r>
            <a:r>
              <a:rPr lang="bn-IN" sz="3200" dirty="0" smtClean="0">
                <a:ln/>
                <a:latin typeface="NikoshBAN" panose="02000000000000000000" pitchFamily="2" charset="0"/>
                <a:cs typeface="NikoshBAN" panose="02000000000000000000" pitchFamily="2" charset="0"/>
              </a:rPr>
              <a:t>        খ</a:t>
            </a:r>
            <a:r>
              <a:rPr lang="bn-IN" sz="3200" dirty="0">
                <a:ln/>
                <a:latin typeface="NikoshBAN" panose="02000000000000000000" pitchFamily="2" charset="0"/>
                <a:cs typeface="NikoshBAN" panose="02000000000000000000" pitchFamily="2" charset="0"/>
              </a:rPr>
              <a:t>. ভারতীয় জাতীয় </a:t>
            </a:r>
            <a:r>
              <a:rPr lang="bn-IN" sz="3200" dirty="0" smtClean="0">
                <a:ln/>
                <a:latin typeface="NikoshBAN" panose="02000000000000000000" pitchFamily="2" charset="0"/>
                <a:cs typeface="NikoshBAN" panose="02000000000000000000" pitchFamily="2" charset="0"/>
              </a:rPr>
              <a:t>কংগ্রেস</a:t>
            </a:r>
          </a:p>
          <a:p>
            <a:r>
              <a:rPr lang="bn-IN" sz="3200" dirty="0" smtClean="0">
                <a:ln/>
                <a:latin typeface="NikoshBAN" panose="02000000000000000000" pitchFamily="2" charset="0"/>
                <a:cs typeface="NikoshBAN" panose="02000000000000000000" pitchFamily="2" charset="0"/>
              </a:rPr>
              <a:t>গ. কমিউনিস্ট পার্টি                     ঘ. হিন্দু মহাসভা</a:t>
            </a:r>
            <a:endParaRPr lang="en-US" sz="3200" dirty="0"/>
          </a:p>
        </p:txBody>
      </p:sp>
      <p:sp>
        <p:nvSpPr>
          <p:cNvPr id="6" name="Rectangle 5"/>
          <p:cNvSpPr/>
          <p:nvPr/>
        </p:nvSpPr>
        <p:spPr>
          <a:xfrm>
            <a:off x="1518861" y="2207851"/>
            <a:ext cx="7619394" cy="584775"/>
          </a:xfrm>
          <a:prstGeom prst="rect">
            <a:avLst/>
          </a:prstGeom>
        </p:spPr>
        <p:txBody>
          <a:bodyPr wrap="none">
            <a:spAutoFit/>
          </a:bodyPr>
          <a:lstStyle/>
          <a:p>
            <a:r>
              <a:rPr lang="bn-IN" sz="3200" b="1" dirty="0" smtClean="0">
                <a:ln/>
                <a:latin typeface="NikoshBAN" panose="02000000000000000000" pitchFamily="2" charset="0"/>
                <a:cs typeface="NikoshBAN" panose="02000000000000000000" pitchFamily="2" charset="0"/>
              </a:rPr>
              <a:t>২. ভারতীয় জাতীয় কংগ্রেস গঠনের উদ্যোগ গ্রহণ করেন কে?</a:t>
            </a:r>
            <a:endParaRPr lang="en-US" sz="3200" b="1" dirty="0"/>
          </a:p>
        </p:txBody>
      </p:sp>
      <p:sp>
        <p:nvSpPr>
          <p:cNvPr id="7" name="Rectangle 6"/>
          <p:cNvSpPr/>
          <p:nvPr/>
        </p:nvSpPr>
        <p:spPr>
          <a:xfrm>
            <a:off x="2068008" y="2792626"/>
            <a:ext cx="7463903" cy="1077218"/>
          </a:xfrm>
          <a:prstGeom prst="rect">
            <a:avLst/>
          </a:prstGeom>
        </p:spPr>
        <p:txBody>
          <a:bodyPr wrap="none">
            <a:spAutoFit/>
          </a:bodyPr>
          <a:lstStyle/>
          <a:p>
            <a:r>
              <a:rPr lang="bn-IN" sz="3200" dirty="0">
                <a:ln/>
                <a:latin typeface="NikoshBAN" panose="02000000000000000000" pitchFamily="2" charset="0"/>
                <a:cs typeface="NikoshBAN" panose="02000000000000000000" pitchFamily="2" charset="0"/>
              </a:rPr>
              <a:t>ক. </a:t>
            </a:r>
            <a:r>
              <a:rPr lang="bn-IN" sz="3200" dirty="0" smtClean="0">
                <a:ln/>
                <a:latin typeface="NikoshBAN" panose="02000000000000000000" pitchFamily="2" charset="0"/>
                <a:cs typeface="NikoshBAN" panose="02000000000000000000" pitchFamily="2" charset="0"/>
              </a:rPr>
              <a:t>আলান অক্টোভিয়ান হিউম         খ</a:t>
            </a:r>
            <a:r>
              <a:rPr lang="bn-IN" sz="3200" dirty="0">
                <a:ln/>
                <a:latin typeface="NikoshBAN" panose="02000000000000000000" pitchFamily="2" charset="0"/>
                <a:cs typeface="NikoshBAN" panose="02000000000000000000" pitchFamily="2" charset="0"/>
              </a:rPr>
              <a:t>. </a:t>
            </a:r>
            <a:r>
              <a:rPr lang="bn-IN" sz="3200" dirty="0" smtClean="0">
                <a:ln/>
                <a:latin typeface="NikoshBAN" panose="02000000000000000000" pitchFamily="2" charset="0"/>
                <a:cs typeface="NikoshBAN" panose="02000000000000000000" pitchFamily="2" charset="0"/>
              </a:rPr>
              <a:t>লর্ড কার্জন </a:t>
            </a:r>
          </a:p>
          <a:p>
            <a:r>
              <a:rPr lang="bn-IN" sz="3200" dirty="0" smtClean="0">
                <a:ln/>
                <a:latin typeface="NikoshBAN" panose="02000000000000000000" pitchFamily="2" charset="0"/>
                <a:cs typeface="NikoshBAN" panose="02000000000000000000" pitchFamily="2" charset="0"/>
              </a:rPr>
              <a:t>গ. উমেশচন্দ্র ব্যানার্জি                   ঘ. বালগঙ্গধর তিলক </a:t>
            </a:r>
          </a:p>
        </p:txBody>
      </p:sp>
      <p:sp>
        <p:nvSpPr>
          <p:cNvPr id="8" name="Rectangle 7"/>
          <p:cNvSpPr/>
          <p:nvPr/>
        </p:nvSpPr>
        <p:spPr>
          <a:xfrm>
            <a:off x="1518861" y="3793644"/>
            <a:ext cx="9131026" cy="584775"/>
          </a:xfrm>
          <a:prstGeom prst="rect">
            <a:avLst/>
          </a:prstGeom>
        </p:spPr>
        <p:txBody>
          <a:bodyPr wrap="none">
            <a:spAutoFit/>
          </a:bodyPr>
          <a:lstStyle/>
          <a:p>
            <a:r>
              <a:rPr lang="bn-IN" sz="3200" b="1" dirty="0" smtClean="0">
                <a:ln/>
                <a:latin typeface="NikoshBAN" panose="02000000000000000000" pitchFamily="2" charset="0"/>
                <a:cs typeface="NikoshBAN" panose="02000000000000000000" pitchFamily="2" charset="0"/>
              </a:rPr>
              <a:t>৩. ভারতীয় জাতীয় কংগ্রেসের প্রথম অধিবেশনে সভাপতিত্ব করেন কে? </a:t>
            </a:r>
            <a:endParaRPr lang="en-US" sz="3200" b="1" dirty="0"/>
          </a:p>
        </p:txBody>
      </p:sp>
      <p:sp>
        <p:nvSpPr>
          <p:cNvPr id="9" name="Rectangle 8"/>
          <p:cNvSpPr/>
          <p:nvPr/>
        </p:nvSpPr>
        <p:spPr>
          <a:xfrm>
            <a:off x="2084343" y="4378419"/>
            <a:ext cx="8082413" cy="1077218"/>
          </a:xfrm>
          <a:prstGeom prst="rect">
            <a:avLst/>
          </a:prstGeom>
        </p:spPr>
        <p:txBody>
          <a:bodyPr wrap="square">
            <a:spAutoFit/>
          </a:bodyPr>
          <a:lstStyle/>
          <a:p>
            <a:r>
              <a:rPr lang="bn-IN" sz="3200" dirty="0">
                <a:ln/>
                <a:latin typeface="NikoshBAN" panose="02000000000000000000" pitchFamily="2" charset="0"/>
                <a:cs typeface="NikoshBAN" panose="02000000000000000000" pitchFamily="2" charset="0"/>
              </a:rPr>
              <a:t>ক. </a:t>
            </a:r>
            <a:r>
              <a:rPr lang="bn-IN" sz="3200" dirty="0" smtClean="0">
                <a:ln/>
                <a:latin typeface="NikoshBAN" panose="02000000000000000000" pitchFamily="2" charset="0"/>
                <a:cs typeface="NikoshBAN" panose="02000000000000000000" pitchFamily="2" charset="0"/>
              </a:rPr>
              <a:t>ফিরোজ শাহ মেহতা                খ</a:t>
            </a:r>
            <a:r>
              <a:rPr lang="bn-IN" sz="3200" dirty="0">
                <a:ln/>
                <a:latin typeface="NikoshBAN" panose="02000000000000000000" pitchFamily="2" charset="0"/>
                <a:cs typeface="NikoshBAN" panose="02000000000000000000" pitchFamily="2" charset="0"/>
              </a:rPr>
              <a:t>. </a:t>
            </a:r>
            <a:r>
              <a:rPr lang="bn-IN" sz="3200" dirty="0" smtClean="0">
                <a:ln/>
                <a:latin typeface="NikoshBAN" panose="02000000000000000000" pitchFamily="2" charset="0"/>
                <a:cs typeface="NikoshBAN" panose="02000000000000000000" pitchFamily="2" charset="0"/>
              </a:rPr>
              <a:t>গোপালকৃষ্ণ গোখলে</a:t>
            </a:r>
            <a:endParaRPr lang="bn-IN" sz="3200" dirty="0">
              <a:ln/>
              <a:latin typeface="NikoshBAN" panose="02000000000000000000" pitchFamily="2" charset="0"/>
              <a:cs typeface="NikoshBAN" panose="02000000000000000000" pitchFamily="2" charset="0"/>
            </a:endParaRPr>
          </a:p>
          <a:p>
            <a:r>
              <a:rPr lang="bn-IN" sz="3200" dirty="0">
                <a:ln/>
                <a:latin typeface="NikoshBAN" panose="02000000000000000000" pitchFamily="2" charset="0"/>
                <a:cs typeface="NikoshBAN" panose="02000000000000000000" pitchFamily="2" charset="0"/>
              </a:rPr>
              <a:t>গ. </a:t>
            </a:r>
            <a:r>
              <a:rPr lang="bn-IN" sz="3200" dirty="0" smtClean="0">
                <a:ln/>
                <a:latin typeface="NikoshBAN" panose="02000000000000000000" pitchFamily="2" charset="0"/>
                <a:cs typeface="NikoshBAN" panose="02000000000000000000" pitchFamily="2" charset="0"/>
              </a:rPr>
              <a:t>উমেশচন্দ্র ব্যানার্জি                   ঘ</a:t>
            </a:r>
            <a:r>
              <a:rPr lang="bn-IN" sz="3200" dirty="0">
                <a:ln/>
                <a:latin typeface="NikoshBAN" panose="02000000000000000000" pitchFamily="2" charset="0"/>
                <a:cs typeface="NikoshBAN" panose="02000000000000000000" pitchFamily="2" charset="0"/>
              </a:rPr>
              <a:t>. </a:t>
            </a:r>
            <a:r>
              <a:rPr lang="bn-IN" sz="3200" dirty="0" smtClean="0">
                <a:ln/>
                <a:latin typeface="NikoshBAN" panose="02000000000000000000" pitchFamily="2" charset="0"/>
                <a:cs typeface="NikoshBAN" panose="02000000000000000000" pitchFamily="2" charset="0"/>
              </a:rPr>
              <a:t>রাসবিহারী বসু</a:t>
            </a:r>
            <a:endParaRPr lang="en-US" sz="3200" dirty="0"/>
          </a:p>
        </p:txBody>
      </p:sp>
      <p:sp>
        <p:nvSpPr>
          <p:cNvPr id="10" name="Rectangle 9"/>
          <p:cNvSpPr/>
          <p:nvPr/>
        </p:nvSpPr>
        <p:spPr>
          <a:xfrm>
            <a:off x="1518861" y="5390238"/>
            <a:ext cx="7292381" cy="584775"/>
          </a:xfrm>
          <a:prstGeom prst="rect">
            <a:avLst/>
          </a:prstGeom>
        </p:spPr>
        <p:txBody>
          <a:bodyPr wrap="square">
            <a:spAutoFit/>
          </a:bodyPr>
          <a:lstStyle/>
          <a:p>
            <a:r>
              <a:rPr lang="bn-IN" sz="3200" b="1" dirty="0" smtClean="0">
                <a:ln/>
                <a:latin typeface="NikoshBAN" panose="02000000000000000000" pitchFamily="2" charset="0"/>
                <a:cs typeface="NikoshBAN" panose="02000000000000000000" pitchFamily="2" charset="0"/>
              </a:rPr>
              <a:t>৪. কোন নগরীতে কংগ্রেসের প্রথম অধিবেশন বসেছিল? </a:t>
            </a:r>
            <a:endParaRPr lang="en-US" sz="3200" b="1" dirty="0"/>
          </a:p>
        </p:txBody>
      </p:sp>
      <p:sp>
        <p:nvSpPr>
          <p:cNvPr id="11" name="Rectangle 10"/>
          <p:cNvSpPr/>
          <p:nvPr/>
        </p:nvSpPr>
        <p:spPr>
          <a:xfrm>
            <a:off x="2084344" y="5780782"/>
            <a:ext cx="7849366" cy="1077218"/>
          </a:xfrm>
          <a:prstGeom prst="rect">
            <a:avLst/>
          </a:prstGeom>
        </p:spPr>
        <p:txBody>
          <a:bodyPr wrap="square">
            <a:spAutoFit/>
          </a:bodyPr>
          <a:lstStyle/>
          <a:p>
            <a:r>
              <a:rPr lang="bn-IN" sz="3200" dirty="0">
                <a:ln/>
                <a:latin typeface="NikoshBAN" panose="02000000000000000000" pitchFamily="2" charset="0"/>
                <a:cs typeface="NikoshBAN" panose="02000000000000000000" pitchFamily="2" charset="0"/>
              </a:rPr>
              <a:t>ক. </a:t>
            </a:r>
            <a:r>
              <a:rPr lang="bn-IN" sz="3200" dirty="0" smtClean="0">
                <a:ln/>
                <a:latin typeface="NikoshBAN" panose="02000000000000000000" pitchFamily="2" charset="0"/>
                <a:cs typeface="NikoshBAN" panose="02000000000000000000" pitchFamily="2" charset="0"/>
              </a:rPr>
              <a:t>মাদ্রাজ                                 খ</a:t>
            </a:r>
            <a:r>
              <a:rPr lang="bn-IN" sz="3200" dirty="0">
                <a:ln/>
                <a:latin typeface="NikoshBAN" panose="02000000000000000000" pitchFamily="2" charset="0"/>
                <a:cs typeface="NikoshBAN" panose="02000000000000000000" pitchFamily="2" charset="0"/>
              </a:rPr>
              <a:t>. </a:t>
            </a:r>
            <a:r>
              <a:rPr lang="bn-IN" sz="3200" dirty="0" smtClean="0">
                <a:ln/>
                <a:latin typeface="NikoshBAN" panose="02000000000000000000" pitchFamily="2" charset="0"/>
                <a:cs typeface="NikoshBAN" panose="02000000000000000000" pitchFamily="2" charset="0"/>
              </a:rPr>
              <a:t>দিল্লি </a:t>
            </a:r>
          </a:p>
          <a:p>
            <a:r>
              <a:rPr lang="bn-IN" sz="3200" dirty="0" smtClean="0">
                <a:ln/>
                <a:latin typeface="NikoshBAN" panose="02000000000000000000" pitchFamily="2" charset="0"/>
                <a:cs typeface="NikoshBAN" panose="02000000000000000000" pitchFamily="2" charset="0"/>
              </a:rPr>
              <a:t>গ</a:t>
            </a:r>
            <a:r>
              <a:rPr lang="bn-IN" sz="3200" dirty="0">
                <a:ln/>
                <a:latin typeface="NikoshBAN" panose="02000000000000000000" pitchFamily="2" charset="0"/>
                <a:cs typeface="NikoshBAN" panose="02000000000000000000" pitchFamily="2" charset="0"/>
              </a:rPr>
              <a:t>. </a:t>
            </a:r>
            <a:r>
              <a:rPr lang="bn-IN" sz="3200" dirty="0" smtClean="0">
                <a:ln/>
                <a:latin typeface="NikoshBAN" panose="02000000000000000000" pitchFamily="2" charset="0"/>
                <a:cs typeface="NikoshBAN" panose="02000000000000000000" pitchFamily="2" charset="0"/>
              </a:rPr>
              <a:t>ঢাক                                     ঘ</a:t>
            </a:r>
            <a:r>
              <a:rPr lang="bn-IN" sz="3200" dirty="0">
                <a:ln/>
                <a:latin typeface="NikoshBAN" panose="02000000000000000000" pitchFamily="2" charset="0"/>
                <a:cs typeface="NikoshBAN" panose="02000000000000000000" pitchFamily="2" charset="0"/>
              </a:rPr>
              <a:t>. </a:t>
            </a:r>
            <a:r>
              <a:rPr lang="bn-IN" sz="3200" dirty="0" smtClean="0">
                <a:ln/>
                <a:latin typeface="NikoshBAN" panose="02000000000000000000" pitchFamily="2" charset="0"/>
                <a:cs typeface="NikoshBAN" panose="02000000000000000000" pitchFamily="2" charset="0"/>
              </a:rPr>
              <a:t>বোম্বাই/ মোম্বাই</a:t>
            </a:r>
            <a:endParaRPr lang="en-US" sz="3200" dirty="0"/>
          </a:p>
        </p:txBody>
      </p:sp>
      <p:sp>
        <p:nvSpPr>
          <p:cNvPr id="12" name="Rectangle 11"/>
          <p:cNvSpPr/>
          <p:nvPr/>
        </p:nvSpPr>
        <p:spPr>
          <a:xfrm>
            <a:off x="997527" y="138546"/>
            <a:ext cx="9822873" cy="662247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nip Diagonal Corner Rectangle 12"/>
          <p:cNvSpPr/>
          <p:nvPr/>
        </p:nvSpPr>
        <p:spPr>
          <a:xfrm>
            <a:off x="3984962" y="217730"/>
            <a:ext cx="2840182" cy="483512"/>
          </a:xfrm>
          <a:prstGeom prst="snip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ln/>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বহুনির্বাচনি প্রশ্নোত্তর</a:t>
            </a:r>
            <a:endParaRPr lang="bn-IN" sz="3200" b="1" dirty="0">
              <a:ln/>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8491" y="1182549"/>
            <a:ext cx="312420" cy="442055"/>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78537" y="6226696"/>
            <a:ext cx="312420" cy="442055"/>
          </a:xfrm>
          <a:prstGeom prst="rect">
            <a:avLst/>
          </a:prstGeom>
        </p:spPr>
      </p:pic>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824" y="2825886"/>
            <a:ext cx="312420" cy="442055"/>
          </a:xfrm>
          <a:prstGeom prst="rect">
            <a:avLst/>
          </a:prstGeom>
        </p:spPr>
      </p:pic>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824" y="4899829"/>
            <a:ext cx="312420" cy="442055"/>
          </a:xfrm>
          <a:prstGeom prst="rect">
            <a:avLst/>
          </a:prstGeom>
        </p:spPr>
      </p:pic>
    </p:spTree>
    <p:extLst>
      <p:ext uri="{BB962C8B-B14F-4D97-AF65-F5344CB8AC3E}">
        <p14:creationId xmlns:p14="http://schemas.microsoft.com/office/powerpoint/2010/main" val="338579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800" decel="100000"/>
                                        <p:tgtEl>
                                          <p:spTgt spid="14"/>
                                        </p:tgtEl>
                                      </p:cBhvr>
                                    </p:animEffect>
                                    <p:anim calcmode="lin" valueType="num">
                                      <p:cBhvr>
                                        <p:cTn id="8" dur="800" decel="100000" fill="hold"/>
                                        <p:tgtEl>
                                          <p:spTgt spid="14"/>
                                        </p:tgtEl>
                                        <p:attrNameLst>
                                          <p:attrName>style.rotation</p:attrName>
                                        </p:attrNameLst>
                                      </p:cBhvr>
                                      <p:tavLst>
                                        <p:tav tm="0">
                                          <p:val>
                                            <p:fltVal val="-90"/>
                                          </p:val>
                                        </p:tav>
                                        <p:tav tm="100000">
                                          <p:val>
                                            <p:fltVal val="0"/>
                                          </p:val>
                                        </p:tav>
                                      </p:tavLst>
                                    </p:anim>
                                    <p:anim calcmode="lin" valueType="num">
                                      <p:cBhvr>
                                        <p:cTn id="9" dur="800" decel="100000" fill="hold"/>
                                        <p:tgtEl>
                                          <p:spTgt spid="14"/>
                                        </p:tgtEl>
                                        <p:attrNameLst>
                                          <p:attrName>ppt_x</p:attrName>
                                        </p:attrNameLst>
                                      </p:cBhvr>
                                      <p:tavLst>
                                        <p:tav tm="0">
                                          <p:val>
                                            <p:strVal val="#ppt_x+0.4"/>
                                          </p:val>
                                        </p:tav>
                                        <p:tav tm="100000">
                                          <p:val>
                                            <p:strVal val="#ppt_x-0.05"/>
                                          </p:val>
                                        </p:tav>
                                      </p:tavLst>
                                    </p:anim>
                                    <p:anim calcmode="lin" valueType="num">
                                      <p:cBhvr>
                                        <p:cTn id="10" dur="800" decel="100000" fill="hold"/>
                                        <p:tgtEl>
                                          <p:spTgt spid="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Scale>
                                      <p:cBhvr>
                                        <p:cTn id="17"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6"/>
                                        </p:tgtEl>
                                        <p:attrNameLst>
                                          <p:attrName>ppt_x</p:attrName>
                                          <p:attrName>ppt_y</p:attrName>
                                        </p:attrNameLst>
                                      </p:cBhvr>
                                    </p:animMotion>
                                    <p:animEffect transition="in" filter="fade">
                                      <p:cBhvr>
                                        <p:cTn id="19" dur="10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1000" fill="hold"/>
                                        <p:tgtEl>
                                          <p:spTgt spid="17"/>
                                        </p:tgtEl>
                                        <p:attrNameLst>
                                          <p:attrName>ppt_w</p:attrName>
                                        </p:attrNameLst>
                                      </p:cBhvr>
                                      <p:tavLst>
                                        <p:tav tm="0">
                                          <p:val>
                                            <p:fltVal val="0"/>
                                          </p:val>
                                        </p:tav>
                                        <p:tav tm="100000">
                                          <p:val>
                                            <p:strVal val="#ppt_w"/>
                                          </p:val>
                                        </p:tav>
                                      </p:tavLst>
                                    </p:anim>
                                    <p:anim calcmode="lin" valueType="num">
                                      <p:cBhvr>
                                        <p:cTn id="25" dur="1000" fill="hold"/>
                                        <p:tgtEl>
                                          <p:spTgt spid="17"/>
                                        </p:tgtEl>
                                        <p:attrNameLst>
                                          <p:attrName>ppt_h</p:attrName>
                                        </p:attrNameLst>
                                      </p:cBhvr>
                                      <p:tavLst>
                                        <p:tav tm="0">
                                          <p:val>
                                            <p:fltVal val="0"/>
                                          </p:val>
                                        </p:tav>
                                        <p:tav tm="100000">
                                          <p:val>
                                            <p:strVal val="#ppt_h"/>
                                          </p:val>
                                        </p:tav>
                                      </p:tavLst>
                                    </p:anim>
                                    <p:anim calcmode="lin" valueType="num">
                                      <p:cBhvr>
                                        <p:cTn id="26"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32"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strVal val="4*#ppt_w"/>
                                          </p:val>
                                        </p:tav>
                                        <p:tav tm="100000">
                                          <p:val>
                                            <p:strVal val="#ppt_w"/>
                                          </p:val>
                                        </p:tav>
                                      </p:tavLst>
                                    </p:anim>
                                    <p:anim calcmode="lin" valueType="num">
                                      <p:cBhvr>
                                        <p:cTn id="33" dur="500" fill="hold"/>
                                        <p:tgtEl>
                                          <p:spTgt spid="1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82836" y="983673"/>
            <a:ext cx="3643745" cy="665019"/>
          </a:xfrm>
          <a:prstGeom prst="rect">
            <a:avLst/>
          </a:prstGeom>
          <a:noFill/>
        </p:spPr>
        <p:txBody>
          <a:bodyPr wrap="square" rtlCol="0">
            <a:prstTxWarp prst="textPlain">
              <a:avLst/>
            </a:prstTxWarp>
            <a:spAutoFit/>
          </a:bodyPr>
          <a:lstStyle/>
          <a:p>
            <a:pPr algn="ctr"/>
            <a:r>
              <a:rPr lang="bn-IN" b="1"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জ্ঞানমুলক প্রশ্নোত্তর</a:t>
            </a:r>
            <a:endParaRPr lang="en-US" dirty="0"/>
          </a:p>
        </p:txBody>
      </p:sp>
      <p:sp>
        <p:nvSpPr>
          <p:cNvPr id="4" name="Round Same Side Corner Rectangle 3"/>
          <p:cNvSpPr/>
          <p:nvPr/>
        </p:nvSpPr>
        <p:spPr>
          <a:xfrm>
            <a:off x="290946" y="2008909"/>
            <a:ext cx="6774872" cy="1607128"/>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১.ভারতীয় জাতীয় কংগ্রেসের প্রতিষ্ঠাতা কে? </a:t>
            </a:r>
          </a:p>
          <a:p>
            <a:r>
              <a:rPr lang="bn-IN" sz="32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২.ভারতীয় জাতীয় কংগ্রেস কত সালে গঠিত হয়?</a:t>
            </a:r>
          </a:p>
          <a:p>
            <a:r>
              <a:rPr lang="bn-IN" sz="32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৩.কার সভাপতিত্বে জাতীয় কংগ্রেসের যাত্রা শুরু হয়?</a:t>
            </a:r>
            <a:endParaRPr lang="en-US" sz="3200" dirty="0">
              <a:solidFill>
                <a:schemeClr val="tx1"/>
              </a:solidFill>
            </a:endParaRPr>
          </a:p>
        </p:txBody>
      </p:sp>
      <p:sp>
        <p:nvSpPr>
          <p:cNvPr id="5" name="Round Same Side Corner Rectangle 4"/>
          <p:cNvSpPr/>
          <p:nvPr/>
        </p:nvSpPr>
        <p:spPr>
          <a:xfrm>
            <a:off x="7412181" y="1981201"/>
            <a:ext cx="4585855" cy="1634836"/>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উত্তরঃ- আলান অক্টোভিয়ান হিউম</a:t>
            </a:r>
          </a:p>
          <a:p>
            <a:r>
              <a:rPr lang="bn-IN" sz="32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উত্তরঃ- ১৮৮৫সালের ২৮দিসেম্বর</a:t>
            </a:r>
          </a:p>
          <a:p>
            <a:r>
              <a:rPr lang="bn-IN" sz="32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উত্তরঃ- উমেশচন্দ্র ব্যানার্জি</a:t>
            </a:r>
            <a:endParaRPr lang="en-US" sz="3200" dirty="0">
              <a:solidFill>
                <a:schemeClr val="tx1"/>
              </a:solidFill>
            </a:endParaRPr>
          </a:p>
        </p:txBody>
      </p:sp>
      <p:sp>
        <p:nvSpPr>
          <p:cNvPr id="2" name="Rounded Rectangle 1"/>
          <p:cNvSpPr/>
          <p:nvPr/>
        </p:nvSpPr>
        <p:spPr>
          <a:xfrm>
            <a:off x="256309" y="831272"/>
            <a:ext cx="11901054" cy="34636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1776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7510" y="2133601"/>
            <a:ext cx="8160326" cy="2553338"/>
          </a:xfrm>
          <a:prstGeom prst="rect">
            <a:avLst/>
          </a:prstGeom>
        </p:spPr>
      </p:pic>
      <p:sp>
        <p:nvSpPr>
          <p:cNvPr id="4" name="Rectangle 3"/>
          <p:cNvSpPr/>
          <p:nvPr/>
        </p:nvSpPr>
        <p:spPr>
          <a:xfrm>
            <a:off x="2237510" y="4867048"/>
            <a:ext cx="8160326" cy="707886"/>
          </a:xfrm>
          <a:prstGeom prst="rect">
            <a:avLst/>
          </a:prstGeom>
        </p:spPr>
        <p:txBody>
          <a:bodyPr wrap="square">
            <a:spAutoFit/>
          </a:bodyPr>
          <a:lstStyle/>
          <a:p>
            <a:pPr algn="ctr"/>
            <a:r>
              <a:rPr lang="bn-IN" sz="4000" b="1"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ভারতীয় জাতীয় কংগ্রেসের কার্যাবলি আলোচনা কর।</a:t>
            </a:r>
            <a:endParaRPr lang="en-US" sz="4000" dirty="0"/>
          </a:p>
        </p:txBody>
      </p:sp>
      <p:sp>
        <p:nvSpPr>
          <p:cNvPr id="5" name="TextBox 4"/>
          <p:cNvSpPr txBox="1"/>
          <p:nvPr/>
        </p:nvSpPr>
        <p:spPr>
          <a:xfrm>
            <a:off x="3837709" y="1052945"/>
            <a:ext cx="4959927" cy="632568"/>
          </a:xfrm>
          <a:prstGeom prst="rect">
            <a:avLst/>
          </a:prstGeom>
          <a:noFill/>
        </p:spPr>
        <p:txBody>
          <a:bodyPr wrap="square" rtlCol="0">
            <a:prstTxWarp prst="textPlain">
              <a:avLst/>
            </a:prstTxWarp>
            <a:spAutoFit/>
          </a:bodyPr>
          <a:lstStyle/>
          <a:p>
            <a:pPr algn="ctr"/>
            <a:r>
              <a:rPr lang="bn-IN" b="1"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বাড়ির কাজ</a:t>
            </a:r>
            <a:endParaRPr lang="en-US" dirty="0"/>
          </a:p>
        </p:txBody>
      </p:sp>
    </p:spTree>
    <p:extLst>
      <p:ext uri="{BB962C8B-B14F-4D97-AF65-F5344CB8AC3E}">
        <p14:creationId xmlns:p14="http://schemas.microsoft.com/office/powerpoint/2010/main" val="1249947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5783" y="1080654"/>
            <a:ext cx="9254836" cy="4987637"/>
          </a:xfrm>
          <a:prstGeom prst="rect">
            <a:avLst/>
          </a:prstGeom>
        </p:spPr>
      </p:pic>
      <p:sp>
        <p:nvSpPr>
          <p:cNvPr id="3" name="TextBox 2"/>
          <p:cNvSpPr txBox="1"/>
          <p:nvPr/>
        </p:nvSpPr>
        <p:spPr>
          <a:xfrm>
            <a:off x="4544291" y="3020291"/>
            <a:ext cx="4197927" cy="1454727"/>
          </a:xfrm>
          <a:prstGeom prst="rect">
            <a:avLst/>
          </a:prstGeom>
          <a:noFill/>
        </p:spPr>
        <p:txBody>
          <a:bodyPr wrap="square" rtlCol="0">
            <a:prstTxWarp prst="textPlain">
              <a:avLst/>
            </a:prstTxWarp>
            <a:spAutoFit/>
          </a:bodyPr>
          <a:lstStyle/>
          <a:p>
            <a:pPr algn="ctr"/>
            <a:r>
              <a:rPr lang="bn-IN" b="1" dirty="0" smtClean="0">
                <a:ln w="22225">
                  <a:solidFill>
                    <a:schemeClr val="accent2"/>
                  </a:solidFill>
                  <a:prstDash val="solid"/>
                </a:ln>
                <a:solidFill>
                  <a:srgbClr val="C00000"/>
                </a:solidFill>
                <a:latin typeface="NikoshBAN" panose="02000000000000000000" pitchFamily="2" charset="0"/>
                <a:cs typeface="NikoshBAN" panose="02000000000000000000" pitchFamily="2" charset="0"/>
              </a:rPr>
              <a:t>ধন্যবাদ</a:t>
            </a:r>
            <a:r>
              <a:rPr lang="bn-IN" b="1" dirty="0" smtClean="0">
                <a:ln w="22225">
                  <a:solidFill>
                    <a:schemeClr val="accent2"/>
                  </a:solidFill>
                  <a:prstDash val="solid"/>
                </a:ln>
                <a:latin typeface="NikoshBAN" panose="02000000000000000000" pitchFamily="2" charset="0"/>
                <a:cs typeface="NikoshBAN" panose="02000000000000000000" pitchFamily="2" charset="0"/>
              </a:rPr>
              <a:t> </a:t>
            </a:r>
            <a:endParaRPr lang="en-US" dirty="0"/>
          </a:p>
        </p:txBody>
      </p:sp>
    </p:spTree>
    <p:extLst>
      <p:ext uri="{BB962C8B-B14F-4D97-AF65-F5344CB8AC3E}">
        <p14:creationId xmlns:p14="http://schemas.microsoft.com/office/powerpoint/2010/main" val="2876738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807" t="3132" r="2807" b="2484"/>
          <a:stretch/>
        </p:blipFill>
        <p:spPr>
          <a:xfrm>
            <a:off x="7301345" y="845127"/>
            <a:ext cx="4738255" cy="4876800"/>
          </a:xfrm>
          <a:prstGeom prst="rect">
            <a:avLst/>
          </a:prstGeom>
        </p:spPr>
      </p:pic>
      <p:sp>
        <p:nvSpPr>
          <p:cNvPr id="5" name="Rectangle 4"/>
          <p:cNvSpPr/>
          <p:nvPr/>
        </p:nvSpPr>
        <p:spPr>
          <a:xfrm>
            <a:off x="8146472" y="1898072"/>
            <a:ext cx="3020291" cy="2770909"/>
          </a:xfrm>
          <a:prstGeom prst="rect">
            <a:avLst/>
          </a:prstGeom>
        </p:spPr>
        <p:txBody>
          <a:bodyPr wrap="square">
            <a:prstTxWarp prst="textPlain">
              <a:avLst/>
            </a:prstTxWarp>
            <a:spAutoFit/>
          </a:bodyPr>
          <a:lstStyle/>
          <a:p>
            <a:pPr algn="ctr"/>
            <a:r>
              <a:rPr lang="bn-IN"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শ্রেণিঃ- </a:t>
            </a:r>
            <a:r>
              <a:rPr lang="bn-IN" b="1"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একাদশ</a:t>
            </a:r>
            <a:r>
              <a:rPr lang="en-US" b="1"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bn-IN" b="1"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দ্বাদশ </a:t>
            </a:r>
          </a:p>
          <a:p>
            <a:pPr algn="ctr"/>
            <a:r>
              <a:rPr lang="bn-IN" b="1"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ইসলামের </a:t>
            </a:r>
            <a:r>
              <a:rPr lang="bn-IN"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ইতিহাস ও সংস্কৃতি</a:t>
            </a:r>
            <a:endParaRPr lang="en-US"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পত্রঃ-দ্বিতীয় </a:t>
            </a:r>
          </a:p>
          <a:p>
            <a:pPr algn="ctr"/>
            <a:r>
              <a:rPr lang="bn-IN"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অধ্যায়ঃ-চতুর্থ  </a:t>
            </a:r>
          </a:p>
          <a:p>
            <a:pPr algn="ctr"/>
            <a:r>
              <a:rPr lang="bn-IN"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সময়ঃ- ১ ঘন্টা </a:t>
            </a:r>
            <a:r>
              <a:rPr lang="en-US"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b="1" dirty="0">
              <a:ln w="12700">
                <a:solidFill>
                  <a:schemeClr val="accent3">
                    <a:lumMod val="50000"/>
                  </a:schemeClr>
                </a:solidFill>
                <a:prstDash val="solid"/>
              </a:ln>
              <a:effectLst>
                <a:innerShdw blurRad="177800">
                  <a:schemeClr val="accent3">
                    <a:lumMod val="50000"/>
                  </a:schemeClr>
                </a:innerShdw>
              </a:effectLst>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9920" r="4100" b="19195"/>
          <a:stretch/>
        </p:blipFill>
        <p:spPr>
          <a:xfrm>
            <a:off x="415635" y="845127"/>
            <a:ext cx="6493059" cy="4876800"/>
          </a:xfrm>
          <a:prstGeom prst="rect">
            <a:avLst/>
          </a:prstGeom>
        </p:spPr>
      </p:pic>
      <p:sp>
        <p:nvSpPr>
          <p:cNvPr id="9" name="Rectangle 8"/>
          <p:cNvSpPr/>
          <p:nvPr/>
        </p:nvSpPr>
        <p:spPr>
          <a:xfrm>
            <a:off x="1757163" y="1898072"/>
            <a:ext cx="3810001" cy="3131128"/>
          </a:xfrm>
          <a:prstGeom prst="rect">
            <a:avLst/>
          </a:prstGeom>
        </p:spPr>
        <p:txBody>
          <a:bodyPr>
            <a:prstTxWarp prst="textPlain">
              <a:avLst/>
            </a:prstTxWarp>
            <a:spAutoFit/>
          </a:bodyPr>
          <a:lstStyle/>
          <a:p>
            <a:pPr algn="ctr"/>
            <a:r>
              <a:rPr lang="bn-IN" b="1" dirty="0">
                <a:ln w="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আবদুল গনি </a:t>
            </a:r>
          </a:p>
          <a:p>
            <a:pPr algn="ctr"/>
            <a:r>
              <a:rPr lang="bn-IN" b="1" dirty="0">
                <a:ln w="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প্রভাষক </a:t>
            </a:r>
          </a:p>
          <a:p>
            <a:pPr algn="ctr"/>
            <a:r>
              <a:rPr lang="bn-IN" b="1" dirty="0">
                <a:ln w="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ইসলামের ইতিহাস ও সংস্কৃতি </a:t>
            </a:r>
          </a:p>
          <a:p>
            <a:pPr algn="ctr"/>
            <a:r>
              <a:rPr lang="bn-IN" b="1" dirty="0">
                <a:ln w="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বোয়ালখালী হাজী মোঃ নুরুল হক ডিগ্রি কলেজ</a:t>
            </a:r>
            <a:endParaRPr lang="en-US" b="1" dirty="0">
              <a:ln w="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bn-IN" b="1" dirty="0">
                <a:ln w="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শাকপুরা, বোয়ালখালী, চট্রগ্রাম।</a:t>
            </a:r>
            <a:endParaRPr lang="bn-BD" b="1" dirty="0">
              <a:ln w="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lvl="1" algn="ctr"/>
            <a:r>
              <a:rPr lang="en-US" b="1" dirty="0">
                <a:ln w="0"/>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মোবাইল-০১৫৩১৬৬২৮৩৪/০১৮১৫৬০৩২৬৬</a:t>
            </a:r>
          </a:p>
          <a:p>
            <a:pPr marL="0" lvl="1" algn="ctr"/>
            <a:r>
              <a:rPr lang="en-US" b="1" dirty="0">
                <a:ln/>
                <a:solidFill>
                  <a:srgbClr val="000000"/>
                </a:solidFill>
              </a:rPr>
              <a:t>agani2325@gmail.com </a:t>
            </a:r>
            <a:endParaRPr lang="en-US" b="1" dirty="0">
              <a:solidFill>
                <a:srgbClr val="000000"/>
              </a:solidFill>
            </a:endParaRPr>
          </a:p>
        </p:txBody>
      </p:sp>
    </p:spTree>
    <p:extLst>
      <p:ext uri="{BB962C8B-B14F-4D97-AF65-F5344CB8AC3E}">
        <p14:creationId xmlns:p14="http://schemas.microsoft.com/office/powerpoint/2010/main" val="3105482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745" y="1586345"/>
            <a:ext cx="7675418" cy="2161309"/>
          </a:xfrm>
          <a:prstGeom prst="rect">
            <a:avLst/>
          </a:prstGeom>
        </p:spPr>
      </p:pic>
      <p:sp>
        <p:nvSpPr>
          <p:cNvPr id="5" name="Rectangle 4"/>
          <p:cNvSpPr/>
          <p:nvPr/>
        </p:nvSpPr>
        <p:spPr>
          <a:xfrm>
            <a:off x="3172691" y="1856509"/>
            <a:ext cx="3643745" cy="1260763"/>
          </a:xfrm>
          <a:prstGeom prst="rect">
            <a:avLst/>
          </a:prstGeom>
        </p:spPr>
        <p:txBody>
          <a:bodyPr wrap="none">
            <a:prstTxWarp prst="textPlain">
              <a:avLst/>
            </a:prstTxWarp>
            <a:spAutoFit/>
          </a:bodyPr>
          <a:lstStyle/>
          <a:p>
            <a:pPr algn="ctr"/>
            <a:r>
              <a:rPr lang="bn-IN"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আজকের আলোচ্য বিষয়</a:t>
            </a:r>
            <a:endParaRPr lang="en-US" b="1" dirty="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0745" y="4256808"/>
            <a:ext cx="7675418" cy="1939636"/>
          </a:xfrm>
          <a:prstGeom prst="rect">
            <a:avLst/>
          </a:prstGeom>
        </p:spPr>
      </p:pic>
      <p:sp>
        <p:nvSpPr>
          <p:cNvPr id="7" name="Rectangle 6"/>
          <p:cNvSpPr/>
          <p:nvPr/>
        </p:nvSpPr>
        <p:spPr>
          <a:xfrm>
            <a:off x="3048000" y="4769427"/>
            <a:ext cx="6580908" cy="678872"/>
          </a:xfrm>
          <a:prstGeom prst="rect">
            <a:avLst/>
          </a:prstGeom>
        </p:spPr>
        <p:txBody>
          <a:bodyPr wrap="none">
            <a:prstTxWarp prst="textPlain">
              <a:avLst/>
            </a:prstTxWarp>
            <a:spAutoFit/>
          </a:bodyPr>
          <a:lstStyle/>
          <a:p>
            <a:pPr algn="ctr"/>
            <a:r>
              <a:rPr lang="bn-IN" b="1" dirty="0">
                <a:ln w="0"/>
                <a:solidFill>
                  <a:srgbClr val="FFFF00"/>
                </a:soli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rPr>
              <a:t>ভারতীয় জাতীয় কংগ্রেস</a:t>
            </a:r>
            <a:endParaRPr lang="en-US" b="1" dirty="0">
              <a:ln w="0"/>
              <a:solidFill>
                <a:srgbClr val="FFFF00"/>
              </a:solidFill>
              <a:effectLst>
                <a:outerShdw blurRad="38100" dist="38100" dir="2700000" algn="tl">
                  <a:srgbClr val="000000">
                    <a:alpha val="43137"/>
                  </a:srgbClr>
                </a:outerShdw>
                <a:reflection blurRad="6350" stA="53000" endA="300" endPos="35500" dir="5400000" sy="-90000" algn="bl" rotWithShape="0"/>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82988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set>
                                      <p:cBhvr>
                                        <p:cTn id="7" dur="455" fill="hold">
                                          <p:stCondLst>
                                            <p:cond delay="0"/>
                                          </p:stCondLst>
                                        </p:cTn>
                                        <p:tgtEl>
                                          <p:spTgt spid="7"/>
                                        </p:tgtEl>
                                        <p:attrNameLst>
                                          <p:attrName>style.rotation</p:attrName>
                                        </p:attrNameLst>
                                      </p:cBhvr>
                                      <p:to>
                                        <p:strVal val="-45.0"/>
                                      </p:to>
                                    </p:set>
                                    <p:anim calcmode="lin" valueType="num">
                                      <p:cBhvr>
                                        <p:cTn id="8"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evel 6"/>
          <p:cNvSpPr/>
          <p:nvPr/>
        </p:nvSpPr>
        <p:spPr>
          <a:xfrm>
            <a:off x="581890" y="5832764"/>
            <a:ext cx="9933710" cy="651164"/>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৩. ভারতের রাজনৈতিক অধিকার অর্জনে কংগ্রেসের গুরুত্ব বর্ণনা করতে পারবে।</a:t>
            </a:r>
            <a:endPar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0036" y="184066"/>
            <a:ext cx="3713019" cy="2254334"/>
          </a:xfrm>
          <a:prstGeom prst="rect">
            <a:avLst/>
          </a:prstGeom>
        </p:spPr>
      </p:pic>
      <p:sp>
        <p:nvSpPr>
          <p:cNvPr id="4" name="Rectangle 3"/>
          <p:cNvSpPr/>
          <p:nvPr/>
        </p:nvSpPr>
        <p:spPr>
          <a:xfrm>
            <a:off x="5985163" y="914400"/>
            <a:ext cx="2022764" cy="777833"/>
          </a:xfrm>
          <a:prstGeom prst="rect">
            <a:avLst/>
          </a:prstGeom>
        </p:spPr>
        <p:txBody>
          <a:bodyPr wrap="none">
            <a:prstTxWarp prst="textPlain">
              <a:avLst/>
            </a:prstTxWarp>
            <a:spAutoFit/>
          </a:bodyPr>
          <a:lstStyle/>
          <a:p>
            <a:pPr algn="ctr"/>
            <a:r>
              <a:rPr lang="bn-IN"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শিখন ফল</a:t>
            </a:r>
            <a:endParaRPr lang="en-US"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909" y="2742814"/>
            <a:ext cx="7232073" cy="1371600"/>
          </a:xfrm>
          <a:prstGeom prst="rect">
            <a:avLst/>
          </a:prstGeom>
        </p:spPr>
      </p:pic>
      <p:sp>
        <p:nvSpPr>
          <p:cNvPr id="9" name="Rectangle 8"/>
          <p:cNvSpPr/>
          <p:nvPr/>
        </p:nvSpPr>
        <p:spPr>
          <a:xfrm>
            <a:off x="1690256" y="3074527"/>
            <a:ext cx="4821380" cy="596928"/>
          </a:xfrm>
          <a:prstGeom prst="rect">
            <a:avLst/>
          </a:prstGeom>
        </p:spPr>
        <p:txBody>
          <a:bodyPr wrap="none">
            <a:prstTxWarp prst="textPlain">
              <a:avLst/>
            </a:prstTxWarp>
            <a:spAutoFit/>
          </a:bodyPr>
          <a:lstStyle/>
          <a:p>
            <a:pPr algn="ctr"/>
            <a:r>
              <a:rPr lang="bn-IN" b="1" i="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পাঠ শেষ শিক্ষার্থীরা</a:t>
            </a:r>
            <a:endParaRPr lang="en-US" b="1" i="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
        <p:nvSpPr>
          <p:cNvPr id="10" name="Snip Diagonal Corner Rectangle 9"/>
          <p:cNvSpPr/>
          <p:nvPr/>
        </p:nvSpPr>
        <p:spPr>
          <a:xfrm>
            <a:off x="581891" y="5153891"/>
            <a:ext cx="9933710" cy="515779"/>
          </a:xfrm>
          <a:prstGeom prst="snip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 ভারতীয় </a:t>
            </a: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জাতীয় </a:t>
            </a: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কংগ্রেসের উদ্দেশ্য ও কার্যাবলি ব্যাখ্যা করতে পারবে।</a:t>
            </a:r>
            <a:endParaRPr lang="en-US" dirty="0"/>
          </a:p>
        </p:txBody>
      </p:sp>
      <p:sp>
        <p:nvSpPr>
          <p:cNvPr id="11" name="Snip Same Side Corner Rectangle 10"/>
          <p:cNvSpPr/>
          <p:nvPr/>
        </p:nvSpPr>
        <p:spPr>
          <a:xfrm>
            <a:off x="581889" y="4407724"/>
            <a:ext cx="9933711" cy="538349"/>
          </a:xfrm>
          <a:prstGeom prst="snip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 ভারতীয় জাতীয় কংগ্রেস প্রতিষ্ঠার পটভুমি আলোচনা করতে পারবে।</a:t>
            </a:r>
            <a:endParaRPr lang="en-US" dirty="0"/>
          </a:p>
        </p:txBody>
      </p:sp>
    </p:spTree>
    <p:extLst>
      <p:ext uri="{BB962C8B-B14F-4D97-AF65-F5344CB8AC3E}">
        <p14:creationId xmlns:p14="http://schemas.microsoft.com/office/powerpoint/2010/main" val="1536974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342898" y="2040082"/>
            <a:ext cx="1420092" cy="897082"/>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ভুমিকা</a:t>
            </a:r>
            <a:endParaRPr lang="en-US" dirty="0">
              <a:solidFill>
                <a:schemeClr val="tx1"/>
              </a:solidFill>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5027" r="13519"/>
          <a:stretch/>
        </p:blipFill>
        <p:spPr>
          <a:xfrm>
            <a:off x="2152865" y="594014"/>
            <a:ext cx="2050473" cy="184438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3214" y="594014"/>
            <a:ext cx="1952625" cy="184438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5716" y="594014"/>
            <a:ext cx="2024928" cy="184438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50521" y="594014"/>
            <a:ext cx="1967776" cy="1844386"/>
          </a:xfrm>
          <a:prstGeom prst="rect">
            <a:avLst/>
          </a:prstGeom>
        </p:spPr>
      </p:pic>
      <p:sp>
        <p:nvSpPr>
          <p:cNvPr id="9" name="TextBox 8"/>
          <p:cNvSpPr txBox="1"/>
          <p:nvPr/>
        </p:nvSpPr>
        <p:spPr>
          <a:xfrm>
            <a:off x="2127321" y="2528227"/>
            <a:ext cx="2050473" cy="369332"/>
          </a:xfrm>
          <a:prstGeom prst="rect">
            <a:avLst/>
          </a:prstGeom>
          <a:noFill/>
        </p:spPr>
        <p:txBody>
          <a:bodyPr wrap="square" rtlCol="0">
            <a:prstTxWarp prst="textPlain">
              <a:avLst/>
            </a:prstTxWarp>
            <a:spAutoFit/>
          </a:bodyPr>
          <a:lstStyle/>
          <a:p>
            <a:pPr algn="ctr"/>
            <a:r>
              <a:rPr lang="bn-IN" b="1" dirty="0">
                <a:ln/>
                <a:latin typeface="NikoshBAN" panose="02000000000000000000" pitchFamily="2" charset="0"/>
                <a:cs typeface="NikoshBAN" panose="02000000000000000000" pitchFamily="2" charset="0"/>
              </a:rPr>
              <a:t>রাজা রামমোহন রায়</a:t>
            </a:r>
            <a:endParaRPr lang="en-US" b="1" dirty="0"/>
          </a:p>
        </p:txBody>
      </p:sp>
      <p:sp>
        <p:nvSpPr>
          <p:cNvPr id="10" name="TextBox 9"/>
          <p:cNvSpPr txBox="1"/>
          <p:nvPr/>
        </p:nvSpPr>
        <p:spPr>
          <a:xfrm>
            <a:off x="4593212" y="2488622"/>
            <a:ext cx="1952628" cy="448542"/>
          </a:xfrm>
          <a:prstGeom prst="rect">
            <a:avLst/>
          </a:prstGeom>
          <a:noFill/>
        </p:spPr>
        <p:txBody>
          <a:bodyPr wrap="square" rtlCol="0">
            <a:prstTxWarp prst="textPlain">
              <a:avLst/>
            </a:prstTxWarp>
            <a:spAutoFit/>
          </a:bodyPr>
          <a:lstStyle/>
          <a:p>
            <a:pPr algn="ctr"/>
            <a:r>
              <a:rPr lang="bn-IN" b="1" dirty="0">
                <a:ln/>
                <a:latin typeface="NikoshBAN" panose="02000000000000000000" pitchFamily="2" charset="0"/>
                <a:cs typeface="NikoshBAN" panose="02000000000000000000" pitchFamily="2" charset="0"/>
              </a:rPr>
              <a:t>স্যার সৈয়দ আহমদ </a:t>
            </a:r>
            <a:r>
              <a:rPr lang="bn-IN" b="1" dirty="0" smtClean="0">
                <a:ln/>
                <a:latin typeface="NikoshBAN" panose="02000000000000000000" pitchFamily="2" charset="0"/>
                <a:cs typeface="NikoshBAN" panose="02000000000000000000" pitchFamily="2" charset="0"/>
              </a:rPr>
              <a:t>খান</a:t>
            </a:r>
            <a:endParaRPr lang="en-US" b="1" dirty="0"/>
          </a:p>
        </p:txBody>
      </p:sp>
      <p:sp>
        <p:nvSpPr>
          <p:cNvPr id="11" name="TextBox 10"/>
          <p:cNvSpPr txBox="1"/>
          <p:nvPr/>
        </p:nvSpPr>
        <p:spPr>
          <a:xfrm>
            <a:off x="7033560" y="2463511"/>
            <a:ext cx="1927084" cy="498764"/>
          </a:xfrm>
          <a:prstGeom prst="rect">
            <a:avLst/>
          </a:prstGeom>
          <a:noFill/>
        </p:spPr>
        <p:txBody>
          <a:bodyPr wrap="square" rtlCol="0">
            <a:prstTxWarp prst="textPlain">
              <a:avLst/>
            </a:prstTxWarp>
            <a:spAutoFit/>
          </a:bodyPr>
          <a:lstStyle/>
          <a:p>
            <a:pPr algn="ctr"/>
            <a:r>
              <a:rPr lang="bn-IN" b="1" dirty="0">
                <a:ln/>
                <a:latin typeface="NikoshBAN" panose="02000000000000000000" pitchFamily="2" charset="0"/>
                <a:cs typeface="NikoshBAN" panose="02000000000000000000" pitchFamily="2" charset="0"/>
              </a:rPr>
              <a:t>সুরেন্দ্রনাথ </a:t>
            </a:r>
            <a:r>
              <a:rPr lang="bn-IN" b="1" dirty="0" smtClean="0">
                <a:ln/>
                <a:latin typeface="NikoshBAN" panose="02000000000000000000" pitchFamily="2" charset="0"/>
                <a:cs typeface="NikoshBAN" panose="02000000000000000000" pitchFamily="2" charset="0"/>
              </a:rPr>
              <a:t>ব্যানার্জী</a:t>
            </a:r>
            <a:endParaRPr lang="en-US" b="1" dirty="0"/>
          </a:p>
        </p:txBody>
      </p:sp>
      <p:sp>
        <p:nvSpPr>
          <p:cNvPr id="12" name="TextBox 11"/>
          <p:cNvSpPr txBox="1"/>
          <p:nvPr/>
        </p:nvSpPr>
        <p:spPr>
          <a:xfrm>
            <a:off x="9376062" y="2463511"/>
            <a:ext cx="1942235" cy="448544"/>
          </a:xfrm>
          <a:prstGeom prst="rect">
            <a:avLst/>
          </a:prstGeom>
          <a:noFill/>
        </p:spPr>
        <p:txBody>
          <a:bodyPr wrap="square" rtlCol="0">
            <a:prstTxWarp prst="textPlain">
              <a:avLst/>
            </a:prstTxWarp>
            <a:spAutoFit/>
          </a:bodyPr>
          <a:lstStyle/>
          <a:p>
            <a:pPr algn="ctr"/>
            <a:r>
              <a:rPr lang="bn-IN" b="1" dirty="0">
                <a:ln/>
                <a:latin typeface="NikoshBAN" panose="02000000000000000000" pitchFamily="2" charset="0"/>
                <a:cs typeface="NikoshBAN" panose="02000000000000000000" pitchFamily="2" charset="0"/>
              </a:rPr>
              <a:t>সৈয়দ আমির আলি</a:t>
            </a:r>
            <a:endParaRPr lang="en-US" b="1" dirty="0"/>
          </a:p>
        </p:txBody>
      </p:sp>
      <p:sp>
        <p:nvSpPr>
          <p:cNvPr id="13" name="Snip Diagonal Corner Rectangle 12"/>
          <p:cNvSpPr/>
          <p:nvPr/>
        </p:nvSpPr>
        <p:spPr>
          <a:xfrm>
            <a:off x="342898" y="3052101"/>
            <a:ext cx="11405757" cy="3681208"/>
          </a:xfrm>
          <a:prstGeom prst="snip2DiagRect">
            <a:avLst/>
          </a:prstGeom>
          <a:noFill/>
          <a:ln w="5715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a:ln/>
                <a:solidFill>
                  <a:schemeClr val="tx1"/>
                </a:solidFill>
                <a:latin typeface="NikoshBAN" panose="02000000000000000000" pitchFamily="2" charset="0"/>
                <a:cs typeface="NikoshBAN" panose="02000000000000000000" pitchFamily="2" charset="0"/>
              </a:rPr>
              <a:t>ভারতে ব্রিটিশ শাসনামলে </a:t>
            </a:r>
            <a:r>
              <a:rPr lang="bn-IN" sz="2800" b="1" dirty="0">
                <a:ln/>
                <a:solidFill>
                  <a:schemeClr val="tx1"/>
                </a:solidFill>
                <a:latin typeface="NikoshBAN" panose="02000000000000000000" pitchFamily="2" charset="0"/>
                <a:cs typeface="NikoshBAN" panose="02000000000000000000" pitchFamily="2" charset="0"/>
              </a:rPr>
              <a:t>ইংরেজি শিক্ষা বিস্তারের </a:t>
            </a:r>
            <a:r>
              <a:rPr lang="bn-IN" sz="2800" dirty="0">
                <a:ln/>
                <a:solidFill>
                  <a:schemeClr val="tx1"/>
                </a:solidFill>
                <a:latin typeface="NikoshBAN" panose="02000000000000000000" pitchFamily="2" charset="0"/>
                <a:cs typeface="NikoshBAN" panose="02000000000000000000" pitchFamily="2" charset="0"/>
              </a:rPr>
              <a:t>ফলে ঊনিশ শতকের প্রারম্ভে আধুনিক ধাঁচের সভা-সমিতি গঠন শুরু হয়। ১৮১৫ খ্রিঃ রাজা রামমোহন রায় </a:t>
            </a:r>
            <a:r>
              <a:rPr lang="bn-IN" sz="2800" b="1" dirty="0">
                <a:ln/>
                <a:solidFill>
                  <a:schemeClr val="tx1"/>
                </a:solidFill>
                <a:latin typeface="NikoshBAN" panose="02000000000000000000" pitchFamily="2" charset="0"/>
                <a:cs typeface="NikoshBAN" panose="02000000000000000000" pitchFamily="2" charset="0"/>
              </a:rPr>
              <a:t>‘আত্মীয় সভা’ </a:t>
            </a:r>
            <a:r>
              <a:rPr lang="bn-IN" sz="2800" dirty="0">
                <a:ln/>
                <a:solidFill>
                  <a:schemeClr val="tx1"/>
                </a:solidFill>
                <a:latin typeface="NikoshBAN" panose="02000000000000000000" pitchFamily="2" charset="0"/>
                <a:cs typeface="NikoshBAN" panose="02000000000000000000" pitchFamily="2" charset="0"/>
              </a:rPr>
              <a:t>নামে একটি সংগঠন প্রতিষ্ঠা করেন। ১৮৩৭ খ্রিঃ ‘</a:t>
            </a:r>
            <a:r>
              <a:rPr lang="bn-IN" sz="2800" b="1" dirty="0">
                <a:ln/>
                <a:solidFill>
                  <a:schemeClr val="tx1"/>
                </a:solidFill>
                <a:latin typeface="NikoshBAN" panose="02000000000000000000" pitchFamily="2" charset="0"/>
                <a:cs typeface="NikoshBAN" panose="02000000000000000000" pitchFamily="2" charset="0"/>
              </a:rPr>
              <a:t>বেঙ্গল ল্যান্ড হোল্ডার্স সোসাইটি</a:t>
            </a:r>
            <a:r>
              <a:rPr lang="bn-IN" sz="2800" dirty="0">
                <a:ln/>
                <a:solidFill>
                  <a:schemeClr val="tx1"/>
                </a:solidFill>
                <a:latin typeface="NikoshBAN" panose="02000000000000000000" pitchFamily="2" charset="0"/>
                <a:cs typeface="NikoshBAN" panose="02000000000000000000" pitchFamily="2" charset="0"/>
              </a:rPr>
              <a:t>’; ১৮৪৩ খ্রিঃ </a:t>
            </a:r>
            <a:r>
              <a:rPr lang="bn-IN" sz="2800" b="1" dirty="0">
                <a:ln/>
                <a:solidFill>
                  <a:schemeClr val="tx1"/>
                </a:solidFill>
                <a:latin typeface="NikoshBAN" panose="02000000000000000000" pitchFamily="2" charset="0"/>
                <a:cs typeface="NikoshBAN" panose="02000000000000000000" pitchFamily="2" charset="0"/>
              </a:rPr>
              <a:t>‘ব্রিটিশ ইন্ডিয়া সোসাইটি’</a:t>
            </a:r>
            <a:r>
              <a:rPr lang="bn-IN" sz="2800" dirty="0">
                <a:ln/>
                <a:solidFill>
                  <a:schemeClr val="tx1"/>
                </a:solidFill>
                <a:latin typeface="NikoshBAN" panose="02000000000000000000" pitchFamily="2" charset="0"/>
                <a:cs typeface="NikoshBAN" panose="02000000000000000000" pitchFamily="2" charset="0"/>
              </a:rPr>
              <a:t>; ১৮৫১ খ্রিঃ বাংলায় </a:t>
            </a:r>
            <a:r>
              <a:rPr lang="bn-IN" sz="2800" b="1" dirty="0">
                <a:ln/>
                <a:solidFill>
                  <a:schemeClr val="tx1"/>
                </a:solidFill>
                <a:latin typeface="NikoshBAN" panose="02000000000000000000" pitchFamily="2" charset="0"/>
                <a:cs typeface="NikoshBAN" panose="02000000000000000000" pitchFamily="2" charset="0"/>
              </a:rPr>
              <a:t>‘ব্রিটিশ ইন্ডিয়ান এসোসিয়েশন’ </a:t>
            </a:r>
            <a:r>
              <a:rPr lang="bn-IN" sz="2800" dirty="0">
                <a:ln/>
                <a:solidFill>
                  <a:schemeClr val="tx1"/>
                </a:solidFill>
                <a:latin typeface="NikoshBAN" panose="02000000000000000000" pitchFamily="2" charset="0"/>
                <a:cs typeface="NikoshBAN" panose="02000000000000000000" pitchFamily="2" charset="0"/>
              </a:rPr>
              <a:t>প্রতিষ্ঠিত হয়। এরপর স্যার সৈয়দ আহমদ খানের নেতৃত্বে ‘</a:t>
            </a:r>
            <a:r>
              <a:rPr lang="bn-IN" sz="2800" b="1" dirty="0">
                <a:ln/>
                <a:solidFill>
                  <a:schemeClr val="tx1"/>
                </a:solidFill>
                <a:latin typeface="NikoshBAN" panose="02000000000000000000" pitchFamily="2" charset="0"/>
                <a:cs typeface="NikoshBAN" panose="02000000000000000000" pitchFamily="2" charset="0"/>
              </a:rPr>
              <a:t>ব্রিটিশ ইন্ডিয়ান এসোসিয়েশন </a:t>
            </a:r>
            <a:r>
              <a:rPr lang="bn-IN" sz="2800" dirty="0">
                <a:ln/>
                <a:solidFill>
                  <a:schemeClr val="tx1"/>
                </a:solidFill>
                <a:latin typeface="NikoshBAN" panose="02000000000000000000" pitchFamily="2" charset="0"/>
                <a:cs typeface="NikoshBAN" panose="02000000000000000000" pitchFamily="2" charset="0"/>
              </a:rPr>
              <a:t>আলীগড়’ প্রতিষ্ঠিত হয়।</a:t>
            </a:r>
            <a:r>
              <a:rPr lang="en-US" sz="2800" dirty="0">
                <a:ln/>
                <a:solidFill>
                  <a:schemeClr val="tx1"/>
                </a:solidFill>
                <a:latin typeface="NikoshBAN" panose="02000000000000000000" pitchFamily="2" charset="0"/>
                <a:cs typeface="NikoshBAN" panose="02000000000000000000" pitchFamily="2" charset="0"/>
              </a:rPr>
              <a:t> </a:t>
            </a:r>
            <a:r>
              <a:rPr lang="bn-IN" sz="2800" dirty="0">
                <a:ln/>
                <a:solidFill>
                  <a:schemeClr val="tx1"/>
                </a:solidFill>
                <a:latin typeface="NikoshBAN" panose="02000000000000000000" pitchFamily="2" charset="0"/>
                <a:cs typeface="NikoshBAN" panose="02000000000000000000" pitchFamily="2" charset="0"/>
              </a:rPr>
              <a:t>এছাড়াও </a:t>
            </a:r>
            <a:r>
              <a:rPr lang="bn-IN" sz="2800" b="1" dirty="0">
                <a:ln/>
                <a:solidFill>
                  <a:schemeClr val="tx1"/>
                </a:solidFill>
                <a:latin typeface="NikoshBAN" panose="02000000000000000000" pitchFamily="2" charset="0"/>
                <a:cs typeface="NikoshBAN" panose="02000000000000000000" pitchFamily="2" charset="0"/>
              </a:rPr>
              <a:t>‘বম্বে এসোসিয়েশন</a:t>
            </a:r>
            <a:r>
              <a:rPr lang="bn-IN" sz="2800" dirty="0">
                <a:ln/>
                <a:solidFill>
                  <a:schemeClr val="tx1"/>
                </a:solidFill>
                <a:latin typeface="NikoshBAN" panose="02000000000000000000" pitchFamily="2" charset="0"/>
                <a:cs typeface="NikoshBAN" panose="02000000000000000000" pitchFamily="2" charset="0"/>
              </a:rPr>
              <a:t>’; </a:t>
            </a:r>
            <a:r>
              <a:rPr lang="bn-IN" sz="2800" b="1" dirty="0">
                <a:ln/>
                <a:solidFill>
                  <a:schemeClr val="tx1"/>
                </a:solidFill>
                <a:latin typeface="NikoshBAN" panose="02000000000000000000" pitchFamily="2" charset="0"/>
                <a:cs typeface="NikoshBAN" panose="02000000000000000000" pitchFamily="2" charset="0"/>
              </a:rPr>
              <a:t>‘দি ইস্ট ইন্ডিয়া এসোসিয়েশন</a:t>
            </a:r>
            <a:r>
              <a:rPr lang="bn-IN" sz="2800" dirty="0">
                <a:ln/>
                <a:solidFill>
                  <a:schemeClr val="tx1"/>
                </a:solidFill>
                <a:latin typeface="NikoshBAN" panose="02000000000000000000" pitchFamily="2" charset="0"/>
                <a:cs typeface="NikoshBAN" panose="02000000000000000000" pitchFamily="2" charset="0"/>
              </a:rPr>
              <a:t>’; </a:t>
            </a:r>
            <a:r>
              <a:rPr lang="bn-IN" sz="2800" b="1" dirty="0">
                <a:ln/>
                <a:solidFill>
                  <a:schemeClr val="tx1"/>
                </a:solidFill>
                <a:latin typeface="NikoshBAN" panose="02000000000000000000" pitchFamily="2" charset="0"/>
                <a:cs typeface="NikoshBAN" panose="02000000000000000000" pitchFamily="2" charset="0"/>
              </a:rPr>
              <a:t>‘দি হিন্দু</a:t>
            </a:r>
            <a:r>
              <a:rPr lang="bn-IN" sz="2800" dirty="0">
                <a:ln/>
                <a:solidFill>
                  <a:schemeClr val="tx1"/>
                </a:solidFill>
                <a:latin typeface="NikoshBAN" panose="02000000000000000000" pitchFamily="2" charset="0"/>
                <a:cs typeface="NikoshBAN" panose="02000000000000000000" pitchFamily="2" charset="0"/>
              </a:rPr>
              <a:t>’; </a:t>
            </a:r>
            <a:r>
              <a:rPr lang="bn-IN" sz="2800" b="1" dirty="0">
                <a:ln/>
                <a:solidFill>
                  <a:schemeClr val="tx1"/>
                </a:solidFill>
                <a:latin typeface="NikoshBAN" panose="02000000000000000000" pitchFamily="2" charset="0"/>
                <a:cs typeface="NikoshBAN" panose="02000000000000000000" pitchFamily="2" charset="0"/>
              </a:rPr>
              <a:t>‘পুনা সার্বজনিক সভা’ </a:t>
            </a:r>
            <a:r>
              <a:rPr lang="bn-IN" sz="2800" dirty="0">
                <a:ln/>
                <a:solidFill>
                  <a:schemeClr val="tx1"/>
                </a:solidFill>
                <a:latin typeface="NikoshBAN" panose="02000000000000000000" pitchFamily="2" charset="0"/>
                <a:cs typeface="NikoshBAN" panose="02000000000000000000" pitchFamily="2" charset="0"/>
              </a:rPr>
              <a:t>এবং ১৮৭৬ খ্রিঃ কলকাতায় সুরেন্দ্রনাথ ব্যানার্জীর </a:t>
            </a:r>
            <a:r>
              <a:rPr lang="bn-IN" sz="2800" b="1" dirty="0">
                <a:ln/>
                <a:solidFill>
                  <a:schemeClr val="tx1"/>
                </a:solidFill>
                <a:latin typeface="NikoshBAN" panose="02000000000000000000" pitchFamily="2" charset="0"/>
                <a:cs typeface="NikoshBAN" panose="02000000000000000000" pitchFamily="2" charset="0"/>
              </a:rPr>
              <a:t>‘ইন্ডিয়ান এসোসিয়েশন’ </a:t>
            </a:r>
            <a:r>
              <a:rPr lang="bn-IN" sz="2800" dirty="0">
                <a:ln/>
                <a:solidFill>
                  <a:schemeClr val="tx1"/>
                </a:solidFill>
                <a:latin typeface="NikoshBAN" panose="02000000000000000000" pitchFamily="2" charset="0"/>
                <a:cs typeface="NikoshBAN" panose="02000000000000000000" pitchFamily="2" charset="0"/>
              </a:rPr>
              <a:t>এবং ১৮৭৭ খ্রিঃ সৈয়দ আমির আলি ‘</a:t>
            </a:r>
            <a:r>
              <a:rPr lang="bn-IN" sz="2800" b="1" dirty="0">
                <a:ln/>
                <a:solidFill>
                  <a:schemeClr val="tx1"/>
                </a:solidFill>
                <a:latin typeface="NikoshBAN" panose="02000000000000000000" pitchFamily="2" charset="0"/>
                <a:cs typeface="NikoshBAN" panose="02000000000000000000" pitchFamily="2" charset="0"/>
              </a:rPr>
              <a:t>সেন্ট্রাল ন্যাশনাল মোহামেডান এসোসিয়েশন</a:t>
            </a:r>
            <a:r>
              <a:rPr lang="bn-IN" sz="2800" dirty="0">
                <a:ln/>
                <a:solidFill>
                  <a:schemeClr val="tx1"/>
                </a:solidFill>
                <a:latin typeface="NikoshBAN" panose="02000000000000000000" pitchFamily="2" charset="0"/>
                <a:cs typeface="NikoshBAN" panose="02000000000000000000" pitchFamily="2" charset="0"/>
              </a:rPr>
              <a:t>’ ইত্যাদির প্রতিষ্ঠা ছিল মুলতঃ ব্রিটিশ সরকার থেকে দাবি </a:t>
            </a:r>
            <a:r>
              <a:rPr lang="bn-IN" sz="2800" dirty="0" smtClean="0">
                <a:ln/>
                <a:solidFill>
                  <a:schemeClr val="tx1"/>
                </a:solidFill>
                <a:latin typeface="NikoshBAN" panose="02000000000000000000" pitchFamily="2" charset="0"/>
                <a:cs typeface="NikoshBAN" panose="02000000000000000000" pitchFamily="2" charset="0"/>
              </a:rPr>
              <a:t>আদায়</a:t>
            </a:r>
            <a:r>
              <a:rPr lang="en-US" sz="2800" dirty="0" smtClean="0">
                <a:ln/>
                <a:solidFill>
                  <a:schemeClr val="tx1"/>
                </a:solidFill>
                <a:latin typeface="NikoshBAN" panose="02000000000000000000" pitchFamily="2" charset="0"/>
                <a:cs typeface="NikoshBAN" panose="02000000000000000000" pitchFamily="2" charset="0"/>
              </a:rPr>
              <a:t> </a:t>
            </a:r>
            <a:r>
              <a:rPr lang="en-US" sz="2800" dirty="0" err="1" smtClean="0">
                <a:ln/>
                <a:solidFill>
                  <a:schemeClr val="tx1"/>
                </a:solidFill>
                <a:latin typeface="NikoshBAN" panose="02000000000000000000" pitchFamily="2" charset="0"/>
                <a:cs typeface="NikoshBAN" panose="02000000000000000000" pitchFamily="2" charset="0"/>
              </a:rPr>
              <a:t>করা</a:t>
            </a:r>
            <a:r>
              <a:rPr lang="bn-IN" sz="2800" dirty="0" smtClean="0">
                <a:ln/>
                <a:solidFill>
                  <a:schemeClr val="tx1"/>
                </a:solidFill>
                <a:latin typeface="NikoshBAN" panose="02000000000000000000" pitchFamily="2" charset="0"/>
                <a:cs typeface="NikoshBAN" panose="02000000000000000000" pitchFamily="2" charset="0"/>
              </a:rPr>
              <a:t>।</a:t>
            </a:r>
            <a:endParaRPr lang="en-US" sz="2800" dirty="0"/>
          </a:p>
        </p:txBody>
      </p:sp>
    </p:spTree>
    <p:extLst>
      <p:ext uri="{BB962C8B-B14F-4D97-AF65-F5344CB8AC3E}">
        <p14:creationId xmlns:p14="http://schemas.microsoft.com/office/powerpoint/2010/main" val="1374643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90943" y="1427019"/>
            <a:ext cx="11637819" cy="5181600"/>
          </a:xfrm>
          <a:prstGeom prst="roundRect">
            <a:avLst/>
          </a:prstGeom>
          <a:solidFill>
            <a:schemeClr val="accent3">
              <a:lumMod val="20000"/>
              <a:lumOff val="80000"/>
            </a:schemeClr>
          </a:solidFill>
          <a:ln w="57150">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latin typeface="NikoshBAN" panose="02000000000000000000" pitchFamily="2" charset="0"/>
                <a:cs typeface="NikoshBAN" panose="02000000000000000000" pitchFamily="2" charset="0"/>
              </a:rPr>
              <a:t>১৮৭৬ </a:t>
            </a:r>
            <a:r>
              <a:rPr lang="bn-IN" sz="3200" dirty="0" smtClean="0">
                <a:ln/>
                <a:solidFill>
                  <a:schemeClr val="tx1"/>
                </a:solidFill>
                <a:latin typeface="NikoshBAN" panose="02000000000000000000" pitchFamily="2" charset="0"/>
                <a:cs typeface="NikoshBAN" panose="02000000000000000000" pitchFamily="2" charset="0"/>
              </a:rPr>
              <a:t>খ্রিঃ ভারতে যখন ব্রিটিশ এবং ভারতীয় মধ্যে চরম বৈষম্যমুলক পরিস্থিতি বিরাজ করছিল তখন লর্ড লিটনের বিভিন্ন নীতি যেমনঃ- </a:t>
            </a:r>
          </a:p>
          <a:p>
            <a:pPr marL="457200" indent="-457200">
              <a:buFont typeface="Wingdings" panose="05000000000000000000" pitchFamily="2" charset="2"/>
              <a:buChar char="Ø"/>
            </a:pPr>
            <a:r>
              <a:rPr lang="bn-IN" sz="3200" dirty="0" smtClean="0">
                <a:ln/>
                <a:solidFill>
                  <a:schemeClr val="tx1"/>
                </a:solidFill>
                <a:latin typeface="NikoshBAN" panose="02000000000000000000" pitchFamily="2" charset="0"/>
                <a:cs typeface="NikoshBAN" panose="02000000000000000000" pitchFamily="2" charset="0"/>
              </a:rPr>
              <a:t>সিভিল সার্ভিস পরীক্ষার বয়সসীমা ২১ থেকে ১৯</a:t>
            </a:r>
            <a:r>
              <a:rPr lang="en-US" sz="3200" dirty="0" smtClean="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করা, </a:t>
            </a:r>
          </a:p>
          <a:p>
            <a:pPr marL="457200" indent="-457200">
              <a:buFont typeface="Wingdings" panose="05000000000000000000" pitchFamily="2" charset="2"/>
              <a:buChar char="Ø"/>
            </a:pPr>
            <a:r>
              <a:rPr lang="bn-IN" sz="3200" dirty="0" smtClean="0">
                <a:ln/>
                <a:solidFill>
                  <a:schemeClr val="tx1"/>
                </a:solidFill>
                <a:latin typeface="NikoshBAN" panose="02000000000000000000" pitchFamily="2" charset="0"/>
                <a:cs typeface="NikoshBAN" panose="02000000000000000000" pitchFamily="2" charset="0"/>
              </a:rPr>
              <a:t>ভার্নাকুলার প্রেস এক্টের মাধ্যমে ভারতীয় সংবাদপত্রের কন্ঠরোধ, </a:t>
            </a:r>
          </a:p>
          <a:p>
            <a:pPr marL="457200" indent="-457200">
              <a:buFont typeface="Wingdings" panose="05000000000000000000" pitchFamily="2" charset="2"/>
              <a:buChar char="Ø"/>
            </a:pPr>
            <a:r>
              <a:rPr lang="bn-IN" sz="3200" dirty="0" smtClean="0">
                <a:ln/>
                <a:solidFill>
                  <a:schemeClr val="tx1"/>
                </a:solidFill>
                <a:latin typeface="NikoshBAN" panose="02000000000000000000" pitchFamily="2" charset="0"/>
                <a:cs typeface="NikoshBAN" panose="02000000000000000000" pitchFamily="2" charset="0"/>
              </a:rPr>
              <a:t>আফগান যুদ্ধের </a:t>
            </a:r>
            <a:r>
              <a:rPr lang="bn-IN" sz="3200" dirty="0">
                <a:ln/>
                <a:solidFill>
                  <a:schemeClr val="tx1"/>
                </a:solidFill>
                <a:latin typeface="NikoshBAN" panose="02000000000000000000" pitchFamily="2" charset="0"/>
                <a:cs typeface="NikoshBAN" panose="02000000000000000000" pitchFamily="2" charset="0"/>
              </a:rPr>
              <a:t>ব্যয়ভার ভারতীয়দের ওপর </a:t>
            </a:r>
            <a:r>
              <a:rPr lang="bn-IN" sz="3200" dirty="0" smtClean="0">
                <a:ln/>
                <a:solidFill>
                  <a:schemeClr val="tx1"/>
                </a:solidFill>
                <a:latin typeface="NikoshBAN" panose="02000000000000000000" pitchFamily="2" charset="0"/>
                <a:cs typeface="NikoshBAN" panose="02000000000000000000" pitchFamily="2" charset="0"/>
              </a:rPr>
              <a:t>চাপানো, </a:t>
            </a:r>
          </a:p>
          <a:p>
            <a:pPr marL="457200" indent="-457200">
              <a:buFont typeface="Wingdings" panose="05000000000000000000" pitchFamily="2" charset="2"/>
              <a:buChar char="Ø"/>
            </a:pPr>
            <a:r>
              <a:rPr lang="bn-IN" sz="3200" dirty="0" smtClean="0">
                <a:ln/>
                <a:solidFill>
                  <a:schemeClr val="tx1"/>
                </a:solidFill>
                <a:latin typeface="NikoshBAN" panose="02000000000000000000" pitchFamily="2" charset="0"/>
                <a:cs typeface="NikoshBAN" panose="02000000000000000000" pitchFamily="2" charset="0"/>
              </a:rPr>
              <a:t>দিল্লি দরবার প্রতিষ্ঠা এবং </a:t>
            </a:r>
          </a:p>
          <a:p>
            <a:pPr marL="457200" indent="-457200">
              <a:buFont typeface="Wingdings" panose="05000000000000000000" pitchFamily="2" charset="2"/>
              <a:buChar char="Ø"/>
            </a:pPr>
            <a:r>
              <a:rPr lang="bn-IN" sz="3200" dirty="0" smtClean="0">
                <a:ln/>
                <a:solidFill>
                  <a:schemeClr val="tx1"/>
                </a:solidFill>
                <a:latin typeface="NikoshBAN" panose="02000000000000000000" pitchFamily="2" charset="0"/>
                <a:cs typeface="NikoshBAN" panose="02000000000000000000" pitchFamily="2" charset="0"/>
              </a:rPr>
              <a:t>সুতা আমদানি কর রহিতকরন ইত্যাদি, নানা পদক্ষেপ দেশপ্রেমিক ভারতীয় জাতীয়তাবাদীদের বিক্ষুদ্ধ করে তোলে। এই অবস্থায় </a:t>
            </a:r>
            <a:r>
              <a:rPr lang="bn-IN" sz="3200" b="1" dirty="0" smtClean="0">
                <a:ln/>
                <a:solidFill>
                  <a:schemeClr val="tx1"/>
                </a:solidFill>
                <a:latin typeface="NikoshBAN" panose="02000000000000000000" pitchFamily="2" charset="0"/>
                <a:cs typeface="NikoshBAN" panose="02000000000000000000" pitchFamily="2" charset="0"/>
              </a:rPr>
              <a:t>‘ইলবার্ট বিল’ </a:t>
            </a:r>
            <a:r>
              <a:rPr lang="bn-IN" sz="3200" dirty="0" smtClean="0">
                <a:ln/>
                <a:solidFill>
                  <a:schemeClr val="tx1"/>
                </a:solidFill>
                <a:latin typeface="NikoshBAN" panose="02000000000000000000" pitchFamily="2" charset="0"/>
                <a:cs typeface="NikoshBAN" panose="02000000000000000000" pitchFamily="2" charset="0"/>
              </a:rPr>
              <a:t>বির্তক ভারতীয়দের ক্ষোভের মাত্রাকে আরো বৃদ্ধি করে। </a:t>
            </a:r>
            <a:r>
              <a:rPr lang="bn-IN" sz="3200" dirty="0">
                <a:ln/>
                <a:solidFill>
                  <a:schemeClr val="tx1"/>
                </a:solidFill>
                <a:latin typeface="NikoshBAN" panose="02000000000000000000" pitchFamily="2" charset="0"/>
                <a:cs typeface="NikoshBAN" panose="02000000000000000000" pitchFamily="2" charset="0"/>
              </a:rPr>
              <a:t>উল্লেখ্য যে, ভারতে অবস্থানরত ব্রিটিশ নাগরিকদের অপরাধের বিচার কাজ শুধু ইউরোপীয় বিচারকদের দ্বারা সম্পন্ন হতো।</a:t>
            </a:r>
            <a:endParaRPr lang="bn-IN" sz="3200" dirty="0" smtClean="0">
              <a:ln/>
              <a:solidFill>
                <a:schemeClr val="tx1"/>
              </a:solidFill>
              <a:latin typeface="NikoshBAN" panose="02000000000000000000" pitchFamily="2" charset="0"/>
              <a:cs typeface="NikoshBAN" panose="02000000000000000000" pitchFamily="2" charset="0"/>
            </a:endParaRPr>
          </a:p>
        </p:txBody>
      </p:sp>
      <p:sp>
        <p:nvSpPr>
          <p:cNvPr id="3" name="Horizontal Scroll 2"/>
          <p:cNvSpPr/>
          <p:nvPr/>
        </p:nvSpPr>
        <p:spPr>
          <a:xfrm>
            <a:off x="4194459" y="346363"/>
            <a:ext cx="3830785" cy="983673"/>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কংগ্রেস প্রতিষ্ঠার পটভুমি</a:t>
            </a:r>
            <a:endParaRPr lang="en-US" dirty="0">
              <a:solidFill>
                <a:schemeClr val="tx1"/>
              </a:solidFill>
            </a:endParaRPr>
          </a:p>
        </p:txBody>
      </p:sp>
    </p:spTree>
    <p:extLst>
      <p:ext uri="{BB962C8B-B14F-4D97-AF65-F5344CB8AC3E}">
        <p14:creationId xmlns:p14="http://schemas.microsoft.com/office/powerpoint/2010/main" val="2682170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5891" y="803564"/>
            <a:ext cx="7952509" cy="4821381"/>
          </a:xfrm>
          <a:prstGeom prst="rect">
            <a:avLst/>
          </a:prstGeom>
        </p:spPr>
      </p:pic>
      <p:sp>
        <p:nvSpPr>
          <p:cNvPr id="5" name="Rounded Rectangle 4"/>
          <p:cNvSpPr/>
          <p:nvPr/>
        </p:nvSpPr>
        <p:spPr>
          <a:xfrm>
            <a:off x="4897581" y="5673436"/>
            <a:ext cx="2909455" cy="8728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ln/>
                <a:solidFill>
                  <a:schemeClr val="bg1"/>
                </a:solidFill>
                <a:latin typeface="NikoshBAN" panose="02000000000000000000" pitchFamily="2" charset="0"/>
                <a:cs typeface="NikoshBAN" panose="02000000000000000000" pitchFamily="2" charset="0"/>
              </a:rPr>
              <a:t>সুরেন্দ্রনাথ </a:t>
            </a:r>
            <a:r>
              <a:rPr lang="bn-IN" sz="3600" dirty="0" smtClean="0">
                <a:ln/>
                <a:solidFill>
                  <a:schemeClr val="bg1"/>
                </a:solidFill>
                <a:latin typeface="NikoshBAN" panose="02000000000000000000" pitchFamily="2" charset="0"/>
                <a:cs typeface="NikoshBAN" panose="02000000000000000000" pitchFamily="2" charset="0"/>
              </a:rPr>
              <a:t>ব্যানার্জী</a:t>
            </a:r>
            <a:endParaRPr lang="en-US" sz="3600" dirty="0"/>
          </a:p>
        </p:txBody>
      </p:sp>
      <p:sp>
        <p:nvSpPr>
          <p:cNvPr id="6" name="Rounded Rectangle 5"/>
          <p:cNvSpPr/>
          <p:nvPr/>
        </p:nvSpPr>
        <p:spPr>
          <a:xfrm>
            <a:off x="124691" y="346365"/>
            <a:ext cx="11956473" cy="6317672"/>
          </a:xfrm>
          <a:prstGeom prst="roundRect">
            <a:avLst/>
          </a:prstGeom>
          <a:solidFill>
            <a:schemeClr val="accent3">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latin typeface="NikoshBAN" panose="02000000000000000000" pitchFamily="2" charset="0"/>
                <a:cs typeface="NikoshBAN" panose="02000000000000000000" pitchFamily="2" charset="0"/>
              </a:rPr>
              <a:t>১৮৮৩ সালে ভাইসরয় কাউন্সিলের আইন সদস্য </a:t>
            </a:r>
            <a:r>
              <a:rPr lang="bn-IN" sz="3200" b="1" dirty="0">
                <a:ln/>
                <a:solidFill>
                  <a:schemeClr val="tx1"/>
                </a:solidFill>
                <a:latin typeface="NikoshBAN" panose="02000000000000000000" pitchFamily="2" charset="0"/>
                <a:cs typeface="NikoshBAN" panose="02000000000000000000" pitchFamily="2" charset="0"/>
              </a:rPr>
              <a:t>সি.পি.ইলবার্ট </a:t>
            </a:r>
            <a:r>
              <a:rPr lang="bn-IN" sz="3200" dirty="0">
                <a:ln/>
                <a:solidFill>
                  <a:schemeClr val="tx1"/>
                </a:solidFill>
                <a:latin typeface="NikoshBAN" panose="02000000000000000000" pitchFamily="2" charset="0"/>
                <a:cs typeface="NikoshBAN" panose="02000000000000000000" pitchFamily="2" charset="0"/>
              </a:rPr>
              <a:t>এ নিয়ম পরিবর্তন করে ভারতীয় বিচারকদেরকেও ব্রিটিশ নাগরিকদের বিচারের ক্ষমতা দানের প্রস্তাব করা হয়। তার এ প্রস্তাবটি </a:t>
            </a:r>
            <a:r>
              <a:rPr lang="bn-IN" sz="3200" b="1" dirty="0">
                <a:ln/>
                <a:solidFill>
                  <a:schemeClr val="tx1"/>
                </a:solidFill>
                <a:latin typeface="NikoshBAN" panose="02000000000000000000" pitchFamily="2" charset="0"/>
                <a:cs typeface="NikoshBAN" panose="02000000000000000000" pitchFamily="2" charset="0"/>
              </a:rPr>
              <a:t>‘ইলবার্ট বিল’</a:t>
            </a:r>
            <a:r>
              <a:rPr lang="bn-IN" sz="3200" dirty="0">
                <a:ln/>
                <a:solidFill>
                  <a:schemeClr val="tx1"/>
                </a:solidFill>
                <a:latin typeface="NikoshBAN" panose="02000000000000000000" pitchFamily="2" charset="0"/>
                <a:cs typeface="NikoshBAN" panose="02000000000000000000" pitchFamily="2" charset="0"/>
              </a:rPr>
              <a:t>নামে পরিচিত। তবে ব্রিটিশ নাগরিকদের বিক্ষোভের মুখে সরকার বিলটি বাতিল করে। </a:t>
            </a:r>
            <a:r>
              <a:rPr lang="bn-IN" sz="3200" b="1" dirty="0">
                <a:ln/>
                <a:solidFill>
                  <a:schemeClr val="tx1"/>
                </a:solidFill>
                <a:latin typeface="NikoshBAN" panose="02000000000000000000" pitchFamily="2" charset="0"/>
                <a:cs typeface="NikoshBAN" panose="02000000000000000000" pitchFamily="2" charset="0"/>
              </a:rPr>
              <a:t>ইলবার্ট বিল প্রত্যাখ্যাত </a:t>
            </a:r>
            <a:r>
              <a:rPr lang="bn-IN" sz="3200" dirty="0">
                <a:ln/>
                <a:solidFill>
                  <a:schemeClr val="tx1"/>
                </a:solidFill>
                <a:latin typeface="NikoshBAN" panose="02000000000000000000" pitchFamily="2" charset="0"/>
                <a:cs typeface="NikoshBAN" panose="02000000000000000000" pitchFamily="2" charset="0"/>
              </a:rPr>
              <a:t>হলে ভারতীয়দের মধ্যে তীব্র অসন্তোষ দেখা দেয়। </a:t>
            </a:r>
          </a:p>
          <a:p>
            <a:r>
              <a:rPr lang="bn-IN" sz="3200" dirty="0">
                <a:ln/>
                <a:solidFill>
                  <a:schemeClr val="tx1"/>
                </a:solidFill>
                <a:latin typeface="NikoshBAN" panose="02000000000000000000" pitchFamily="2" charset="0"/>
                <a:cs typeface="NikoshBAN" panose="02000000000000000000" pitchFamily="2" charset="0"/>
              </a:rPr>
              <a:t>এই সময়ে ভারতীয় জাতীয়তাবাদী নেতা </a:t>
            </a:r>
            <a:r>
              <a:rPr lang="bn-IN" sz="3200" b="1" dirty="0">
                <a:ln/>
                <a:solidFill>
                  <a:schemeClr val="tx1"/>
                </a:solidFill>
                <a:latin typeface="NikoshBAN" panose="02000000000000000000" pitchFamily="2" charset="0"/>
                <a:cs typeface="NikoshBAN" panose="02000000000000000000" pitchFamily="2" charset="0"/>
              </a:rPr>
              <a:t>সুরেন্দ্রনাথ ব্যানার্জিকে </a:t>
            </a:r>
            <a:r>
              <a:rPr lang="bn-IN" sz="3200" dirty="0">
                <a:ln/>
                <a:solidFill>
                  <a:schemeClr val="tx1"/>
                </a:solidFill>
                <a:latin typeface="NikoshBAN" panose="02000000000000000000" pitchFamily="2" charset="0"/>
                <a:cs typeface="NikoshBAN" panose="02000000000000000000" pitchFamily="2" charset="0"/>
              </a:rPr>
              <a:t>আদালত অবমাননার অভিযোগে কারাদন্ড দিলে সারাদেশ বিক্ষোভে ফেটে পড়ে। কারামুক্তির পর </a:t>
            </a:r>
            <a:r>
              <a:rPr lang="bn-IN" sz="3200" b="1" dirty="0">
                <a:ln/>
                <a:solidFill>
                  <a:schemeClr val="tx1"/>
                </a:solidFill>
                <a:latin typeface="NikoshBAN" panose="02000000000000000000" pitchFamily="2" charset="0"/>
                <a:cs typeface="NikoshBAN" panose="02000000000000000000" pitchFamily="2" charset="0"/>
              </a:rPr>
              <a:t>সুরেন্দ্রনাথ ও তার সহযোদ্ধারা</a:t>
            </a:r>
            <a:r>
              <a:rPr lang="bn-IN" sz="3200" dirty="0">
                <a:ln/>
                <a:solidFill>
                  <a:schemeClr val="tx1"/>
                </a:solidFill>
                <a:latin typeface="NikoshBAN" panose="02000000000000000000" pitchFamily="2" charset="0"/>
                <a:cs typeface="NikoshBAN" panose="02000000000000000000" pitchFamily="2" charset="0"/>
              </a:rPr>
              <a:t> রাজনৈতিক আদর্শে অনুপ্রাণিত ভারতীয়দের ঐক্যবদ্ধ করে একটি </a:t>
            </a:r>
            <a:r>
              <a:rPr lang="bn-IN" sz="3200" b="1" dirty="0">
                <a:ln/>
                <a:solidFill>
                  <a:schemeClr val="tx1"/>
                </a:solidFill>
                <a:latin typeface="NikoshBAN" panose="02000000000000000000" pitchFamily="2" charset="0"/>
                <a:cs typeface="NikoshBAN" panose="02000000000000000000" pitchFamily="2" charset="0"/>
              </a:rPr>
              <a:t>সর্বভারতীয় রাজনৈতিক সংগঠন প্রতিষ্ঠায় </a:t>
            </a:r>
            <a:r>
              <a:rPr lang="bn-IN" sz="3200" dirty="0">
                <a:ln/>
                <a:solidFill>
                  <a:schemeClr val="tx1"/>
                </a:solidFill>
                <a:latin typeface="NikoshBAN" panose="02000000000000000000" pitchFamily="2" charset="0"/>
                <a:cs typeface="NikoshBAN" panose="02000000000000000000" pitchFamily="2" charset="0"/>
              </a:rPr>
              <a:t>তৎপর হন। </a:t>
            </a:r>
          </a:p>
          <a:p>
            <a:r>
              <a:rPr lang="bn-IN" sz="3200" dirty="0">
                <a:ln/>
                <a:solidFill>
                  <a:schemeClr val="tx1"/>
                </a:solidFill>
                <a:latin typeface="NikoshBAN" panose="02000000000000000000" pitchFamily="2" charset="0"/>
                <a:cs typeface="NikoshBAN" panose="02000000000000000000" pitchFamily="2" charset="0"/>
              </a:rPr>
              <a:t>১৮৮৩ ও ১৮৮৫ খ্রিঃ কলকাতায় অনুষ্ঠিত </a:t>
            </a:r>
            <a:r>
              <a:rPr lang="bn-IN" sz="3200" b="1" dirty="0">
                <a:ln/>
                <a:solidFill>
                  <a:schemeClr val="tx1"/>
                </a:solidFill>
                <a:latin typeface="NikoshBAN" panose="02000000000000000000" pitchFamily="2" charset="0"/>
                <a:cs typeface="NikoshBAN" panose="02000000000000000000" pitchFamily="2" charset="0"/>
              </a:rPr>
              <a:t>‘ভারত সভার’ </a:t>
            </a:r>
            <a:r>
              <a:rPr lang="bn-IN" sz="3200" dirty="0">
                <a:ln/>
                <a:solidFill>
                  <a:schemeClr val="tx1"/>
                </a:solidFill>
                <a:latin typeface="NikoshBAN" panose="02000000000000000000" pitchFamily="2" charset="0"/>
                <a:cs typeface="NikoshBAN" panose="02000000000000000000" pitchFamily="2" charset="0"/>
              </a:rPr>
              <a:t>মহাসম্মেলনে রাজনৈতিক দল গঠন ত্বরান্বিত করে। </a:t>
            </a:r>
            <a:r>
              <a:rPr lang="bn-IN" sz="3200" dirty="0" smtClean="0">
                <a:ln/>
                <a:solidFill>
                  <a:schemeClr val="tx1"/>
                </a:solidFill>
                <a:latin typeface="NikoshBAN" panose="02000000000000000000" pitchFamily="2" charset="0"/>
                <a:cs typeface="NikoshBAN" panose="02000000000000000000" pitchFamily="2" charset="0"/>
              </a:rPr>
              <a:t>অনেক </a:t>
            </a:r>
            <a:r>
              <a:rPr lang="bn-IN" sz="3200" dirty="0">
                <a:ln/>
                <a:solidFill>
                  <a:schemeClr val="tx1"/>
                </a:solidFill>
                <a:latin typeface="NikoshBAN" panose="02000000000000000000" pitchFamily="2" charset="0"/>
                <a:cs typeface="NikoshBAN" panose="02000000000000000000" pitchFamily="2" charset="0"/>
              </a:rPr>
              <a:t>ঐতিহাসিক </a:t>
            </a:r>
            <a:r>
              <a:rPr lang="bn-IN" sz="3200" b="1" dirty="0">
                <a:ln/>
                <a:solidFill>
                  <a:schemeClr val="tx1"/>
                </a:solidFill>
                <a:latin typeface="NikoshBAN" panose="02000000000000000000" pitchFamily="2" charset="0"/>
                <a:cs typeface="NikoshBAN" panose="02000000000000000000" pitchFamily="2" charset="0"/>
              </a:rPr>
              <a:t>‘ভারত সভার’ </a:t>
            </a:r>
            <a:r>
              <a:rPr lang="bn-IN" sz="3200" dirty="0">
                <a:ln/>
                <a:solidFill>
                  <a:schemeClr val="tx1"/>
                </a:solidFill>
                <a:latin typeface="NikoshBAN" panose="02000000000000000000" pitchFamily="2" charset="0"/>
                <a:cs typeface="NikoshBAN" panose="02000000000000000000" pitchFamily="2" charset="0"/>
              </a:rPr>
              <a:t>জাতীয় সম্মেলনকে ভারতীয় জাতীয় কংগ্রেসের পুর্বাভাস বলে </a:t>
            </a:r>
            <a:r>
              <a:rPr lang="bn-IN" sz="3200" dirty="0" smtClean="0">
                <a:ln/>
                <a:solidFill>
                  <a:schemeClr val="tx1"/>
                </a:solidFill>
                <a:latin typeface="NikoshBAN" panose="02000000000000000000" pitchFamily="2" charset="0"/>
                <a:cs typeface="NikoshBAN" panose="02000000000000000000" pitchFamily="2" charset="0"/>
              </a:rPr>
              <a:t>গণ্য করেন।</a:t>
            </a:r>
            <a:r>
              <a:rPr lang="en-US" sz="3200" dirty="0">
                <a:ln/>
                <a:solidFill>
                  <a:schemeClr val="tx1"/>
                </a:solidFill>
                <a:latin typeface="NikoshBAN" panose="02000000000000000000" pitchFamily="2" charset="0"/>
                <a:cs typeface="NikoshBAN" panose="02000000000000000000" pitchFamily="2" charset="0"/>
              </a:rPr>
              <a:t> </a:t>
            </a:r>
            <a:r>
              <a:rPr lang="en-US" sz="3200" dirty="0" smtClean="0">
                <a:ln/>
                <a:solidFill>
                  <a:schemeClr val="tx1"/>
                </a:solidFill>
                <a:latin typeface="NikoshBAN" panose="02000000000000000000" pitchFamily="2" charset="0"/>
                <a:cs typeface="NikoshBAN" panose="02000000000000000000" pitchFamily="2" charset="0"/>
              </a:rPr>
              <a:t>ঐ</a:t>
            </a:r>
            <a:r>
              <a:rPr lang="bn-IN" sz="3200" dirty="0" smtClean="0">
                <a:ln/>
                <a:solidFill>
                  <a:schemeClr val="tx1"/>
                </a:solidFill>
                <a:latin typeface="NikoshBAN" panose="02000000000000000000" pitchFamily="2" charset="0"/>
                <a:cs typeface="NikoshBAN" panose="02000000000000000000" pitchFamily="2" charset="0"/>
              </a:rPr>
              <a:t>তিহাসিক </a:t>
            </a:r>
            <a:r>
              <a:rPr lang="bn-IN" sz="3200" dirty="0">
                <a:ln/>
                <a:solidFill>
                  <a:schemeClr val="tx1"/>
                </a:solidFill>
                <a:latin typeface="NikoshBAN" panose="02000000000000000000" pitchFamily="2" charset="0"/>
                <a:cs typeface="NikoshBAN" panose="02000000000000000000" pitchFamily="2" charset="0"/>
              </a:rPr>
              <a:t>অনিল শীলের মতে, </a:t>
            </a:r>
            <a:r>
              <a:rPr lang="bn-IN" sz="3200" b="1" dirty="0">
                <a:ln/>
                <a:solidFill>
                  <a:schemeClr val="tx1"/>
                </a:solidFill>
                <a:latin typeface="NikoshBAN" panose="02000000000000000000" pitchFamily="2" charset="0"/>
                <a:cs typeface="NikoshBAN" panose="02000000000000000000" pitchFamily="2" charset="0"/>
              </a:rPr>
              <a:t>ইলবার্ট বিল সংক্রান্ত </a:t>
            </a:r>
            <a:r>
              <a:rPr lang="bn-IN" sz="3200" b="1" dirty="0" smtClean="0">
                <a:ln/>
                <a:solidFill>
                  <a:schemeClr val="tx1"/>
                </a:solidFill>
                <a:latin typeface="NikoshBAN" panose="02000000000000000000" pitchFamily="2" charset="0"/>
                <a:cs typeface="NikoshBAN" panose="02000000000000000000" pitchFamily="2" charset="0"/>
              </a:rPr>
              <a:t>আন্দোলন</a:t>
            </a:r>
            <a:r>
              <a:rPr lang="en-US" sz="3200" b="1" dirty="0" smtClean="0">
                <a:ln/>
                <a:solidFill>
                  <a:schemeClr val="tx1"/>
                </a:solidFill>
                <a:latin typeface="NikoshBAN" panose="02000000000000000000" pitchFamily="2" charset="0"/>
                <a:cs typeface="NikoshBAN" panose="02000000000000000000" pitchFamily="2" charset="0"/>
              </a:rPr>
              <a:t>ই</a:t>
            </a:r>
            <a:r>
              <a:rPr lang="bn-IN" sz="3200" b="1" dirty="0" smtClean="0">
                <a:ln/>
                <a:solidFill>
                  <a:schemeClr val="tx1"/>
                </a:solidFill>
                <a:latin typeface="NikoshBAN" panose="02000000000000000000" pitchFamily="2" charset="0"/>
                <a:cs typeface="NikoshBAN" panose="02000000000000000000" pitchFamily="2" charset="0"/>
              </a:rPr>
              <a:t> </a:t>
            </a:r>
            <a:r>
              <a:rPr lang="bn-IN" sz="3200" b="1" dirty="0">
                <a:ln/>
                <a:solidFill>
                  <a:schemeClr val="tx1"/>
                </a:solidFill>
                <a:latin typeface="NikoshBAN" panose="02000000000000000000" pitchFamily="2" charset="0"/>
                <a:cs typeface="NikoshBAN" panose="02000000000000000000" pitchFamily="2" charset="0"/>
              </a:rPr>
              <a:t>মুলত জাতীয় কংগ্রেস প্রতিষ্ঠার পুর্বাভাস।</a:t>
            </a:r>
            <a:r>
              <a:rPr lang="bn-IN" sz="3200" dirty="0">
                <a:ln/>
                <a:solidFill>
                  <a:schemeClr val="tx1"/>
                </a:solidFill>
                <a:latin typeface="NikoshBAN" panose="02000000000000000000" pitchFamily="2" charset="0"/>
                <a:cs typeface="NikoshBAN" panose="02000000000000000000" pitchFamily="2" charset="0"/>
              </a:rPr>
              <a:t>           </a:t>
            </a:r>
            <a:r>
              <a:rPr lang="en-US" sz="3200" dirty="0" smtClean="0">
                <a:ln/>
                <a:solidFill>
                  <a:schemeClr val="tx1"/>
                </a:solidFill>
                <a:latin typeface="NikoshBAN" panose="02000000000000000000" pitchFamily="2" charset="0"/>
                <a:cs typeface="NikoshBAN" panose="02000000000000000000" pitchFamily="2" charset="0"/>
              </a:rPr>
              <a:t> </a:t>
            </a:r>
            <a:endParaRPr lang="en-US" sz="3200" dirty="0">
              <a:solidFill>
                <a:schemeClr val="tx1"/>
              </a:solidFill>
            </a:endParaRPr>
          </a:p>
        </p:txBody>
      </p:sp>
    </p:spTree>
    <p:extLst>
      <p:ext uri="{BB962C8B-B14F-4D97-AF65-F5344CB8AC3E}">
        <p14:creationId xmlns:p14="http://schemas.microsoft.com/office/powerpoint/2010/main" val="165677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4190999" y="1321375"/>
            <a:ext cx="3775365" cy="902277"/>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জাতীয় কংগ্রেস প্রতিষ্ঠা</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163" y="148936"/>
            <a:ext cx="2557897" cy="20747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8142" y="200888"/>
            <a:ext cx="2715494" cy="2022765"/>
          </a:xfrm>
          <a:prstGeom prst="rect">
            <a:avLst/>
          </a:prstGeom>
        </p:spPr>
      </p:pic>
      <p:sp>
        <p:nvSpPr>
          <p:cNvPr id="6" name="Rounded Rectangle 5"/>
          <p:cNvSpPr/>
          <p:nvPr/>
        </p:nvSpPr>
        <p:spPr>
          <a:xfrm>
            <a:off x="1272886" y="2150919"/>
            <a:ext cx="2698174" cy="5056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a:ln/>
                <a:solidFill>
                  <a:schemeClr val="tx1"/>
                </a:solidFill>
                <a:latin typeface="NikoshBAN" panose="02000000000000000000" pitchFamily="2" charset="0"/>
                <a:cs typeface="NikoshBAN" panose="02000000000000000000" pitchFamily="2" charset="0"/>
              </a:rPr>
              <a:t>Allan Octavian Hume</a:t>
            </a:r>
            <a:endParaRPr lang="en-US" b="1" dirty="0"/>
          </a:p>
        </p:txBody>
      </p:sp>
      <p:sp>
        <p:nvSpPr>
          <p:cNvPr id="7" name="Rounded Rectangle 6"/>
          <p:cNvSpPr/>
          <p:nvPr/>
        </p:nvSpPr>
        <p:spPr>
          <a:xfrm>
            <a:off x="8295407" y="2228849"/>
            <a:ext cx="2888672" cy="3498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chemeClr val="tx1"/>
                </a:solidFill>
                <a:latin typeface="NikoshBAN" panose="02000000000000000000" pitchFamily="2" charset="0"/>
                <a:cs typeface="NikoshBAN" panose="02000000000000000000" pitchFamily="2" charset="0"/>
              </a:rPr>
              <a:t>উমেশচন্দ্র ব্যানার্জি</a:t>
            </a:r>
            <a:endParaRPr lang="en-US" b="1" dirty="0"/>
          </a:p>
        </p:txBody>
      </p:sp>
      <p:sp>
        <p:nvSpPr>
          <p:cNvPr id="8" name="Rounded Rectangle 7"/>
          <p:cNvSpPr/>
          <p:nvPr/>
        </p:nvSpPr>
        <p:spPr>
          <a:xfrm>
            <a:off x="103908" y="2788228"/>
            <a:ext cx="11984182" cy="3872342"/>
          </a:xfrm>
          <a:prstGeom prst="roundRect">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n/>
                <a:solidFill>
                  <a:schemeClr val="tx1"/>
                </a:solidFill>
                <a:latin typeface="NikoshBAN" panose="02000000000000000000" pitchFamily="2" charset="0"/>
                <a:cs typeface="NikoshBAN" panose="02000000000000000000" pitchFamily="2" charset="0"/>
              </a:rPr>
              <a:t>ভারতে ব্রিটিশ বিরোধী আন্দোলন অত্যাসন্ন বুঝতে </a:t>
            </a:r>
            <a:r>
              <a:rPr lang="bn-IN" sz="3200" dirty="0" smtClean="0">
                <a:ln/>
                <a:solidFill>
                  <a:schemeClr val="tx1"/>
                </a:solidFill>
                <a:latin typeface="NikoshBAN" panose="02000000000000000000" pitchFamily="2" charset="0"/>
                <a:cs typeface="NikoshBAN" panose="02000000000000000000" pitchFamily="2" charset="0"/>
              </a:rPr>
              <a:t>পেরে,ঔপনিবেশিক </a:t>
            </a:r>
            <a:r>
              <a:rPr lang="bn-IN" sz="3200" dirty="0">
                <a:ln/>
                <a:solidFill>
                  <a:schemeClr val="tx1"/>
                </a:solidFill>
                <a:latin typeface="NikoshBAN" panose="02000000000000000000" pitchFamily="2" charset="0"/>
                <a:cs typeface="NikoshBAN" panose="02000000000000000000" pitchFamily="2" charset="0"/>
              </a:rPr>
              <a:t>শাসনের নিরাপত্তার কথা বিবেচনা করে ভারতীয়দের অসন্তোষ প্রশমনের উদ্দেশ্যে জাতীয়তাবাদি মধ্যবিত্ত শ্রেণিকে নিয়মতান্ত্রিক পথে পরিচালিত করার লক্ষ্যে ১৮৮৪ </a:t>
            </a:r>
            <a:r>
              <a:rPr lang="bn-IN" sz="3200" dirty="0" smtClean="0">
                <a:ln/>
                <a:solidFill>
                  <a:schemeClr val="tx1"/>
                </a:solidFill>
                <a:latin typeface="NikoshBAN" panose="02000000000000000000" pitchFamily="2" charset="0"/>
                <a:cs typeface="NikoshBAN" panose="02000000000000000000" pitchFamily="2" charset="0"/>
              </a:rPr>
              <a:t>খ্রিঃভারতীয় সিভিল সার্ভিসের অবসরপ্রাপ্ত কর্মকর্তা </a:t>
            </a:r>
            <a:r>
              <a:rPr lang="en-US" sz="3200" dirty="0" smtClean="0">
                <a:ln/>
                <a:solidFill>
                  <a:schemeClr val="tx1"/>
                </a:solidFill>
                <a:latin typeface="NikoshBAN" panose="02000000000000000000" pitchFamily="2" charset="0"/>
                <a:cs typeface="NikoshBAN" panose="02000000000000000000" pitchFamily="2" charset="0"/>
              </a:rPr>
              <a:t>Allan </a:t>
            </a:r>
            <a:r>
              <a:rPr lang="en-US" sz="3200" dirty="0">
                <a:ln/>
                <a:solidFill>
                  <a:schemeClr val="tx1"/>
                </a:solidFill>
                <a:latin typeface="NikoshBAN" panose="02000000000000000000" pitchFamily="2" charset="0"/>
                <a:cs typeface="NikoshBAN" panose="02000000000000000000" pitchFamily="2" charset="0"/>
              </a:rPr>
              <a:t>Octavian Hume </a:t>
            </a:r>
            <a:r>
              <a:rPr lang="bn-IN" sz="3200" dirty="0" smtClean="0">
                <a:ln/>
                <a:solidFill>
                  <a:schemeClr val="tx1"/>
                </a:solidFill>
                <a:latin typeface="NikoshBAN" panose="02000000000000000000" pitchFamily="2" charset="0"/>
                <a:cs typeface="NikoshBAN" panose="02000000000000000000" pitchFamily="2" charset="0"/>
              </a:rPr>
              <a:t>লর্ড ডাফরিনের সাথে সাক্ষাত করেন</a:t>
            </a:r>
            <a:r>
              <a:rPr lang="en-US" sz="3200" dirty="0" smtClean="0">
                <a:ln/>
                <a:solidFill>
                  <a:schemeClr val="tx1"/>
                </a:solidFill>
                <a:latin typeface="NikoshBAN" panose="02000000000000000000" pitchFamily="2" charset="0"/>
                <a:cs typeface="NikoshBAN" panose="02000000000000000000" pitchFamily="2" charset="0"/>
              </a:rPr>
              <a:t>।</a:t>
            </a:r>
            <a:r>
              <a:rPr lang="bn-IN" sz="3200" dirty="0" smtClean="0">
                <a:ln/>
                <a:solidFill>
                  <a:schemeClr val="tx1"/>
                </a:solidFill>
                <a:latin typeface="NikoshBAN" panose="02000000000000000000" pitchFamily="2" charset="0"/>
                <a:cs typeface="NikoshBAN" panose="02000000000000000000" pitchFamily="2" charset="0"/>
              </a:rPr>
              <a:t> ভাইসরয় লর্ড ডাফরিন তাঁর পরিকল্পনা সমর্থন করলে সরকারি আনুকূল্যে </a:t>
            </a:r>
            <a:r>
              <a:rPr lang="en-US" sz="3200" b="1" dirty="0" smtClean="0">
                <a:ln/>
                <a:solidFill>
                  <a:schemeClr val="tx1"/>
                </a:solidFill>
                <a:latin typeface="NikoshBAN" panose="02000000000000000000" pitchFamily="2" charset="0"/>
                <a:cs typeface="NikoshBAN" panose="02000000000000000000" pitchFamily="2" charset="0"/>
              </a:rPr>
              <a:t>১৮৮৫খ্রিঃ </a:t>
            </a:r>
            <a:r>
              <a:rPr lang="en-US" sz="3200" b="1" dirty="0">
                <a:ln/>
                <a:solidFill>
                  <a:schemeClr val="tx1"/>
                </a:solidFill>
                <a:latin typeface="NikoshBAN" panose="02000000000000000000" pitchFamily="2" charset="0"/>
                <a:cs typeface="NikoshBAN" panose="02000000000000000000" pitchFamily="2" charset="0"/>
              </a:rPr>
              <a:t>২৮ </a:t>
            </a:r>
            <a:r>
              <a:rPr lang="bn-IN" sz="3200" b="1" dirty="0" smtClean="0">
                <a:ln/>
                <a:solidFill>
                  <a:schemeClr val="tx1"/>
                </a:solidFill>
                <a:latin typeface="NikoshBAN" panose="02000000000000000000" pitchFamily="2" charset="0"/>
                <a:cs typeface="NikoshBAN" panose="02000000000000000000" pitchFamily="2" charset="0"/>
              </a:rPr>
              <a:t>ডিসেম্বর </a:t>
            </a:r>
            <a:r>
              <a:rPr lang="bn-IN" sz="3200" dirty="0" smtClean="0">
                <a:ln/>
                <a:solidFill>
                  <a:schemeClr val="tx1"/>
                </a:solidFill>
                <a:latin typeface="NikoshBAN" panose="02000000000000000000" pitchFamily="2" charset="0"/>
                <a:cs typeface="NikoshBAN" panose="02000000000000000000" pitchFamily="2" charset="0"/>
              </a:rPr>
              <a:t>বোম্বের গোকুলদাস তেজপাল সংস্কৃত কলেজে ভারতীয় নেতৃবৃন্দের এক সভা অনুষ্ঠিত হ্য়</a:t>
            </a:r>
            <a:r>
              <a:rPr lang="en-US" sz="3200" dirty="0" smtClean="0">
                <a:ln/>
                <a:solidFill>
                  <a:schemeClr val="tx1"/>
                </a:solidFill>
                <a:latin typeface="NikoshBAN" panose="02000000000000000000" pitchFamily="2" charset="0"/>
                <a:cs typeface="NikoshBAN" panose="02000000000000000000" pitchFamily="2" charset="0"/>
              </a:rPr>
              <a:t>।</a:t>
            </a:r>
            <a:r>
              <a:rPr lang="bn-IN" sz="3200" dirty="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কলকাতার বিখ্যাত আইনজীবি </a:t>
            </a:r>
            <a:r>
              <a:rPr lang="bn-IN" sz="3200" b="1" dirty="0" smtClean="0">
                <a:ln/>
                <a:solidFill>
                  <a:schemeClr val="tx1"/>
                </a:solidFill>
                <a:latin typeface="NikoshBAN" panose="02000000000000000000" pitchFamily="2" charset="0"/>
                <a:cs typeface="NikoshBAN" panose="02000000000000000000" pitchFamily="2" charset="0"/>
              </a:rPr>
              <a:t>ব্যারিষ্টার উমেশচন্দ্র ব্যানার্জির </a:t>
            </a:r>
            <a:r>
              <a:rPr lang="bn-IN" sz="3200" dirty="0" smtClean="0">
                <a:ln/>
                <a:solidFill>
                  <a:schemeClr val="tx1"/>
                </a:solidFill>
                <a:latin typeface="NikoshBAN" panose="02000000000000000000" pitchFamily="2" charset="0"/>
                <a:cs typeface="NikoshBAN" panose="02000000000000000000" pitchFamily="2" charset="0"/>
              </a:rPr>
              <a:t>সভাপতিত্বে এ সভা থেকেই সর্বভারতীয় জাতীয় কংগ্রেসের আনুষ্ঠানিক পথচলা শুরু হয়</a:t>
            </a:r>
            <a:r>
              <a:rPr lang="en-US" sz="3200" dirty="0" smtClean="0">
                <a:ln/>
                <a:solidFill>
                  <a:schemeClr val="tx1"/>
                </a:solidFill>
                <a:latin typeface="NikoshBAN" panose="02000000000000000000" pitchFamily="2" charset="0"/>
                <a:cs typeface="NikoshBAN" panose="02000000000000000000" pitchFamily="2" charset="0"/>
              </a:rPr>
              <a:t>।</a:t>
            </a:r>
            <a:endParaRPr lang="en-US" sz="3200" dirty="0"/>
          </a:p>
        </p:txBody>
      </p:sp>
    </p:spTree>
    <p:extLst>
      <p:ext uri="{BB962C8B-B14F-4D97-AF65-F5344CB8AC3E}">
        <p14:creationId xmlns:p14="http://schemas.microsoft.com/office/powerpoint/2010/main" val="1977793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1343" r="11343"/>
          <a:stretch/>
        </p:blipFill>
        <p:spPr>
          <a:xfrm>
            <a:off x="595745" y="651163"/>
            <a:ext cx="11236037" cy="5999019"/>
          </a:xfrm>
          <a:prstGeom prst="rect">
            <a:avLst/>
          </a:prstGeom>
        </p:spPr>
      </p:pic>
      <p:sp>
        <p:nvSpPr>
          <p:cNvPr id="6" name="Rectangle 5"/>
          <p:cNvSpPr/>
          <p:nvPr/>
        </p:nvSpPr>
        <p:spPr>
          <a:xfrm>
            <a:off x="1264226" y="2017136"/>
            <a:ext cx="10276609" cy="3539430"/>
          </a:xfrm>
          <a:prstGeom prst="rect">
            <a:avLst/>
          </a:prstGeom>
        </p:spPr>
        <p:txBody>
          <a:bodyPr wrap="square">
            <a:spAutoFit/>
          </a:bodyPr>
          <a:lstStyle/>
          <a:p>
            <a:r>
              <a:rPr lang="bn-IN" sz="3200" dirty="0" smtClean="0">
                <a:ln/>
                <a:latin typeface="NikoshBAN" panose="02000000000000000000" pitchFamily="2" charset="0"/>
                <a:cs typeface="NikoshBAN" panose="02000000000000000000" pitchFamily="2" charset="0"/>
              </a:rPr>
              <a:t>   কংগ্রেসের </a:t>
            </a:r>
            <a:r>
              <a:rPr lang="bn-IN" sz="3200" dirty="0">
                <a:ln/>
                <a:latin typeface="NikoshBAN" panose="02000000000000000000" pitchFamily="2" charset="0"/>
                <a:cs typeface="NikoshBAN" panose="02000000000000000000" pitchFamily="2" charset="0"/>
              </a:rPr>
              <a:t>মুল উদ্দেশ্য হলোঃ- </a:t>
            </a:r>
          </a:p>
          <a:p>
            <a:pPr marL="285750" indent="-285750">
              <a:buFont typeface="Wingdings" panose="05000000000000000000" pitchFamily="2" charset="2"/>
              <a:buChar char="Ø"/>
            </a:pPr>
            <a:r>
              <a:rPr lang="bn-IN" sz="3200" dirty="0">
                <a:ln/>
                <a:latin typeface="NikoshBAN" panose="02000000000000000000" pitchFamily="2" charset="0"/>
                <a:cs typeface="NikoshBAN" panose="02000000000000000000" pitchFamily="2" charset="0"/>
              </a:rPr>
              <a:t>ব্রিটিশসাম্রাজ্যে বসবাসরত ভারতীয়দের মধ্যে পারস্পারিক সৌহার্দ্য ও বন্ধুত্ব স্থাপন;</a:t>
            </a:r>
          </a:p>
          <a:p>
            <a:pPr marL="285750" indent="-285750">
              <a:buFont typeface="Wingdings" panose="05000000000000000000" pitchFamily="2" charset="2"/>
              <a:buChar char="Ø"/>
            </a:pPr>
            <a:r>
              <a:rPr lang="bn-IN" sz="3200" dirty="0">
                <a:ln/>
                <a:latin typeface="NikoshBAN" panose="02000000000000000000" pitchFamily="2" charset="0"/>
                <a:cs typeface="NikoshBAN" panose="02000000000000000000" pitchFamily="2" charset="0"/>
              </a:rPr>
              <a:t>পারস্পারিক সুসম্পর্কের মাধ্যমে বর্ণবৈষম্য ও প্রাদেশিক সংকীর্ণতা দূরীকরণ এবং জাতীয় ঐক্য সুদৃঢ়ীকরণ;</a:t>
            </a:r>
          </a:p>
          <a:p>
            <a:pPr marL="285750" indent="-285750">
              <a:buFont typeface="Wingdings" panose="05000000000000000000" pitchFamily="2" charset="2"/>
              <a:buChar char="Ø"/>
            </a:pPr>
            <a:r>
              <a:rPr lang="bn-IN" sz="3200" dirty="0">
                <a:ln/>
                <a:latin typeface="NikoshBAN" panose="02000000000000000000" pitchFamily="2" charset="0"/>
                <a:cs typeface="NikoshBAN" panose="02000000000000000000" pitchFamily="2" charset="0"/>
              </a:rPr>
              <a:t>জাতীয় প্রশ্নে শিক্ষিত সমাজের গুরুত্বপুর্ণ মতামত যাচাই করা;</a:t>
            </a:r>
          </a:p>
          <a:p>
            <a:pPr marL="285750" indent="-285750">
              <a:buFont typeface="Wingdings" panose="05000000000000000000" pitchFamily="2" charset="2"/>
              <a:buChar char="Ø"/>
            </a:pPr>
            <a:r>
              <a:rPr lang="bn-IN" sz="3200" dirty="0">
                <a:ln/>
                <a:latin typeface="NikoshBAN" panose="02000000000000000000" pitchFamily="2" charset="0"/>
                <a:cs typeface="NikoshBAN" panose="02000000000000000000" pitchFamily="2" charset="0"/>
              </a:rPr>
              <a:t>জনগণের স্বার্থে পরবর্তী এক বছরে স্থানীয় রাজনীতিবিদদের নীতি নির্ধারণ করা।</a:t>
            </a:r>
            <a:endParaRPr lang="en-US" sz="3200" dirty="0"/>
          </a:p>
        </p:txBody>
      </p:sp>
      <p:sp>
        <p:nvSpPr>
          <p:cNvPr id="7" name="Horizontal Scroll 6"/>
          <p:cNvSpPr/>
          <p:nvPr/>
        </p:nvSpPr>
        <p:spPr>
          <a:xfrm>
            <a:off x="3962401" y="1033463"/>
            <a:ext cx="4461164" cy="983673"/>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কংগ্রেসের লক্ষ্য ও উদ্দেশ্যসমূহ</a:t>
            </a:r>
            <a:endParaRPr lang="en-US" dirty="0">
              <a:solidFill>
                <a:schemeClr val="tx1"/>
              </a:solidFill>
            </a:endParaRPr>
          </a:p>
        </p:txBody>
      </p:sp>
    </p:spTree>
    <p:extLst>
      <p:ext uri="{BB962C8B-B14F-4D97-AF65-F5344CB8AC3E}">
        <p14:creationId xmlns:p14="http://schemas.microsoft.com/office/powerpoint/2010/main" val="315990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3592</TotalTime>
  <Words>1261</Words>
  <Application>Microsoft Office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Gani</dc:creator>
  <cp:lastModifiedBy>Microsoft account</cp:lastModifiedBy>
  <cp:revision>761</cp:revision>
  <dcterms:created xsi:type="dcterms:W3CDTF">2019-07-10T14:41:28Z</dcterms:created>
  <dcterms:modified xsi:type="dcterms:W3CDTF">2020-10-25T16:16:57Z</dcterms:modified>
</cp:coreProperties>
</file>