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  <p:sldMasterId id="2147484242" r:id="rId2"/>
    <p:sldMasterId id="2147484378" r:id="rId3"/>
    <p:sldMasterId id="2147484444" r:id="rId4"/>
    <p:sldMasterId id="2147484583" r:id="rId5"/>
    <p:sldMasterId id="2147484595" r:id="rId6"/>
    <p:sldMasterId id="2147484607" r:id="rId7"/>
  </p:sldMasterIdLst>
  <p:notesMasterIdLst>
    <p:notesMasterId r:id="rId22"/>
  </p:notesMasterIdLst>
  <p:sldIdLst>
    <p:sldId id="297" r:id="rId8"/>
    <p:sldId id="287" r:id="rId9"/>
    <p:sldId id="300" r:id="rId10"/>
    <p:sldId id="288" r:id="rId11"/>
    <p:sldId id="259" r:id="rId12"/>
    <p:sldId id="298" r:id="rId13"/>
    <p:sldId id="261" r:id="rId14"/>
    <p:sldId id="280" r:id="rId15"/>
    <p:sldId id="289" r:id="rId16"/>
    <p:sldId id="292" r:id="rId17"/>
    <p:sldId id="293" r:id="rId18"/>
    <p:sldId id="294" r:id="rId19"/>
    <p:sldId id="295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0479D5-109A-4E64-A4D4-44D90977BF86}">
          <p14:sldIdLst>
            <p14:sldId id="297"/>
            <p14:sldId id="287"/>
            <p14:sldId id="300"/>
            <p14:sldId id="288"/>
            <p14:sldId id="259"/>
            <p14:sldId id="298"/>
            <p14:sldId id="261"/>
            <p14:sldId id="280"/>
            <p14:sldId id="289"/>
            <p14:sldId id="292"/>
            <p14:sldId id="293"/>
            <p14:sldId id="294"/>
            <p14:sldId id="295"/>
            <p14:sldId id="278"/>
          </p14:sldIdLst>
        </p14:section>
        <p14:section name="Untitled Section" id="{B482D976-17C0-4855-84C3-0E95C9AB489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ADULLAH" initials="A" lastIdx="2" clrIdx="0">
    <p:extLst>
      <p:ext uri="{19B8F6BF-5375-455C-9EA6-DF929625EA0E}">
        <p15:presenceInfo xmlns:p15="http://schemas.microsoft.com/office/powerpoint/2012/main" userId="ASADULL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FFFF00"/>
    <a:srgbClr val="FF3300"/>
    <a:srgbClr val="00FF00"/>
    <a:srgbClr val="38077F"/>
    <a:srgbClr val="59A559"/>
    <a:srgbClr val="4708A4"/>
    <a:srgbClr val="FFFF99"/>
    <a:srgbClr val="757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625" autoAdjust="0"/>
  </p:normalViewPr>
  <p:slideViewPr>
    <p:cSldViewPr snapToGrid="0">
      <p:cViewPr varScale="1">
        <p:scale>
          <a:sx n="82" d="100"/>
          <a:sy n="82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F207F-00B3-4E66-91E1-BC53D8B8AAA9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D6510-18DE-4128-A13D-1849DA524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0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D6510-18DE-4128-A13D-1849DA524B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D6510-18DE-4128-A13D-1849DA524B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6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D6510-18DE-4128-A13D-1849DA524B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7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0091-3927-4B43-BA2F-1FF99A5BE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868E6-938B-48F5-B6A9-1DA7D44CC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F64FA-9540-4454-B830-FDC981AC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C58BD-8561-4101-AB30-0A4B2FA5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FACE5-85CA-4021-B48C-14B068D7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3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0487-A1F9-401E-92AC-965F1F47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52F51-0BA1-4A7F-A46B-D456AD98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68796-43A3-4603-9BE5-6FEEABBD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4797B-910A-4B9A-858E-8E071725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12600-6C8D-4BC1-878B-44C72ECF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043F50-9B71-48EE-B057-BCA283438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B7E38-B95F-42FE-8885-9DF652FC9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8CDFD-32AB-479F-B765-61F8E608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CDE3-19CE-423B-9961-E0C164FB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AD883-5BBB-4FDC-A79C-609BC0AF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3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1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57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72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51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97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1049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F9B4-FBBC-43E7-B28E-6E712A7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044C8-94A9-4629-9A29-0076C1345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1747D-3A25-4AC2-B0DC-D75BC60C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41150-E81F-4CC2-851A-F3669F06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36460-47E5-4F40-B65D-564C7F27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5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8313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85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03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627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214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224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311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62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8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581E8-065A-45D8-A026-A2D81992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A5508-B2C3-4960-B16E-0EC14EF0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3D317-3B2C-456E-8156-85E2B6F4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51ACA-308D-4162-B8DC-305BDF8B4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5F985-A713-4DD2-8FE6-61F05130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7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5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4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1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8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45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78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8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8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2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B4480-FE58-44E7-84B6-5697D950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A8F6-329D-4D08-BECB-9C9FF8555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97A2B-DCB8-4718-B29A-E21E40C7E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FB663-9711-48B3-AD3E-8BA57FF8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3DAA7-3D80-4313-86EB-76DF3FCA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7CE61-04D1-4CFB-8C7F-C5316ED4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409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17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6536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70078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83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560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89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380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17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72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9C24B-EFE2-4075-BC10-FB47BC97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279E9-8808-4DC3-93D8-2B18C7AA5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0E6AE-889B-4E77-8F48-9A89DCEC0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9DE12-11EF-4EC3-AD83-DD71EE016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F8BC5-5D83-482E-9FD3-8A94FF53F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E639A-43A8-4AB4-AE04-740972BE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50B47-BA5B-4FF5-ACE9-9AA22B31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CB712E-D912-42FD-A706-9EBC3E00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79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3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1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833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2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360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5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310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87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49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A4FD-7E28-4AD0-A781-232E0B14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56E7D-558D-4A69-82A7-37B538EE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FFABC-BD3F-4A7A-BCF4-9CB6B48E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3C1E1-BFD0-41A7-9C28-18CDFA06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024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94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2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8473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25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7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66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99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02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0E276-811F-49CB-BEF1-191E07A8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3DE65-BFA2-4D15-AA3A-3A654BC2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C3E1F-8C6B-4FD0-8E0F-AAE04DAE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83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684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44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289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1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9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810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107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4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4906-3D2C-44EC-9503-1C9A1B2D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B532-7A57-4474-A33D-C1D2D4EAD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FF3D0-938C-40E8-BCCC-231F998B3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A82CB-A1FE-462D-98E1-64275E32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DA193-3C67-4552-BC12-11E1F042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E3A64-B91D-4776-AD9E-5452302D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15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6D68-14E8-48B1-8AF2-EC833ABD6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24967F-919B-4212-AEFC-A4AECFF31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D49D3-53D6-4B05-887D-85EB25399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0958F-4738-4140-8EB2-1200A409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5D6A6-8A50-465C-9660-86899C6C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3B66E-70A8-46C7-AB5C-C0FEA424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20E41-1298-4A55-A01F-41AC8499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AEB0A-EE43-4CE4-AE96-2DAD684B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16CF-25F9-444D-98EA-553D0BD6B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B89EA-4828-446B-AADB-C648A2BF2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E8AB-9B6A-4F07-9EE6-CE40D9BB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8064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3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84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5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91DF-4E72-4B00-A9D9-9114AA031481}" type="datetimeFigureOut">
              <a:rPr lang="en-US" smtClean="0"/>
              <a:t>25-Oct-20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E1DA-5446-4A9F-B23B-ECC617D7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7B7F95-0BBB-47B8-8E9E-A8D6C04EE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7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807469D-2A54-4A5F-AF2C-037DF7E061CD}"/>
              </a:ext>
            </a:extLst>
          </p:cNvPr>
          <p:cNvSpPr txBox="1"/>
          <p:nvPr/>
        </p:nvSpPr>
        <p:spPr>
          <a:xfrm>
            <a:off x="955623" y="2833858"/>
            <a:ext cx="1026817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r-SA" sz="3200" dirty="0">
                <a:solidFill>
                  <a:srgbClr val="FF00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مُضَارِعُ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ও ভবিষ্যৎ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কোনো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হবে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مُضَارِعُ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يُنْشِدُ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B3ADF-BCC0-45A6-92E5-8C2C0833000F}"/>
              </a:ext>
            </a:extLst>
          </p:cNvPr>
          <p:cNvSpPr txBox="1"/>
          <p:nvPr/>
        </p:nvSpPr>
        <p:spPr>
          <a:xfrm flipH="1">
            <a:off x="968202" y="2807564"/>
            <a:ext cx="113038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الْأَمْرِ</a:t>
            </a:r>
            <a:r>
              <a:rPr lang="bn-B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সম্বোধিত ব্যাক্তির কাছ থেকে কোনো কিছু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চাওয়া হয়, তাকে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الْأَمْرِ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তথা নির্দশসূচক ক্রিয়া বলে। সাধারনত এ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ধরনের ক্রিয়া 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আদেশ,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অনুরো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্‌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অনুজ্ঞা 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নো হয় 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1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اُشْكُرِ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কৃতজ্ঞতা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24436-2473-41CA-B4D4-DCB451C63675}"/>
              </a:ext>
            </a:extLst>
          </p:cNvPr>
          <p:cNvSpPr txBox="1"/>
          <p:nvPr/>
        </p:nvSpPr>
        <p:spPr>
          <a:xfrm>
            <a:off x="968202" y="2833858"/>
            <a:ext cx="10715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200" dirty="0">
                <a:solidFill>
                  <a:srgbClr val="FF00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الْمَاضِيْ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কোনো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েছিল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হয়েছিল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الْمَاضِيْ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যেমন-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سَمِعَ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(শুনল /শুনেছে)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930AA8-E29F-4443-8078-D687F5C9DD1F}"/>
              </a:ext>
            </a:extLst>
          </p:cNvPr>
          <p:cNvGrpSpPr/>
          <p:nvPr/>
        </p:nvGrpSpPr>
        <p:grpSpPr>
          <a:xfrm>
            <a:off x="-215328" y="187031"/>
            <a:ext cx="6800955" cy="1422569"/>
            <a:chOff x="-64632" y="194402"/>
            <a:chExt cx="4030345" cy="1789044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AADB5063-25EA-49CC-9F97-B21707125B7D}"/>
                </a:ext>
              </a:extLst>
            </p:cNvPr>
            <p:cNvSpPr/>
            <p:nvPr/>
          </p:nvSpPr>
          <p:spPr>
            <a:xfrm>
              <a:off x="194497" y="194402"/>
              <a:ext cx="3771216" cy="1789044"/>
            </a:xfrm>
            <a:prstGeom prst="rightArrow">
              <a:avLst>
                <a:gd name="adj1" fmla="val 46667"/>
                <a:gd name="adj2" fmla="val 65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4A3038-9BC1-4DCC-9F24-64CE7F566DC4}"/>
                </a:ext>
              </a:extLst>
            </p:cNvPr>
            <p:cNvSpPr txBox="1"/>
            <p:nvPr/>
          </p:nvSpPr>
          <p:spPr>
            <a:xfrm>
              <a:off x="-64632" y="721214"/>
              <a:ext cx="3830128" cy="7354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bn-BD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রুপান্তরভেদে তিন প্রকার </a:t>
              </a:r>
              <a:r>
                <a:rPr lang="ar-SA" sz="3200" dirty="0">
                  <a:latin typeface="NikoshBAN" panose="02000000000000000000" pitchFamily="2" charset="0"/>
                  <a:cs typeface="Times New Roman" panose="02020603050405020304" pitchFamily="18" charset="0"/>
                </a:rPr>
                <a:t> فِعْلٌ</a:t>
              </a:r>
              <a:r>
                <a:rPr lang="en-US" sz="3200" dirty="0">
                  <a:latin typeface="NikoshBAN" panose="020000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–এর পরিচয়ঃ-</a:t>
              </a:r>
              <a:endParaRPr lang="bn-BD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18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3" grpId="0"/>
      <p:bldP spid="3" grpId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067D4A2-E575-489A-B379-EE761A368FEE}"/>
              </a:ext>
            </a:extLst>
          </p:cNvPr>
          <p:cNvGrpSpPr/>
          <p:nvPr/>
        </p:nvGrpSpPr>
        <p:grpSpPr>
          <a:xfrm>
            <a:off x="4410608" y="262439"/>
            <a:ext cx="3220278" cy="1192695"/>
            <a:chOff x="4564339" y="175416"/>
            <a:chExt cx="3220278" cy="119269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81FD13-511C-4C7D-B89D-D2EB5F8EA647}"/>
                </a:ext>
              </a:extLst>
            </p:cNvPr>
            <p:cNvSpPr/>
            <p:nvPr/>
          </p:nvSpPr>
          <p:spPr>
            <a:xfrm>
              <a:off x="4564339" y="175416"/>
              <a:ext cx="3220278" cy="1192695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00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212D07-F876-4004-B710-53E06488D1BB}"/>
                </a:ext>
              </a:extLst>
            </p:cNvPr>
            <p:cNvSpPr txBox="1"/>
            <p:nvPr/>
          </p:nvSpPr>
          <p:spPr>
            <a:xfrm>
              <a:off x="4805156" y="301907"/>
              <a:ext cx="273864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bn-BD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E5D5A0C-0E46-43CE-A736-1A6D06AF41F4}"/>
              </a:ext>
            </a:extLst>
          </p:cNvPr>
          <p:cNvSpPr txBox="1"/>
          <p:nvPr/>
        </p:nvSpPr>
        <p:spPr>
          <a:xfrm>
            <a:off x="842340" y="1635323"/>
            <a:ext cx="728704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n-B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BD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64242C-6B78-4919-B1B7-26212E1C9499}"/>
              </a:ext>
            </a:extLst>
          </p:cNvPr>
          <p:cNvSpPr txBox="1"/>
          <p:nvPr/>
        </p:nvSpPr>
        <p:spPr>
          <a:xfrm>
            <a:off x="630531" y="2787015"/>
            <a:ext cx="633508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هُوَ كَلِمَةٌ تَضُلُّ عَلى معْنىً فى نفسها دلالةً مقترنةً بزمانِ ذالك المعنى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9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ঐ অর্থ তিনটি কালে (অতীত, বর্তমান, ও ভবিষ্যৎ)-এর যে কোনো একটির সাথে মিলিত হয়।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276DEF0-B544-4BF9-A483-D5264390B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615" y="3875832"/>
            <a:ext cx="4890908" cy="267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32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006600"/>
            </a:gs>
            <a:gs pos="18000">
              <a:srgbClr val="002060"/>
            </a:gs>
            <a:gs pos="39000">
              <a:srgbClr val="FFFF00"/>
            </a:gs>
            <a:gs pos="97000">
              <a:srgbClr val="FF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EA451D-CE54-4E2F-AD22-8CED5B15CE49}"/>
              </a:ext>
            </a:extLst>
          </p:cNvPr>
          <p:cNvGrpSpPr/>
          <p:nvPr/>
        </p:nvGrpSpPr>
        <p:grpSpPr>
          <a:xfrm>
            <a:off x="4748472" y="154774"/>
            <a:ext cx="2461592" cy="1123121"/>
            <a:chOff x="4972878" y="487015"/>
            <a:chExt cx="2461592" cy="112312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5A9E033-A8A9-479C-B1C0-372E48F55897}"/>
                </a:ext>
              </a:extLst>
            </p:cNvPr>
            <p:cNvSpPr/>
            <p:nvPr/>
          </p:nvSpPr>
          <p:spPr>
            <a:xfrm>
              <a:off x="4972878" y="487015"/>
              <a:ext cx="2461592" cy="1123121"/>
            </a:xfrm>
            <a:prstGeom prst="ellipse">
              <a:avLst/>
            </a:prstGeom>
            <a:solidFill>
              <a:srgbClr val="00B0F0"/>
            </a:solidFill>
            <a:ln w="76200">
              <a:solidFill>
                <a:schemeClr val="tx1"/>
              </a:solidFill>
              <a:prstDash val="sysDash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1BDCEF3-88E5-4F7E-B975-8456581E5D20}"/>
                </a:ext>
              </a:extLst>
            </p:cNvPr>
            <p:cNvSpPr txBox="1"/>
            <p:nvPr/>
          </p:nvSpPr>
          <p:spPr>
            <a:xfrm>
              <a:off x="5265255" y="540745"/>
              <a:ext cx="216921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A43E825-343A-4737-8823-D95470ED0772}"/>
              </a:ext>
            </a:extLst>
          </p:cNvPr>
          <p:cNvSpPr txBox="1"/>
          <p:nvPr/>
        </p:nvSpPr>
        <p:spPr>
          <a:xfrm>
            <a:off x="460513" y="4150475"/>
            <a:ext cx="11270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তিন প্রকার যথা-         </a:t>
            </a:r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600" dirty="0">
                <a:solidFill>
                  <a:srgbClr val="0066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الْمَاضِيْ</a:t>
            </a:r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      </a:t>
            </a:r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। </a:t>
            </a:r>
            <a:r>
              <a:rPr lang="ar-SA" sz="3600" dirty="0">
                <a:solidFill>
                  <a:srgbClr val="0066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</a:t>
            </a:r>
            <a:r>
              <a:rPr lang="ar-SA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مُضَارِعُ</a:t>
            </a:r>
            <a:r>
              <a:rPr lang="en-US" sz="3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</a:p>
          <a:p>
            <a:r>
              <a:rPr lang="bn-BD" sz="3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৩। </a:t>
            </a:r>
            <a:r>
              <a:rPr lang="ar-SA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الْأَمْرِ</a:t>
            </a:r>
            <a:endParaRPr lang="en-US" sz="36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2C395-4EF3-4F2C-A311-2CB54FE51E6F}"/>
              </a:ext>
            </a:extLst>
          </p:cNvPr>
          <p:cNvSpPr txBox="1"/>
          <p:nvPr/>
        </p:nvSpPr>
        <p:spPr>
          <a:xfrm>
            <a:off x="546562" y="2657387"/>
            <a:ext cx="8130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রুপান্তরভেদে </a:t>
            </a: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en-US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তিন ভাগে ভাগ করা যায়ঃ- যথা-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50A9E8-16C3-4AFE-9853-298DB05D76E1}"/>
              </a:ext>
            </a:extLst>
          </p:cNvPr>
          <p:cNvSpPr txBox="1"/>
          <p:nvPr/>
        </p:nvSpPr>
        <p:spPr>
          <a:xfrm>
            <a:off x="460513" y="1625964"/>
            <a:ext cx="686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রুপান্তরভেদে </a:t>
            </a: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en-US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ভাগে ভাগ করা যায়ঃ-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41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6600"/>
            </a:gs>
            <a:gs pos="46000">
              <a:srgbClr val="002060"/>
            </a:gs>
            <a:gs pos="39000">
              <a:srgbClr val="FFFF00"/>
            </a:gs>
            <a:gs pos="97000">
              <a:srgbClr val="FF00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Beveled 13">
            <a:extLst>
              <a:ext uri="{FF2B5EF4-FFF2-40B4-BE49-F238E27FC236}">
                <a16:creationId xmlns:a16="http://schemas.microsoft.com/office/drawing/2014/main" id="{4D93B873-FBEB-4D67-AB5F-DA71CAF15894}"/>
              </a:ext>
            </a:extLst>
          </p:cNvPr>
          <p:cNvSpPr/>
          <p:nvPr/>
        </p:nvSpPr>
        <p:spPr>
          <a:xfrm>
            <a:off x="4131367" y="362634"/>
            <a:ext cx="3627783" cy="1441174"/>
          </a:xfrm>
          <a:prstGeom prst="bevel">
            <a:avLst>
              <a:gd name="adj" fmla="val 18412"/>
            </a:avLst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কাজ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D27BF-A10E-4408-B7E8-1DA794385A32}"/>
              </a:ext>
            </a:extLst>
          </p:cNvPr>
          <p:cNvSpPr txBox="1"/>
          <p:nvPr/>
        </p:nvSpPr>
        <p:spPr>
          <a:xfrm>
            <a:off x="347022" y="2173140"/>
            <a:ext cx="12344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dirty="0"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</a:t>
            </a:r>
            <a:r>
              <a:rPr lang="ar-S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مُضَارِعُ</a:t>
            </a:r>
            <a:r>
              <a:rPr lang="bn-BD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الْأَمْرِ</a:t>
            </a:r>
            <a:r>
              <a:rPr lang="bn-BD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এর বর্ণনা দাও । </a:t>
            </a:r>
            <a:endParaRPr lang="en-US" sz="5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9CA5EF-DB45-4808-B990-558BA063B14B}"/>
              </a:ext>
            </a:extLst>
          </p:cNvPr>
          <p:cNvSpPr/>
          <p:nvPr/>
        </p:nvSpPr>
        <p:spPr>
          <a:xfrm>
            <a:off x="0" y="1803808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845FC-2EA1-45AC-A33A-A8B0F6D66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9" t="6569" r="2599" b="9912"/>
          <a:stretch/>
        </p:blipFill>
        <p:spPr>
          <a:xfrm>
            <a:off x="3101162" y="3614314"/>
            <a:ext cx="6278429" cy="32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98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rgbClr val="006600"/>
            </a:gs>
            <a:gs pos="100000">
              <a:srgbClr val="006600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DC43BD6-6E40-4960-8E6A-928AC907D907}"/>
              </a:ext>
            </a:extLst>
          </p:cNvPr>
          <p:cNvSpPr/>
          <p:nvPr/>
        </p:nvSpPr>
        <p:spPr>
          <a:xfrm>
            <a:off x="1709529" y="417442"/>
            <a:ext cx="8835888" cy="6052931"/>
          </a:xfrm>
          <a:prstGeom prst="ellipse">
            <a:avLst/>
          </a:prstGeom>
          <a:solidFill>
            <a:srgbClr val="006600"/>
          </a:solidFill>
          <a:ln w="76200" cap="flat" cmpd="sng">
            <a:solidFill>
              <a:srgbClr val="FF0000"/>
            </a:solidFill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3FEDE2-4F71-4E1E-8A46-A123AC3A7795}"/>
              </a:ext>
            </a:extLst>
          </p:cNvPr>
          <p:cNvSpPr txBox="1"/>
          <p:nvPr/>
        </p:nvSpPr>
        <p:spPr>
          <a:xfrm>
            <a:off x="2229898" y="1252330"/>
            <a:ext cx="7768867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5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8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A2CD3B-7F58-401B-98F5-BD0273341CF8}"/>
              </a:ext>
            </a:extLst>
          </p:cNvPr>
          <p:cNvSpPr txBox="1"/>
          <p:nvPr/>
        </p:nvSpPr>
        <p:spPr>
          <a:xfrm>
            <a:off x="11595" y="2160831"/>
            <a:ext cx="12192000" cy="4708981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r>
              <a:rPr lang="en-US" sz="30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as-IN" sz="30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0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14E19-3C82-4379-A2DE-211BBE939AA5}"/>
              </a:ext>
            </a:extLst>
          </p:cNvPr>
          <p:cNvSpPr txBox="1"/>
          <p:nvPr/>
        </p:nvSpPr>
        <p:spPr>
          <a:xfrm>
            <a:off x="1630016" y="616227"/>
            <a:ext cx="895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তোমাদেরকে...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06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0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24" fill="hold">
                                          <p:stCondLst>
                                            <p:cond delay="10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1" decel="50000" autoRev="1" fill="hold">
                                          <p:stCondLst>
                                            <p:cond delay="10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6" fill="hold">
                                          <p:stCondLst>
                                            <p:cond delay="194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1D0868-4A02-4304-B824-42A36ADD6D16}"/>
              </a:ext>
            </a:extLst>
          </p:cNvPr>
          <p:cNvSpPr txBox="1"/>
          <p:nvPr/>
        </p:nvSpPr>
        <p:spPr>
          <a:xfrm>
            <a:off x="434836" y="5106042"/>
            <a:ext cx="4170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দেবিপুর ইসলামিয়া ফাজিল (বি,এ) মাদরাসা,        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তজুমদ্দিন,ভোলা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.                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    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</a:p>
          <a:p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 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NikoshBAN" panose="02000000000000000000" pitchFamily="2" charset="0"/>
              </a:rPr>
              <a:t>lecturerasad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@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yahoo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.com</a:t>
            </a:r>
            <a:endParaRPr lang="bn-IN" sz="20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 ০১৭১৪ ৭০ ২১ ৭৪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C900F1C-2A65-4A77-8010-B2D27B89F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34" y="1167696"/>
            <a:ext cx="2580806" cy="32200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C6DF4B3-3CAF-4CB5-9BD3-D4CCB80E8743}"/>
              </a:ext>
            </a:extLst>
          </p:cNvPr>
          <p:cNvSpPr/>
          <p:nvPr/>
        </p:nvSpPr>
        <p:spPr>
          <a:xfrm>
            <a:off x="5665202" y="819267"/>
            <a:ext cx="2798507" cy="920999"/>
          </a:xfrm>
          <a:prstGeom prst="roundRect">
            <a:avLst>
              <a:gd name="adj" fmla="val 48870"/>
            </a:avLst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কাওয়াইদুল লুগাতিল আরাবিয়্যাহ</a:t>
            </a:r>
            <a:endParaRPr lang="en-US" sz="24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DE9A5EF-76A9-46B2-A4DE-A22EFE48FAB5}"/>
              </a:ext>
            </a:extLst>
          </p:cNvPr>
          <p:cNvSpPr/>
          <p:nvPr/>
        </p:nvSpPr>
        <p:spPr>
          <a:xfrm>
            <a:off x="5665202" y="1958711"/>
            <a:ext cx="2606118" cy="768211"/>
          </a:xfrm>
          <a:prstGeom prst="roundRect">
            <a:avLst>
              <a:gd name="adj" fmla="val 48432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ar-SA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ar-SA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FBBD9C8-81BB-4A5B-BD53-873EE0CF418F}"/>
              </a:ext>
            </a:extLst>
          </p:cNvPr>
          <p:cNvGrpSpPr/>
          <p:nvPr/>
        </p:nvGrpSpPr>
        <p:grpSpPr>
          <a:xfrm>
            <a:off x="8959049" y="3072206"/>
            <a:ext cx="2041863" cy="754600"/>
            <a:chOff x="9543495" y="2805343"/>
            <a:chExt cx="1997473" cy="941033"/>
          </a:xfrm>
        </p:grpSpPr>
        <p:sp>
          <p:nvSpPr>
            <p:cNvPr id="19" name="Scroll: Horizontal 18">
              <a:extLst>
                <a:ext uri="{FF2B5EF4-FFF2-40B4-BE49-F238E27FC236}">
                  <a16:creationId xmlns:a16="http://schemas.microsoft.com/office/drawing/2014/main" id="{5A4FD4F0-AB6D-4D8A-AC7D-346E985A8179}"/>
                </a:ext>
              </a:extLst>
            </p:cNvPr>
            <p:cNvSpPr/>
            <p:nvPr/>
          </p:nvSpPr>
          <p:spPr>
            <a:xfrm>
              <a:off x="9543495" y="2805343"/>
              <a:ext cx="1953088" cy="941033"/>
            </a:xfrm>
            <a:prstGeom prst="horizontalScroll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17E060F-3A32-4C6B-8C75-A867F3BA6B30}"/>
                </a:ext>
              </a:extLst>
            </p:cNvPr>
            <p:cNvSpPr txBox="1"/>
            <p:nvPr/>
          </p:nvSpPr>
          <p:spPr>
            <a:xfrm>
              <a:off x="9605636" y="2912189"/>
              <a:ext cx="1935332" cy="729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3200" dirty="0">
                  <a:solidFill>
                    <a:srgbClr val="FF0000"/>
                  </a:solidFill>
                </a:rPr>
                <a:t>اَلْوَحْدَةُ الُأُوْلَى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B500CE-1707-45F8-BE32-987743A0351C}"/>
              </a:ext>
            </a:extLst>
          </p:cNvPr>
          <p:cNvGrpSpPr/>
          <p:nvPr/>
        </p:nvGrpSpPr>
        <p:grpSpPr>
          <a:xfrm>
            <a:off x="6379745" y="3094371"/>
            <a:ext cx="1882066" cy="1045692"/>
            <a:chOff x="6968969" y="2922232"/>
            <a:chExt cx="1873189" cy="1257278"/>
          </a:xfrm>
        </p:grpSpPr>
        <p:sp>
          <p:nvSpPr>
            <p:cNvPr id="24" name="Scroll: Horizontal 23">
              <a:extLst>
                <a:ext uri="{FF2B5EF4-FFF2-40B4-BE49-F238E27FC236}">
                  <a16:creationId xmlns:a16="http://schemas.microsoft.com/office/drawing/2014/main" id="{6C7E86F0-53F2-4E88-8CC5-0803B64167C8}"/>
                </a:ext>
              </a:extLst>
            </p:cNvPr>
            <p:cNvSpPr/>
            <p:nvPr/>
          </p:nvSpPr>
          <p:spPr>
            <a:xfrm flipH="1">
              <a:off x="6968969" y="2922232"/>
              <a:ext cx="1873189" cy="939554"/>
            </a:xfrm>
            <a:prstGeom prst="horizontalScroll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0CEE72-2E52-43FB-98C3-E7B05ECEA57D}"/>
                </a:ext>
              </a:extLst>
            </p:cNvPr>
            <p:cNvSpPr/>
            <p:nvPr/>
          </p:nvSpPr>
          <p:spPr>
            <a:xfrm>
              <a:off x="6994146" y="3102292"/>
              <a:ext cx="174088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রথম ইউনিট</a:t>
              </a:r>
            </a:p>
          </p:txBody>
        </p:sp>
      </p:grpSp>
      <p:sp>
        <p:nvSpPr>
          <p:cNvPr id="36" name="Frame 35">
            <a:extLst>
              <a:ext uri="{FF2B5EF4-FFF2-40B4-BE49-F238E27FC236}">
                <a16:creationId xmlns:a16="http://schemas.microsoft.com/office/drawing/2014/main" id="{3F25F1A0-F003-4CD8-9177-1F5CA15AB92A}"/>
              </a:ext>
            </a:extLst>
          </p:cNvPr>
          <p:cNvSpPr/>
          <p:nvPr/>
        </p:nvSpPr>
        <p:spPr>
          <a:xfrm>
            <a:off x="5282211" y="85853"/>
            <a:ext cx="6847643" cy="6676714"/>
          </a:xfrm>
          <a:prstGeom prst="frame">
            <a:avLst>
              <a:gd name="adj1" fmla="val 23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D51C421-AAF8-4AFC-A84F-C7E3F1AABB25}"/>
              </a:ext>
            </a:extLst>
          </p:cNvPr>
          <p:cNvGrpSpPr/>
          <p:nvPr/>
        </p:nvGrpSpPr>
        <p:grpSpPr>
          <a:xfrm>
            <a:off x="8524497" y="2039274"/>
            <a:ext cx="3136158" cy="550415"/>
            <a:chOff x="8753383" y="2947387"/>
            <a:chExt cx="3142695" cy="550415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2501E70F-9CCD-4D3C-A03F-2305335E10B1}"/>
                </a:ext>
              </a:extLst>
            </p:cNvPr>
            <p:cNvSpPr/>
            <p:nvPr/>
          </p:nvSpPr>
          <p:spPr>
            <a:xfrm>
              <a:off x="8753383" y="2947387"/>
              <a:ext cx="3142695" cy="550415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F70C8EE-B824-40E9-9110-24958DF9AA41}"/>
                </a:ext>
              </a:extLst>
            </p:cNvPr>
            <p:cNvSpPr txBox="1"/>
            <p:nvPr/>
          </p:nvSpPr>
          <p:spPr>
            <a:xfrm>
              <a:off x="8762259" y="2992307"/>
              <a:ext cx="3113105" cy="461665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chemeClr val="bg1"/>
                  </a:solidFill>
                </a:rPr>
                <a:t>اَلصَّفُّ: اَلصَّفُّ </a:t>
              </a:r>
              <a:r>
                <a:rPr lang="ar-SA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الثّامِنُ</a:t>
              </a:r>
              <a:r>
                <a:rPr lang="ar-SA" sz="2400" dirty="0">
                  <a:solidFill>
                    <a:schemeClr val="bg1"/>
                  </a:solidFill>
                </a:rPr>
                <a:t> لِلدَّاخِلُ</a:t>
              </a:r>
              <a:endParaRPr lang="en-US" sz="24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74660D3-7B47-4312-B081-5C3D8CA04307}"/>
              </a:ext>
            </a:extLst>
          </p:cNvPr>
          <p:cNvGrpSpPr/>
          <p:nvPr/>
        </p:nvGrpSpPr>
        <p:grpSpPr>
          <a:xfrm>
            <a:off x="8584795" y="897061"/>
            <a:ext cx="3338002" cy="736847"/>
            <a:chOff x="8691239" y="1873188"/>
            <a:chExt cx="3382392" cy="736847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037CB66D-EC4A-41A6-935A-DACE97258899}"/>
                </a:ext>
              </a:extLst>
            </p:cNvPr>
            <p:cNvSpPr/>
            <p:nvPr/>
          </p:nvSpPr>
          <p:spPr>
            <a:xfrm>
              <a:off x="8691239" y="1873188"/>
              <a:ext cx="3213715" cy="736847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DA4362-79B0-417B-B5F8-48790DBBAC1C}"/>
                </a:ext>
              </a:extLst>
            </p:cNvPr>
            <p:cNvSpPr txBox="1"/>
            <p:nvPr/>
          </p:nvSpPr>
          <p:spPr>
            <a:xfrm>
              <a:off x="8778353" y="1975297"/>
              <a:ext cx="32952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800" dirty="0">
                  <a:solidFill>
                    <a:schemeClr val="bg1"/>
                  </a:solidFill>
                </a:rPr>
                <a:t>اَلْكِتَابُ: قَوَاعِدُ</a:t>
              </a:r>
              <a:r>
                <a:rPr lang="ar-SA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ا</a:t>
              </a:r>
              <a:r>
                <a:rPr lang="ar-SA" sz="2800" dirty="0">
                  <a:solidFill>
                    <a:schemeClr val="bg1"/>
                  </a:solidFill>
                </a:rPr>
                <a:t>للُّغَةِ الْعَرَبِيَّةِ</a:t>
              </a:r>
              <a:endParaRPr lang="en-US" sz="2800" dirty="0"/>
            </a:p>
          </p:txBody>
        </p:sp>
      </p:grpSp>
      <p:sp>
        <p:nvSpPr>
          <p:cNvPr id="35" name="Frame 34">
            <a:extLst>
              <a:ext uri="{FF2B5EF4-FFF2-40B4-BE49-F238E27FC236}">
                <a16:creationId xmlns:a16="http://schemas.microsoft.com/office/drawing/2014/main" id="{BC128DFD-BD2C-430A-8565-C222571C56A3}"/>
              </a:ext>
            </a:extLst>
          </p:cNvPr>
          <p:cNvSpPr/>
          <p:nvPr/>
        </p:nvSpPr>
        <p:spPr>
          <a:xfrm>
            <a:off x="5477522" y="257175"/>
            <a:ext cx="6436311" cy="6276791"/>
          </a:xfrm>
          <a:prstGeom prst="frame">
            <a:avLst>
              <a:gd name="adj1" fmla="val 281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CA094FF-EDB9-43C2-8E04-FE60F6824107}"/>
              </a:ext>
            </a:extLst>
          </p:cNvPr>
          <p:cNvGrpSpPr/>
          <p:nvPr/>
        </p:nvGrpSpPr>
        <p:grpSpPr>
          <a:xfrm>
            <a:off x="7645057" y="5341904"/>
            <a:ext cx="2592280" cy="830997"/>
            <a:chOff x="8194089" y="5601809"/>
            <a:chExt cx="2592280" cy="830997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111AFD6-69FF-46AF-AFB7-5F50833A9A99}"/>
                </a:ext>
              </a:extLst>
            </p:cNvPr>
            <p:cNvSpPr/>
            <p:nvPr/>
          </p:nvSpPr>
          <p:spPr>
            <a:xfrm>
              <a:off x="8194089" y="5637320"/>
              <a:ext cx="2476870" cy="710214"/>
            </a:xfrm>
            <a:prstGeom prst="roundRect">
              <a:avLst>
                <a:gd name="adj" fmla="val 2541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3CCC75-9751-458B-9675-F07BC396434D}"/>
                </a:ext>
              </a:extLst>
            </p:cNvPr>
            <p:cNvSpPr txBox="1"/>
            <p:nvPr/>
          </p:nvSpPr>
          <p:spPr>
            <a:xfrm>
              <a:off x="8451542" y="5601809"/>
              <a:ext cx="23348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৪৫ মিনিট </a:t>
              </a:r>
            </a:p>
            <a:p>
              <a:r>
                <a:rPr lang="en-US" sz="24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৪/</a:t>
              </a:r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r>
                <a: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/২০</a:t>
              </a:r>
              <a:r>
                <a:rPr lang="bn-IN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6B992DB-4EF3-4379-9492-1F4C947F2D65}"/>
              </a:ext>
            </a:extLst>
          </p:cNvPr>
          <p:cNvSpPr txBox="1"/>
          <p:nvPr/>
        </p:nvSpPr>
        <p:spPr>
          <a:xfrm>
            <a:off x="278167" y="4387707"/>
            <a:ext cx="3230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আসাদুল্লাহ </a:t>
            </a:r>
          </a:p>
        </p:txBody>
      </p:sp>
      <p:sp>
        <p:nvSpPr>
          <p:cNvPr id="32" name="Scroll: Vertical 31">
            <a:extLst>
              <a:ext uri="{FF2B5EF4-FFF2-40B4-BE49-F238E27FC236}">
                <a16:creationId xmlns:a16="http://schemas.microsoft.com/office/drawing/2014/main" id="{97C64D54-16B2-4E62-B80A-88783A118CB2}"/>
              </a:ext>
            </a:extLst>
          </p:cNvPr>
          <p:cNvSpPr/>
          <p:nvPr/>
        </p:nvSpPr>
        <p:spPr>
          <a:xfrm>
            <a:off x="8524497" y="4142268"/>
            <a:ext cx="2373658" cy="851460"/>
          </a:xfrm>
          <a:prstGeom prst="verticalScroll">
            <a:avLst>
              <a:gd name="adj" fmla="val 25000"/>
            </a:avLst>
          </a:prstGeom>
          <a:solidFill>
            <a:srgbClr val="FF0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dirty="0"/>
              <a:t>اَلدَّرْسُ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الثالث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0DDB3BD-971F-429E-BEE1-B75A239C13DA}"/>
              </a:ext>
            </a:extLst>
          </p:cNvPr>
          <p:cNvGrpSpPr/>
          <p:nvPr/>
        </p:nvGrpSpPr>
        <p:grpSpPr>
          <a:xfrm>
            <a:off x="6486862" y="4154118"/>
            <a:ext cx="2183904" cy="870013"/>
            <a:chOff x="7625919" y="2991775"/>
            <a:chExt cx="2317072" cy="1207361"/>
          </a:xfrm>
        </p:grpSpPr>
        <p:sp>
          <p:nvSpPr>
            <p:cNvPr id="34" name="Scroll: Vertical 33">
              <a:extLst>
                <a:ext uri="{FF2B5EF4-FFF2-40B4-BE49-F238E27FC236}">
                  <a16:creationId xmlns:a16="http://schemas.microsoft.com/office/drawing/2014/main" id="{24F36077-1348-4AAC-9146-8CA3FAA0CE4D}"/>
                </a:ext>
              </a:extLst>
            </p:cNvPr>
            <p:cNvSpPr/>
            <p:nvPr/>
          </p:nvSpPr>
          <p:spPr>
            <a:xfrm>
              <a:off x="7625919" y="2991775"/>
              <a:ext cx="2317072" cy="1207361"/>
            </a:xfrm>
            <a:prstGeom prst="verticalScroll">
              <a:avLst>
                <a:gd name="adj" fmla="val 21795"/>
              </a:avLst>
            </a:prstGeom>
            <a:solidFill>
              <a:srgbClr val="FF0000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5803AB3-1535-445F-89BD-0743733A3EC8}"/>
                </a:ext>
              </a:extLst>
            </p:cNvPr>
            <p:cNvSpPr/>
            <p:nvPr/>
          </p:nvSpPr>
          <p:spPr>
            <a:xfrm>
              <a:off x="8068613" y="3350867"/>
              <a:ext cx="1629486" cy="8115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তৃতীয়</a:t>
              </a:r>
              <a:r>
                <a:rPr lang="en-US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াঠ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AA9F1-0AAC-410A-8363-1AC5C0961C03}"/>
              </a:ext>
            </a:extLst>
          </p:cNvPr>
          <p:cNvGrpSpPr/>
          <p:nvPr/>
        </p:nvGrpSpPr>
        <p:grpSpPr>
          <a:xfrm>
            <a:off x="447474" y="-77824"/>
            <a:ext cx="3563332" cy="1489955"/>
            <a:chOff x="2264481" y="-140314"/>
            <a:chExt cx="3303066" cy="1489955"/>
          </a:xfrm>
        </p:grpSpPr>
        <p:sp>
          <p:nvSpPr>
            <p:cNvPr id="41" name="Arrow: Right 40">
              <a:extLst>
                <a:ext uri="{FF2B5EF4-FFF2-40B4-BE49-F238E27FC236}">
                  <a16:creationId xmlns:a16="http://schemas.microsoft.com/office/drawing/2014/main" id="{94741C63-4E4A-493F-B69C-1B91211CA93E}"/>
                </a:ext>
              </a:extLst>
            </p:cNvPr>
            <p:cNvSpPr/>
            <p:nvPr/>
          </p:nvSpPr>
          <p:spPr>
            <a:xfrm>
              <a:off x="2264481" y="-140314"/>
              <a:ext cx="3303066" cy="1489955"/>
            </a:xfrm>
            <a:prstGeom prst="rightArrow">
              <a:avLst>
                <a:gd name="adj1" fmla="val 5261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FFE8431-70EB-4804-A1D0-CA98E2A16C38}"/>
                </a:ext>
              </a:extLst>
            </p:cNvPr>
            <p:cNvSpPr txBox="1"/>
            <p:nvPr/>
          </p:nvSpPr>
          <p:spPr>
            <a:xfrm>
              <a:off x="2388664" y="95433"/>
              <a:ext cx="2913310" cy="1200329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en-US" sz="7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48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6" grpId="0" animBg="1"/>
      <p:bldP spid="27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2853A1-C7B7-4496-8EF2-875B8F04A31F}"/>
              </a:ext>
            </a:extLst>
          </p:cNvPr>
          <p:cNvSpPr txBox="1"/>
          <p:nvPr/>
        </p:nvSpPr>
        <p:spPr>
          <a:xfrm>
            <a:off x="347870" y="387627"/>
            <a:ext cx="1330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িকে তাকা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………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7A5D88-F8DA-4F47-BAD1-F0B4AD55D3D5}"/>
              </a:ext>
            </a:extLst>
          </p:cNvPr>
          <p:cNvSpPr txBox="1"/>
          <p:nvPr/>
        </p:nvSpPr>
        <p:spPr>
          <a:xfrm>
            <a:off x="407505" y="5356356"/>
            <a:ext cx="1153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কাটতেছে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উভয়টাই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যার আরবি হল  </a:t>
            </a:r>
            <a:r>
              <a:rPr lang="ar-S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74F996-B11B-4115-BC8A-0CD75E4C6698}"/>
              </a:ext>
            </a:extLst>
          </p:cNvPr>
          <p:cNvSpPr txBox="1"/>
          <p:nvPr/>
        </p:nvSpPr>
        <p:spPr>
          <a:xfrm>
            <a:off x="7762459" y="4691210"/>
            <a:ext cx="2464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AD1FBE-A815-4065-BD77-22CA94F383CE}"/>
              </a:ext>
            </a:extLst>
          </p:cNvPr>
          <p:cNvSpPr txBox="1"/>
          <p:nvPr/>
        </p:nvSpPr>
        <p:spPr>
          <a:xfrm>
            <a:off x="1033127" y="4691210"/>
            <a:ext cx="3921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চাপাতা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কাটতেছে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74028C-4588-49C7-B156-BC0FE4F3B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38" y="1674174"/>
            <a:ext cx="5167265" cy="29033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E66250-8D32-4308-A80B-62AC04A46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703" y="1582015"/>
            <a:ext cx="4498314" cy="299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9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2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1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ABD749-6FE1-4488-9522-43D6977C4C99}"/>
              </a:ext>
            </a:extLst>
          </p:cNvPr>
          <p:cNvSpPr txBox="1"/>
          <p:nvPr/>
        </p:nvSpPr>
        <p:spPr>
          <a:xfrm>
            <a:off x="228602" y="140697"/>
            <a:ext cx="11519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 হল.................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A76565-8523-4AF7-8066-10CBA85F4BFF}"/>
              </a:ext>
            </a:extLst>
          </p:cNvPr>
          <p:cNvSpPr txBox="1"/>
          <p:nvPr/>
        </p:nvSpPr>
        <p:spPr>
          <a:xfrm>
            <a:off x="228602" y="4134904"/>
            <a:ext cx="11751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ফে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ল ও তার প্রকার 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21D21E0-EB1F-46A6-A16B-D35DB59B2174}"/>
              </a:ext>
            </a:extLst>
          </p:cNvPr>
          <p:cNvSpPr/>
          <p:nvPr/>
        </p:nvSpPr>
        <p:spPr>
          <a:xfrm>
            <a:off x="0" y="19878"/>
            <a:ext cx="12192000" cy="6838122"/>
          </a:xfrm>
          <a:prstGeom prst="frame">
            <a:avLst>
              <a:gd name="adj1" fmla="val 2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19607-F332-46C9-A3D6-10E7850C7E95}"/>
              </a:ext>
            </a:extLst>
          </p:cNvPr>
          <p:cNvSpPr txBox="1"/>
          <p:nvPr/>
        </p:nvSpPr>
        <p:spPr>
          <a:xfrm>
            <a:off x="228602" y="2226296"/>
            <a:ext cx="11751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وَ اَقْسَامُهُ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6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60CDE4E-8E7B-4423-AD2C-A3687B5CE5EB}"/>
              </a:ext>
            </a:extLst>
          </p:cNvPr>
          <p:cNvGrpSpPr/>
          <p:nvPr/>
        </p:nvGrpSpPr>
        <p:grpSpPr>
          <a:xfrm>
            <a:off x="3816220" y="361917"/>
            <a:ext cx="5085183" cy="1323439"/>
            <a:chOff x="3816220" y="361917"/>
            <a:chExt cx="5085183" cy="1323439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3A7540B-BBEA-410C-9E9B-20BCF1D1874F}"/>
                </a:ext>
              </a:extLst>
            </p:cNvPr>
            <p:cNvSpPr/>
            <p:nvPr/>
          </p:nvSpPr>
          <p:spPr>
            <a:xfrm>
              <a:off x="3816220" y="361917"/>
              <a:ext cx="5085183" cy="11569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744560-8CA2-4A8D-84E0-6EB3E8650629}"/>
                </a:ext>
              </a:extLst>
            </p:cNvPr>
            <p:cNvSpPr txBox="1"/>
            <p:nvPr/>
          </p:nvSpPr>
          <p:spPr>
            <a:xfrm>
              <a:off x="4874739" y="361917"/>
              <a:ext cx="3153189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শিখ</a:t>
              </a:r>
              <a:r>
                <a:rPr lang="bn-IN" sz="80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80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ফ</a:t>
              </a:r>
              <a:r>
                <a:rPr lang="bn-IN" sz="80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endParaRPr lang="en-US" sz="80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6197245-16F5-4273-9EAC-C430BF42A263}"/>
              </a:ext>
            </a:extLst>
          </p:cNvPr>
          <p:cNvSpPr txBox="1"/>
          <p:nvPr/>
        </p:nvSpPr>
        <p:spPr>
          <a:xfrm>
            <a:off x="1054359" y="1853307"/>
            <a:ext cx="83513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5AF812-507C-4ACC-B1B4-A8043BA322FC}"/>
              </a:ext>
            </a:extLst>
          </p:cNvPr>
          <p:cNvSpPr txBox="1"/>
          <p:nvPr/>
        </p:nvSpPr>
        <p:spPr>
          <a:xfrm>
            <a:off x="2862470" y="2967335"/>
            <a:ext cx="62218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اَلْفِعْلُ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অর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থ কী তা বলতে পারবে ।</a:t>
            </a:r>
            <a:endParaRPr lang="ar-SA" sz="3600" dirty="0">
              <a:latin typeface="NikoshBAN" panose="02000000000000000000" pitchFamily="2" charset="0"/>
              <a:cs typeface="Times New Roman" panose="02020603050405020304" pitchFamily="18" charset="0"/>
            </a:endParaRP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اَلْفِعْلُ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পরিচয় বর্ণনা করতে পারবে 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اَلْفِعْل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এর প্রকার লিখতে পারবে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76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2000">
              <a:srgbClr val="006600"/>
            </a:gs>
            <a:gs pos="61000">
              <a:srgbClr val="002060"/>
            </a:gs>
            <a:gs pos="39000">
              <a:srgbClr val="FFFF00"/>
            </a:gs>
            <a:gs pos="97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738C54-9D24-4105-9767-ACEFE9423B0C}"/>
              </a:ext>
            </a:extLst>
          </p:cNvPr>
          <p:cNvSpPr txBox="1"/>
          <p:nvPr/>
        </p:nvSpPr>
        <p:spPr>
          <a:xfrm>
            <a:off x="244569" y="293626"/>
            <a:ext cx="3199024" cy="70788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চয়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BD21F-C7CE-4E3C-8954-78DD269F9FCA}"/>
              </a:ext>
            </a:extLst>
          </p:cNvPr>
          <p:cNvSpPr txBox="1"/>
          <p:nvPr/>
        </p:nvSpPr>
        <p:spPr>
          <a:xfrm>
            <a:off x="3443593" y="566001"/>
            <a:ext cx="83268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একবচন।বহুবচনে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أَفْعَالٌ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BD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কর্ম </a:t>
            </a: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B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b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77672-9F2A-4DDE-B566-63A0BF553542}"/>
              </a:ext>
            </a:extLst>
          </p:cNvPr>
          <p:cNvSpPr txBox="1"/>
          <p:nvPr/>
        </p:nvSpPr>
        <p:spPr>
          <a:xfrm>
            <a:off x="244569" y="2860691"/>
            <a:ext cx="1188260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পারিভাষিক অর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bn-BD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هُوَ كَلِمَةٌ تَضُلُّ عَلى معْنىً فى نفسها دلالةً مقترنةً بزمانِ ذالك المعنى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9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ঐ অর্থ তিনটি কালে (অতীত, বর্তমান, ও ভবিষ্যৎ)-এর যে কোনো একটির সাথে মিলিত হয়।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2063D-0E2C-4FBB-A5AF-86372954112F}"/>
              </a:ext>
            </a:extLst>
          </p:cNvPr>
          <p:cNvSpPr txBox="1"/>
          <p:nvPr/>
        </p:nvSpPr>
        <p:spPr>
          <a:xfrm>
            <a:off x="491471" y="5707224"/>
            <a:ext cx="1138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غَسَلَ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ধৌত 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ছে),</a:t>
            </a:r>
            <a:r>
              <a:rPr lang="ar-SA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يَغْسِلُ</a:t>
            </a:r>
            <a:r>
              <a:rPr lang="bn-BD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ধৌত 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 বা করবে), 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اِغْسِلْ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(তুমি ধৌত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75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6600"/>
            </a:gs>
            <a:gs pos="61000">
              <a:srgbClr val="002060"/>
            </a:gs>
            <a:gs pos="39000">
              <a:srgbClr val="FFFF00"/>
            </a:gs>
            <a:gs pos="97000">
              <a:srgbClr val="FF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6A6363-E6CB-4F4E-8575-AA091B870C42}"/>
              </a:ext>
            </a:extLst>
          </p:cNvPr>
          <p:cNvSpPr txBox="1"/>
          <p:nvPr/>
        </p:nvSpPr>
        <p:spPr>
          <a:xfrm>
            <a:off x="4774930" y="144361"/>
            <a:ext cx="2290439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en-US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CC2D18-C788-450B-964C-12F30C35250C}"/>
              </a:ext>
            </a:extLst>
          </p:cNvPr>
          <p:cNvSpPr txBox="1"/>
          <p:nvPr/>
        </p:nvSpPr>
        <p:spPr>
          <a:xfrm>
            <a:off x="-198835" y="1198881"/>
            <a:ext cx="962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-=</a:t>
            </a:r>
            <a:r>
              <a:rPr lang="ar-SA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</a:t>
            </a:r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ُ </a:t>
            </a:r>
            <a:r>
              <a:rPr lang="as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</a:t>
            </a:r>
            <a:r>
              <a:rPr lang="as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লিখ........................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0D62A9-0BDE-41C6-94C9-8E70FDB80099}"/>
              </a:ext>
            </a:extLst>
          </p:cNvPr>
          <p:cNvSpPr txBox="1"/>
          <p:nvPr/>
        </p:nvSpPr>
        <p:spPr>
          <a:xfrm>
            <a:off x="278298" y="2604052"/>
            <a:ext cx="5327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অর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9B7C12-6544-43E8-884F-9B11485E76CA}"/>
              </a:ext>
            </a:extLst>
          </p:cNvPr>
          <p:cNvSpPr txBox="1"/>
          <p:nvPr/>
        </p:nvSpPr>
        <p:spPr>
          <a:xfrm>
            <a:off x="598833" y="3546063"/>
            <a:ext cx="620698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কর্ম </a:t>
            </a: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</a:p>
          <a:p>
            <a:pPr marL="3771900" lvl="7" indent="-571500">
              <a:buFont typeface="Wingdings" panose="05000000000000000000" pitchFamily="2" charset="2"/>
              <a:buChar char="§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86857-BA82-48F0-848D-B74396E0B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552" y="3452046"/>
            <a:ext cx="5673654" cy="317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6903AF4-F697-481A-898C-A8F28C2D1289}"/>
              </a:ext>
            </a:extLst>
          </p:cNvPr>
          <p:cNvGrpSpPr/>
          <p:nvPr/>
        </p:nvGrpSpPr>
        <p:grpSpPr>
          <a:xfrm>
            <a:off x="0" y="183524"/>
            <a:ext cx="3142034" cy="1089660"/>
            <a:chOff x="-64631" y="238538"/>
            <a:chExt cx="4030344" cy="1789044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6803850E-7950-4BB9-9671-B0E77A104C78}"/>
                </a:ext>
              </a:extLst>
            </p:cNvPr>
            <p:cNvSpPr/>
            <p:nvPr/>
          </p:nvSpPr>
          <p:spPr>
            <a:xfrm>
              <a:off x="228600" y="238538"/>
              <a:ext cx="3737113" cy="1789044"/>
            </a:xfrm>
            <a:prstGeom prst="rightArrow">
              <a:avLst>
                <a:gd name="adj1" fmla="val 46667"/>
                <a:gd name="adj2" fmla="val 65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6CE614-7242-4F2E-9295-17D82CBBEEE6}"/>
                </a:ext>
              </a:extLst>
            </p:cNvPr>
            <p:cNvSpPr txBox="1"/>
            <p:nvPr/>
          </p:nvSpPr>
          <p:spPr>
            <a:xfrm>
              <a:off x="-64631" y="688485"/>
              <a:ext cx="3737113" cy="9601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اَلْفِعْلُ</a:t>
              </a:r>
              <a:r>
                <a:rPr lang="bn-BD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এর প্রকারঃ </a:t>
              </a:r>
              <a:r>
                <a:rPr lang="bn-BD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C275135-4D14-401B-B230-AB8008910F05}"/>
              </a:ext>
            </a:extLst>
          </p:cNvPr>
          <p:cNvSpPr txBox="1"/>
          <p:nvPr/>
        </p:nvSpPr>
        <p:spPr>
          <a:xfrm>
            <a:off x="3239311" y="512590"/>
            <a:ext cx="81572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রুপান্তরভেদে </a:t>
            </a: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فِعْلٌ</a:t>
            </a:r>
            <a:r>
              <a:rPr lang="en-US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 তিনভাগে ভাগ করা যায়।  যথা-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51451-C276-4084-9F09-B3531265FFA2}"/>
              </a:ext>
            </a:extLst>
          </p:cNvPr>
          <p:cNvSpPr txBox="1"/>
          <p:nvPr/>
        </p:nvSpPr>
        <p:spPr>
          <a:xfrm>
            <a:off x="1542661" y="2477107"/>
            <a:ext cx="9106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solidFill>
                  <a:srgbClr val="FF00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الْمَاضِيْ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-</a:t>
            </a:r>
            <a:r>
              <a:rPr lang="bn-BD" sz="3600" dirty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তথা অতীতকালীন ক্রিয়া ।</a:t>
            </a:r>
            <a:endParaRPr lang="bn-BD" sz="3600" dirty="0"/>
          </a:p>
          <a:p>
            <a:r>
              <a:rPr lang="ar-SA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solidFill>
                  <a:srgbClr val="FF0000"/>
                </a:solidFill>
                <a:latin typeface="NikoshBAN" panose="02000000000000000000" pitchFamily="2" charset="0"/>
                <a:cs typeface="Times New Roman" panose="02020603050405020304" pitchFamily="18" charset="0"/>
              </a:rPr>
              <a:t>اَلْفِعْلُ الْ</a:t>
            </a:r>
            <a:r>
              <a:rPr lang="ar-S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مُضَارِعُ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তথা বর্তমান ও ভবিষ্যতকালিন ক্রিয়া।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اَلْفِعْلُ الْأَمْرِ</a:t>
            </a:r>
            <a:r>
              <a:rPr lang="bn-BD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তথা আদেশসূচক ক্রিয়া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674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5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2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7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2292</TotalTime>
  <Words>592</Words>
  <Application>Microsoft Office PowerPoint</Application>
  <PresentationFormat>Widescreen</PresentationFormat>
  <Paragraphs>89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Corbel</vt:lpstr>
      <vt:lpstr>Garamond</vt:lpstr>
      <vt:lpstr>NikoshBAN</vt:lpstr>
      <vt:lpstr>Times New Roman</vt:lpstr>
      <vt:lpstr>Wingdings</vt:lpstr>
      <vt:lpstr>Office Theme</vt:lpstr>
      <vt:lpstr>1_Savon</vt:lpstr>
      <vt:lpstr>Basis</vt:lpstr>
      <vt:lpstr>Savon</vt:lpstr>
      <vt:lpstr>1_Office Theme</vt:lpstr>
      <vt:lpstr>2_Savon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ASADULLAH</dc:creator>
  <cp:lastModifiedBy>DELL</cp:lastModifiedBy>
  <cp:revision>566</cp:revision>
  <dcterms:created xsi:type="dcterms:W3CDTF">2020-03-17T01:31:05Z</dcterms:created>
  <dcterms:modified xsi:type="dcterms:W3CDTF">2020-10-25T13:03:57Z</dcterms:modified>
</cp:coreProperties>
</file>