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0"/>
  </p:notesMasterIdLst>
  <p:sldIdLst>
    <p:sldId id="256" r:id="rId2"/>
    <p:sldId id="275" r:id="rId3"/>
    <p:sldId id="257" r:id="rId4"/>
    <p:sldId id="302" r:id="rId5"/>
    <p:sldId id="276" r:id="rId6"/>
    <p:sldId id="260" r:id="rId7"/>
    <p:sldId id="259" r:id="rId8"/>
    <p:sldId id="298" r:id="rId9"/>
    <p:sldId id="299" r:id="rId10"/>
    <p:sldId id="300" r:id="rId11"/>
    <p:sldId id="277" r:id="rId12"/>
    <p:sldId id="263" r:id="rId13"/>
    <p:sldId id="301" r:id="rId14"/>
    <p:sldId id="283" r:id="rId15"/>
    <p:sldId id="284" r:id="rId16"/>
    <p:sldId id="291" r:id="rId17"/>
    <p:sldId id="28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-24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7" Type="http://schemas.openxmlformats.org/officeDocument/2006/relationships/image" Target="../media/image221.png"/><Relationship Id="rId2" Type="http://schemas.openxmlformats.org/officeDocument/2006/relationships/image" Target="../media/image261.png"/><Relationship Id="rId1" Type="http://schemas.openxmlformats.org/officeDocument/2006/relationships/image" Target="../media/image271.png"/><Relationship Id="rId6" Type="http://schemas.openxmlformats.org/officeDocument/2006/relationships/image" Target="../media/image231.png"/><Relationship Id="rId5" Type="http://schemas.openxmlformats.org/officeDocument/2006/relationships/image" Target="../media/image241.png"/><Relationship Id="rId4" Type="http://schemas.openxmlformats.org/officeDocument/2006/relationships/image" Target="../media/image251.png"/></Relationships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0CB00-3EA1-4643-AB9A-62DBB7614147}">
      <dsp:nvSpPr>
        <dsp:cNvPr id="0" name=""/>
        <dsp:cNvSpPr/>
      </dsp:nvSpPr>
      <dsp:spPr>
        <a:xfrm>
          <a:off x="3033244" y="2032800"/>
          <a:ext cx="2061510" cy="1561703"/>
        </a:xfrm>
        <a:prstGeom prst="ellipse">
          <a:avLst/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ন্যানো প্রযুক্তির প্রয়োগ</a:t>
          </a:r>
          <a:endParaRPr lang="en-US" sz="3200" kern="1200" dirty="0"/>
        </a:p>
      </dsp:txBody>
      <dsp:txXfrm>
        <a:off x="3335145" y="2261506"/>
        <a:ext cx="1457708" cy="1104291"/>
      </dsp:txXfrm>
    </dsp:sp>
    <dsp:sp modelId="{E780377A-06BA-4D41-B445-52A3432554E1}">
      <dsp:nvSpPr>
        <dsp:cNvPr id="0" name=""/>
        <dsp:cNvSpPr/>
      </dsp:nvSpPr>
      <dsp:spPr>
        <a:xfrm rot="16200000">
          <a:off x="3898859" y="1465072"/>
          <a:ext cx="330281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948401" y="1620810"/>
        <a:ext cx="231197" cy="318587"/>
      </dsp:txXfrm>
    </dsp:sp>
    <dsp:sp modelId="{ED55A784-FC7F-4A32-8853-F55B26425053}">
      <dsp:nvSpPr>
        <dsp:cNvPr id="0" name=""/>
        <dsp:cNvSpPr/>
      </dsp:nvSpPr>
      <dsp:spPr>
        <a:xfrm>
          <a:off x="3361233" y="4095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567068" y="209930"/>
        <a:ext cx="993862" cy="993862"/>
      </dsp:txXfrm>
    </dsp:sp>
    <dsp:sp modelId="{3B4B9569-9849-4859-A21F-5A302BD7B815}">
      <dsp:nvSpPr>
        <dsp:cNvPr id="0" name=""/>
        <dsp:cNvSpPr/>
      </dsp:nvSpPr>
      <dsp:spPr>
        <a:xfrm rot="19285714">
          <a:off x="4830548" y="1832037"/>
          <a:ext cx="262888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839151" y="1962819"/>
        <a:ext cx="184022" cy="318587"/>
      </dsp:txXfrm>
    </dsp:sp>
    <dsp:sp modelId="{39C3D511-6627-47C0-B9AA-C731F0CC3BF4}">
      <dsp:nvSpPr>
        <dsp:cNvPr id="0" name=""/>
        <dsp:cNvSpPr/>
      </dsp:nvSpPr>
      <dsp:spPr>
        <a:xfrm>
          <a:off x="5008389" y="797323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5214224" y="1003158"/>
        <a:ext cx="993862" cy="993862"/>
      </dsp:txXfrm>
    </dsp:sp>
    <dsp:sp modelId="{6941BC5C-32E7-4974-98E4-81F9C2D53B32}">
      <dsp:nvSpPr>
        <dsp:cNvPr id="0" name=""/>
        <dsp:cNvSpPr/>
      </dsp:nvSpPr>
      <dsp:spPr>
        <a:xfrm rot="771429">
          <a:off x="5132346" y="2815698"/>
          <a:ext cx="207606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133127" y="2914964"/>
        <a:ext cx="145324" cy="318587"/>
      </dsp:txXfrm>
    </dsp:sp>
    <dsp:sp modelId="{24D64357-7BFA-4FD5-A1CC-1E15E2D6CCC9}">
      <dsp:nvSpPr>
        <dsp:cNvPr id="0" name=""/>
        <dsp:cNvSpPr/>
      </dsp:nvSpPr>
      <dsp:spPr>
        <a:xfrm>
          <a:off x="5415202" y="2579691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5621037" y="2785526"/>
        <a:ext cx="993862" cy="993862"/>
      </dsp:txXfrm>
    </dsp:sp>
    <dsp:sp modelId="{9A6467BD-BFA4-4B03-BC6F-1928B4C5EE2D}">
      <dsp:nvSpPr>
        <dsp:cNvPr id="0" name=""/>
        <dsp:cNvSpPr/>
      </dsp:nvSpPr>
      <dsp:spPr>
        <a:xfrm rot="3857143">
          <a:off x="4385078" y="3539462"/>
          <a:ext cx="312612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11624" y="3603410"/>
        <a:ext cx="218828" cy="318587"/>
      </dsp:txXfrm>
    </dsp:sp>
    <dsp:sp modelId="{0C2941D0-5AE1-48C0-8F18-8D194C119DE3}">
      <dsp:nvSpPr>
        <dsp:cNvPr id="0" name=""/>
        <dsp:cNvSpPr/>
      </dsp:nvSpPr>
      <dsp:spPr>
        <a:xfrm>
          <a:off x="4275335" y="4009039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0" kern="1200"/>
        </a:p>
      </dsp:txBody>
      <dsp:txXfrm>
        <a:off x="4481170" y="4214874"/>
        <a:ext cx="993862" cy="993862"/>
      </dsp:txXfrm>
    </dsp:sp>
    <dsp:sp modelId="{FD80CE41-4E7A-4EDA-BB62-022634725840}">
      <dsp:nvSpPr>
        <dsp:cNvPr id="0" name=""/>
        <dsp:cNvSpPr/>
      </dsp:nvSpPr>
      <dsp:spPr>
        <a:xfrm rot="6942857">
          <a:off x="3430309" y="3539462"/>
          <a:ext cx="312612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497547" y="3603410"/>
        <a:ext cx="218828" cy="318587"/>
      </dsp:txXfrm>
    </dsp:sp>
    <dsp:sp modelId="{4205DBC5-7656-43D0-89FD-2366B8B2BE1D}">
      <dsp:nvSpPr>
        <dsp:cNvPr id="0" name=""/>
        <dsp:cNvSpPr/>
      </dsp:nvSpPr>
      <dsp:spPr>
        <a:xfrm>
          <a:off x="2447131" y="4009039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2652966" y="4214874"/>
        <a:ext cx="993862" cy="993862"/>
      </dsp:txXfrm>
    </dsp:sp>
    <dsp:sp modelId="{15A45BC8-51C8-42BA-9C2F-ED42747CD7ED}">
      <dsp:nvSpPr>
        <dsp:cNvPr id="0" name=""/>
        <dsp:cNvSpPr/>
      </dsp:nvSpPr>
      <dsp:spPr>
        <a:xfrm rot="10028571">
          <a:off x="2788047" y="2815698"/>
          <a:ext cx="207606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849548" y="2914964"/>
        <a:ext cx="145324" cy="318587"/>
      </dsp:txXfrm>
    </dsp:sp>
    <dsp:sp modelId="{A387BB6A-E7C3-4D4C-AB71-1F911663CA9A}">
      <dsp:nvSpPr>
        <dsp:cNvPr id="0" name=""/>
        <dsp:cNvSpPr/>
      </dsp:nvSpPr>
      <dsp:spPr>
        <a:xfrm>
          <a:off x="1307264" y="2579691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1513099" y="2785526"/>
        <a:ext cx="993862" cy="993862"/>
      </dsp:txXfrm>
    </dsp:sp>
    <dsp:sp modelId="{BFC5BC1C-DEB3-46B5-85C4-B949209AA00E}">
      <dsp:nvSpPr>
        <dsp:cNvPr id="0" name=""/>
        <dsp:cNvSpPr/>
      </dsp:nvSpPr>
      <dsp:spPr>
        <a:xfrm rot="13114286">
          <a:off x="3034562" y="1832037"/>
          <a:ext cx="262888" cy="5309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104825" y="1962819"/>
        <a:ext cx="184022" cy="318587"/>
      </dsp:txXfrm>
    </dsp:sp>
    <dsp:sp modelId="{4060B8DC-6EA7-4730-8A95-4DC43485645A}">
      <dsp:nvSpPr>
        <dsp:cNvPr id="0" name=""/>
        <dsp:cNvSpPr/>
      </dsp:nvSpPr>
      <dsp:spPr>
        <a:xfrm>
          <a:off x="1714078" y="797323"/>
          <a:ext cx="1405532" cy="1405532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>
            <a:latin typeface="NikoshBAN" pitchFamily="2" charset="0"/>
            <a:cs typeface="NikoshBAN" pitchFamily="2" charset="0"/>
          </a:endParaRPr>
        </a:p>
      </dsp:txBody>
      <dsp:txXfrm>
        <a:off x="1919913" y="1003158"/>
        <a:ext cx="993862" cy="993862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A08E2-CD5D-4A83-A515-60A8E59F582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55633-E64A-46C9-BBF0-37E14C95D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441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55633-E64A-46C9-BBF0-37E14C95D8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38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9BA711-DEC8-4830-AA10-468685583F7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81DB5F-21F8-4701-A952-F49867435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418733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 ,প্রভাষক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79" y="1925052"/>
            <a:ext cx="5694947" cy="4186990"/>
          </a:xfrm>
          <a:prstGeom prst="rect">
            <a:avLst/>
          </a:prstGeom>
        </p:spPr>
      </p:pic>
      <p:sp>
        <p:nvSpPr>
          <p:cNvPr id="11" name="Trapezoid 10"/>
          <p:cNvSpPr/>
          <p:nvPr/>
        </p:nvSpPr>
        <p:spPr>
          <a:xfrm>
            <a:off x="1796716" y="1283368"/>
            <a:ext cx="2791326" cy="2117558"/>
          </a:xfrm>
          <a:prstGeom prst="trapezoi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WELCOME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ICT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643803"/>
      </p:ext>
    </p:extLst>
  </p:cSld>
  <p:clrMapOvr>
    <a:masterClrMapping/>
  </p:clrMapOvr>
  <p:transition spd="slow" advTm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9180" y="370407"/>
            <a:ext cx="3140603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কোডিং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1227" y="1636216"/>
            <a:ext cx="9233917" cy="304698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৬। ইবিসিডিআইসি কোডঃ 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EBCDIC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কোডের পুর্ণরূপ 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Extended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Binary Coded Decimal Information Code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এটি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 বিটের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কোড।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৭। ইউনি কোডঃ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বিশ্বের সকল ভাষাকে কম্পিউটারে কোডভুক্ত করার জন্য বড় বড় কোম্পানিগুলো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মান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 করেছে যাকে ইউনিকোড বলা হয়। এর পূর্ণরূপ-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Universal Code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 সর্বজনীন কোড</a:t>
            </a:r>
            <a:r>
              <a:rPr lang="bn-IN" sz="2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ইউনিকোড ১৬ বিটের কোড। 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74161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6808" y="447870"/>
            <a:ext cx="3170703" cy="154888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6193" y="3096983"/>
            <a:ext cx="835572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১। কম্পিউটার কোডিং</a:t>
            </a:r>
            <a:r>
              <a:rPr lang="en-US" sz="3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কি তা বলতে পারবে;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9725" y="4596534"/>
            <a:ext cx="179832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সময়-৩মিনিট      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519772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9760" y="2346960"/>
            <a:ext cx="51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77440" y="1920241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516" y="4632341"/>
            <a:ext cx="2225040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9718" y="484093"/>
            <a:ext cx="5558119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1808" y="2524100"/>
            <a:ext cx="7388219" cy="5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বিসিডি কোড এবং ইউনি কোড ব্যাখ্যা করতে পারবে;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01948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80593" y="378391"/>
            <a:ext cx="82296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বিসিডি কোড এবং আলফা নিউমেরিক কোডের পার্থক্য নিম্নরূপ: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5311" y="1907645"/>
            <a:ext cx="4966138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বিসিডি কোড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১। দশমিক সংখ্যাকে বাইনারি সংখ্যায় প্রকাশের 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বিসিডি কোড ব্যবহূত হয়।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২। এটি একটি ৪ বিটের কোড।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৩। এটি সাধারণত ক্যালকুলেটর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ডিজিটাল ঘড়ি ইত্যাদিতে ব্যবহূত হয়।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৪। পাঁচ ধরনের বিসিডি কোড ব্যবহূত হয়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৫। এই কোডে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4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টি বিট দ্বারা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24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16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টি ভিন্ন অবস্থা নির্দেশ করে।</a:t>
            </a:r>
            <a:endParaRPr kumimoji="0" lang="bn-I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9835" y="1876113"/>
            <a:ext cx="5959366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আলফা নিউমেরিক কোড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          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১।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বর্ণ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অংক এবং অন্যান্য চিহ্ন প্রকাশের জন্য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আলফা নিউমেরিক কোড ব্যবহূত হয়।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২। এটি বিভিন্ন ধরনের হয়ে থাকে যেমন: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ASCII-7, EBCDIC-8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Uni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Code-16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ইত্যাদি।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     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৩। এটি কম্পিউটার ও কম্পিউটার নিয়ন্ত্রিত অন্যান্য যন্ত্রে ব্যবহূত হয়।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৪। বিভিন্ন প্রকার আলফা নিউমেরিক কোড ব্যবহূত হয়। যেমন: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ASCII, EBCDIC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Uni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Code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ইত্যাদি।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৫।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ASCII-7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কোডের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7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টি বিট দ্বারা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27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128 </a:t>
            </a:r>
            <a:r>
              <a:rPr kumimoji="0" lang="bn-I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টি ভিন্ন অবস্থা নির্দেশ করে।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NikoshBAN" pitchFamily="2" charset="0"/>
              </a:rPr>
              <a:t>     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10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4330" y="561751"/>
            <a:ext cx="3597631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432" y="2291325"/>
            <a:ext cx="11293642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৩। বিসিডি কোড এবং আলফা নিউমেরিক কোডের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মধ্যে পার্থক্য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2955" y="4197841"/>
            <a:ext cx="196596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সময়-১০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570" y="285925"/>
            <a:ext cx="469750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0341" y="1892858"/>
            <a:ext cx="9377814" cy="35394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BCD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 পূর্ণরূপ-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Binary Coded Decimal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Bar Coded Decimal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Best Coded Decimal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Binary Compact Disc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BCD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কোড কত বিটের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Calibri" pitchFamily="34" charset="0"/>
                <a:cs typeface="NikoshBAN" pitchFamily="2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Calibri" pitchFamily="34" charset="0"/>
                <a:cs typeface="NikoshBAN" pitchFamily="2" charset="0"/>
              </a:rPr>
              <a:t>4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smtClean="0">
                <a:latin typeface="Calibri" pitchFamily="34" charset="0"/>
                <a:cs typeface="NikoshBAN" pitchFamily="2" charset="0"/>
              </a:rPr>
              <a:t>8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Calibri" pitchFamily="34" charset="0"/>
                <a:cs typeface="NikoshBAN" pitchFamily="2" charset="0"/>
              </a:rPr>
              <a:t>16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9570" y="285925"/>
            <a:ext cx="469750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4811" y="3069558"/>
            <a:ext cx="5639899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	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4213" y="971774"/>
            <a:ext cx="564776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5048" y="2921014"/>
            <a:ext cx="9367935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ডেসিমেল সংখ্যা </a:t>
            </a:r>
            <a:r>
              <a:rPr lang="en-US" sz="3200" dirty="0" smtClean="0">
                <a:cs typeface="NikoshBAN" pitchFamily="2" charset="0"/>
              </a:rPr>
              <a:t>395 </a:t>
            </a:r>
            <a:r>
              <a:rPr lang="bn-IN" sz="3200" dirty="0" smtClean="0">
                <a:cs typeface="NikoshBAN" pitchFamily="2" charset="0"/>
              </a:rPr>
              <a:t>কে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BCD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কোডের মাধ্যমে দেখাও।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iamond 5"/>
          <p:cNvSpPr/>
          <p:nvPr/>
        </p:nvSpPr>
        <p:spPr>
          <a:xfrm>
            <a:off x="3384884" y="962526"/>
            <a:ext cx="4251158" cy="4138863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99164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13913" y="3085660"/>
            <a:ext cx="3700571" cy="21987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তৃতীয়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53" y="385008"/>
            <a:ext cx="2266401" cy="2893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964667" y="3209111"/>
            <a:ext cx="4002996" cy="2529840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সুস্‌মিতা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bn-IN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বন্দর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bn-IN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Susmita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06" y="770021"/>
            <a:ext cx="2038350" cy="23093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Oval 11"/>
          <p:cNvSpPr/>
          <p:nvPr/>
        </p:nvSpPr>
        <p:spPr>
          <a:xfrm>
            <a:off x="2759242" y="770021"/>
            <a:ext cx="1764632" cy="208547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839200" y="770020"/>
            <a:ext cx="1796716" cy="197317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09516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209" y="347797"/>
            <a:ext cx="6401867" cy="67543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1-Table1.1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404110"/>
            <a:ext cx="9025102" cy="4743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4620370"/>
      </p:ext>
    </p:extLst>
  </p:cSld>
  <p:clrMapOvr>
    <a:masterClrMapping/>
  </p:clrMapOvr>
  <p:transition advTm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209" y="347797"/>
            <a:ext cx="6401867" cy="67543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64" y="1119352"/>
            <a:ext cx="4519449" cy="4997669"/>
          </a:xfrm>
          <a:prstGeom prst="rect">
            <a:avLst/>
          </a:prstGeom>
        </p:spPr>
      </p:pic>
      <p:pic>
        <p:nvPicPr>
          <p:cNvPr id="6" name="Picture 5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524" y="1245477"/>
            <a:ext cx="5541126" cy="4773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4620370"/>
      </p:ext>
    </p:extLst>
  </p:cSld>
  <p:clrMapOvr>
    <a:masterClrMapping/>
  </p:clrMapOvr>
  <p:transition advTm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139" y="671406"/>
            <a:ext cx="3329207" cy="737762"/>
          </a:xfrm>
          <a:solidFill>
            <a:srgbClr val="92D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endParaRPr lang="en-US" sz="4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190" y="2842851"/>
            <a:ext cx="3140603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কোডিং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72055"/>
            <a:ext cx="5975131" cy="46350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8187052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6168" y="121920"/>
            <a:ext cx="7028331" cy="1237128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47" y="1985218"/>
            <a:ext cx="11949403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 পাঠ শেষে শিক্ষার্থীরা-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কম্পিউটার কোডিং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তা বলতে পারবে;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বিসিডি কোড এবং ইউনি কোড ব্যাখ্যা করতে পারবে;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বিসিডি কোড এবং আলফা নিউমেরিক কোডের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মধ্যে পার্থক্য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ব্যাখ্যা করতে পারবে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8288844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809" y="1670509"/>
            <a:ext cx="11135605" cy="15696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200" b="1" u="sng" dirty="0" smtClean="0">
                <a:latin typeface="NikoshBAN" pitchFamily="2" charset="0"/>
                <a:cs typeface="NikoshBAN" pitchFamily="2" charset="0"/>
              </a:rPr>
              <a:t>কোডিং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কম্পিউটার সিস্টেমে ব্যবহৃত প্রতিটি বর্ণ, সংখ্যা বা বিশেষ  চিহ্নকে পৃথক পৃথকভাবে সিপিউকে বুঝানোর জন্য বাইনারি বিট অর্থাৎ ০ বা ১ রূপান্তর করে বিভিন্নভাবে সাজিয়ে অদ্বিতীয় সংকেত তৈরি করা হয়। এই অদ্বিতীয় সংকেতকে কোড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060" y="3870370"/>
            <a:ext cx="11135605" cy="1077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ডেটা ইনপুটের জন্য কোডিং-এর দরকার হয়। ব্যবহারের ভিত্তিতে কোডকে বিভিন্নভাবে ভাগ করা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9302" y="390285"/>
            <a:ext cx="3140603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কোডিং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74161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182" y="1286196"/>
            <a:ext cx="11135605" cy="1077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ডেটা ইনপুটের জন্য কোডিং-এর দরকার হয়। ব্যবহারের ভিত্তিতে কোডকে বিভিন্নভাবে ভাগ করা হয়। নিন্মে কতকগুলো বহুল ব্যবহৃত কোডের নাম দেয়া হলো-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9180" y="370407"/>
            <a:ext cx="3140603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কোডিং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7406" y="2769049"/>
            <a:ext cx="2864887" cy="3170099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অক্টাল কোড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বিসিডি কোড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৫। অ্যাসকি কোড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৭।ইউনি কোড 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৯।গ্রে কোড।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03876" y="2742544"/>
            <a:ext cx="4491935" cy="255454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হেক্সাডেসিমেল কোড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আলফানিউমেরিক কোড 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৬। ইবিসিডিআইসি কোড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৮। মোর্স কোড </a:t>
            </a:r>
          </a:p>
        </p:txBody>
      </p:sp>
    </p:spTree>
    <p:extLst>
      <p:ext uri="{BB962C8B-B14F-4D97-AF65-F5344CB8AC3E}">
        <p14:creationId xmlns="" xmlns:p14="http://schemas.microsoft.com/office/powerpoint/2010/main" val="118274161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96337"/>
            <a:ext cx="12192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সুস্‌মিতা রায়,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),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চিরিরবন্দর সরকারি কলেজ, চিরিরবন্দর,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946" y="31532"/>
            <a:ext cx="3140603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কোডিং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855" y="988231"/>
            <a:ext cx="10720552" cy="520142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অক্টাল কোড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3 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বিট বিশিষ্ট বাইনারি কোডকে অক্টাল কোড বলে। ডিজিটাল  কম্পিউটার ও মাইক্রোপ্রসেসরের সাথে সংযোগের জন্য অক্টাল কোড ব্যবহৃত হ।যেমন-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হেক্সাডেসিমেল কোড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বিট বিশিষ্ট বাইনারি কোডকে হেক্সাডেসিমেল কোড বলে। ডিজিটাল  কম্পিউটার ও মাইক্রোপ্রসেসরের সাথে সংযোগের জন্য হেক্সাডেসিমেল কোড ব্যবহৃত হয়।</a:t>
            </a:r>
            <a:endParaRPr lang="bn-IN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বিসিডি কোড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দশমিক সংখ্যাকে বাইনারি সংখ্যায় প্রকাশের জন্য বিসিডি কোড ব্যবহৃত হয়। ০ থেকে ৯ এই দশটি অংকের প্রতিটিকে নির্দেশের জন্য ৪ বিট বাইনারি অংকের প্রয়োজন। ৪ বিট দ্বারা ২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আলফানিউমেরিক কোড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বর্ণ, অঙ্ক এবং বিভিন্ন গাণিতিক চিহ্ন আরও কতকগুলো বিশেষ চিহ্নের জন্য ব্যবহৃত কোডকে আলফানিউমেরিক কোড বলে।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৫। অ্যাসকি কোড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American Standard Code For Information Interchange.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সর্বপ্রথম ১৯৬৩ সালে 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ANSI </a:t>
            </a: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কর্তৃক আসকি কোড উদ্ভাবিত হয়, পরবর্তীতে ১৯৬৫ সালে রবার্ট উইলিয়াম বিমার ৭ বিটের আসকি কোড উদ্ভাবন করেন।</a:t>
            </a:r>
            <a:endPara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74161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2477</TotalTime>
  <Words>800</Words>
  <Application>Microsoft Office PowerPoint</Application>
  <PresentationFormat>Custom</PresentationFormat>
  <Paragraphs>108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Slide 1</vt:lpstr>
      <vt:lpstr>Slide 2</vt:lpstr>
      <vt:lpstr>Slide 3</vt:lpstr>
      <vt:lpstr>Slide 4</vt:lpstr>
      <vt:lpstr>পাঠের নামঃ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Susmita</cp:lastModifiedBy>
  <cp:revision>678</cp:revision>
  <dcterms:created xsi:type="dcterms:W3CDTF">2019-09-30T08:47:45Z</dcterms:created>
  <dcterms:modified xsi:type="dcterms:W3CDTF">2020-10-26T17:38:38Z</dcterms:modified>
</cp:coreProperties>
</file>