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9" r:id="rId2"/>
    <p:sldId id="356" r:id="rId3"/>
    <p:sldId id="355" r:id="rId4"/>
    <p:sldId id="354" r:id="rId5"/>
    <p:sldId id="353" r:id="rId6"/>
    <p:sldId id="344" r:id="rId7"/>
    <p:sldId id="330" r:id="rId8"/>
    <p:sldId id="331" r:id="rId9"/>
    <p:sldId id="339" r:id="rId10"/>
    <p:sldId id="345" r:id="rId11"/>
    <p:sldId id="343" r:id="rId12"/>
    <p:sldId id="346" r:id="rId13"/>
    <p:sldId id="300" r:id="rId14"/>
    <p:sldId id="299" r:id="rId15"/>
    <p:sldId id="340" r:id="rId16"/>
    <p:sldId id="335" r:id="rId17"/>
    <p:sldId id="336" r:id="rId18"/>
    <p:sldId id="337" r:id="rId19"/>
    <p:sldId id="295" r:id="rId20"/>
    <p:sldId id="347" r:id="rId21"/>
    <p:sldId id="293" r:id="rId22"/>
    <p:sldId id="32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D1DB6-08F1-40A4-84E4-322EC1CDC749}" type="datetimeFigureOut">
              <a:rPr lang="en-GB" smtClean="0"/>
              <a:t>26/10/2020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BDFFCA-C3E8-4143-91D5-DE25AD60AC42}" type="slidenum">
              <a:rPr lang="en-GB" smtClean="0"/>
              <a:t>‹#›</a:t>
            </a:fld>
            <a:endParaRPr lang="en-GB"/>
          </a:p>
        </p:txBody>
      </p:sp>
    </p:spTree>
    <p:extLst>
      <p:ext uri="{BB962C8B-B14F-4D97-AF65-F5344CB8AC3E}">
        <p14:creationId xmlns:p14="http://schemas.microsoft.com/office/powerpoint/2010/main" val="3053484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BDFFCA-C3E8-4143-91D5-DE25AD60AC42}" type="slidenum">
              <a:rPr lang="en-GB" smtClean="0"/>
              <a:t>1</a:t>
            </a:fld>
            <a:endParaRPr lang="en-GB"/>
          </a:p>
        </p:txBody>
      </p:sp>
    </p:spTree>
    <p:extLst>
      <p:ext uri="{BB962C8B-B14F-4D97-AF65-F5344CB8AC3E}">
        <p14:creationId xmlns:p14="http://schemas.microsoft.com/office/powerpoint/2010/main" val="773020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শিক্ষক</a:t>
            </a:r>
            <a:r>
              <a:rPr lang="bn-BD" baseline="0" dirty="0" smtClean="0">
                <a:latin typeface="NikoshBAN" pitchFamily="2" charset="0"/>
                <a:cs typeface="NikoshBAN" pitchFamily="2" charset="0"/>
              </a:rPr>
              <a:t> মহোদয়- নিজ</a:t>
            </a:r>
            <a:r>
              <a:rPr lang="en-US" baseline="0" dirty="0" err="1" smtClean="0">
                <a:latin typeface="NikoshBAN" pitchFamily="2" charset="0"/>
                <a:cs typeface="NikoshBAN" pitchFamily="2" charset="0"/>
              </a:rPr>
              <a:t>সসসশ</a:t>
            </a:r>
            <a:r>
              <a:rPr lang="bn-BD" baseline="0" dirty="0" smtClean="0">
                <a:latin typeface="NikoshBAN" pitchFamily="2" charset="0"/>
                <a:cs typeface="NikoshBAN" pitchFamily="2" charset="0"/>
              </a:rPr>
              <a:t> বিদ্যালয়ের ক্ষেত্রে এই স্লাইডটি চাইলে </a:t>
            </a:r>
            <a:r>
              <a:rPr lang="en-US" sz="1200" dirty="0" smtClean="0">
                <a:solidFill>
                  <a:schemeClr val="tx1"/>
                </a:solidFill>
                <a:latin typeface="NikoshBAN" pitchFamily="2" charset="0"/>
                <a:cs typeface="NikoshBAN" pitchFamily="2" charset="0"/>
              </a:rPr>
              <a:t>Hide</a:t>
            </a:r>
            <a:r>
              <a:rPr lang="bn-BD" baseline="0" dirty="0" smtClean="0">
                <a:latin typeface="NikoshBAN" pitchFamily="2" charset="0"/>
                <a:cs typeface="NikoshBAN" pitchFamily="2" charset="0"/>
              </a:rPr>
              <a:t> করেও রাখতে পারেন।</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A3D7B3A6-E6D5-484C-8AF5-39B64A582FCF}" type="slidenum">
              <a:rPr lang="en-US" smtClean="0"/>
              <a:pPr/>
              <a:t>6</a:t>
            </a:fld>
            <a:endParaRPr lang="en-US"/>
          </a:p>
        </p:txBody>
      </p:sp>
    </p:spTree>
    <p:extLst>
      <p:ext uri="{BB962C8B-B14F-4D97-AF65-F5344CB8AC3E}">
        <p14:creationId xmlns:p14="http://schemas.microsoft.com/office/powerpoint/2010/main" val="2094119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0EEFA5-F547-46E3-9571-56B15DD1BF38}" type="slidenum">
              <a:rPr lang="en-US" smtClean="0"/>
              <a:pPr/>
              <a:t>22</a:t>
            </a:fld>
            <a:endParaRPr lang="en-US"/>
          </a:p>
        </p:txBody>
      </p:sp>
    </p:spTree>
    <p:extLst>
      <p:ext uri="{BB962C8B-B14F-4D97-AF65-F5344CB8AC3E}">
        <p14:creationId xmlns:p14="http://schemas.microsoft.com/office/powerpoint/2010/main" val="4218066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10/26/2020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notesSlide" Target="../notesSlides/notesSlide3.xml"/><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6.gif"/><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4034"/>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304800" y="6477000"/>
            <a:ext cx="8839200" cy="276999"/>
          </a:xfrm>
          <a:prstGeom prst="rect">
            <a:avLst/>
          </a:prstGeom>
          <a:noFill/>
        </p:spPr>
        <p:txBody>
          <a:bodyPr wrap="square" rtlCol="0">
            <a:spAutoFit/>
          </a:bodyPr>
          <a:lstStyle/>
          <a:p>
            <a:r>
              <a:rPr lang="en-US" sz="1200" dirty="0"/>
              <a:t>MD </a:t>
            </a:r>
            <a:r>
              <a:rPr lang="en-US" sz="1200" dirty="0" err="1" smtClean="0"/>
              <a:t>Shofiqul</a:t>
            </a:r>
            <a:r>
              <a:rPr lang="en-US" sz="1200" dirty="0" smtClean="0"/>
              <a:t> Islam Assistant Teacher. Durgapur High School &amp; College.Gurudaspur.Natore.01721163274 </a:t>
            </a:r>
            <a:endParaRPr lang="en-US" sz="1200" dirty="0"/>
          </a:p>
        </p:txBody>
      </p:sp>
      <p:pic>
        <p:nvPicPr>
          <p:cNvPr id="4" name="Picture 3" descr="flowers.jpg"/>
          <p:cNvPicPr>
            <a:picLocks noChangeAspect="1"/>
          </p:cNvPicPr>
          <p:nvPr/>
        </p:nvPicPr>
        <p:blipFill>
          <a:blip r:embed="rId3" cstate="print"/>
          <a:stretch>
            <a:fillRect/>
          </a:stretch>
        </p:blipFill>
        <p:spPr>
          <a:xfrm>
            <a:off x="457200" y="457200"/>
            <a:ext cx="8229600" cy="5867400"/>
          </a:xfrm>
          <a:prstGeom prst="rect">
            <a:avLst/>
          </a:prstGeom>
          <a:solidFill>
            <a:schemeClr val="accent5">
              <a:lumMod val="40000"/>
              <a:lumOff val="60000"/>
            </a:schemeClr>
          </a:solidFill>
          <a:ln w="76200">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Rectangle 4"/>
          <p:cNvSpPr/>
          <p:nvPr/>
        </p:nvSpPr>
        <p:spPr>
          <a:xfrm>
            <a:off x="1371600" y="2209800"/>
            <a:ext cx="5596404" cy="2646878"/>
          </a:xfrm>
          <a:prstGeom prst="rect">
            <a:avLst/>
          </a:prstGeom>
          <a:effectLst>
            <a:innerShdw blurRad="63500" dist="50800" dir="16200000">
              <a:prstClr val="black">
                <a:alpha val="50000"/>
              </a:prstClr>
            </a:innerShdw>
          </a:effectLst>
        </p:spPr>
        <p:txBody>
          <a:bodyPr wrap="none">
            <a:spAutoFit/>
          </a:bodyPr>
          <a:lstStyle/>
          <a:p>
            <a:pPr algn="ctr"/>
            <a:r>
              <a:rPr lang="bn-BD" sz="16600" b="1" dirty="0">
                <a:solidFill>
                  <a:schemeClr val="bg1"/>
                </a:solidFill>
                <a:latin typeface="NikoshBAN" pitchFamily="2" charset="0"/>
                <a:cs typeface="NikoshBAN" pitchFamily="2" charset="0"/>
              </a:rPr>
              <a:t>স্বাগতম</a:t>
            </a:r>
            <a:r>
              <a:rPr lang="bn-BD" sz="16600" dirty="0">
                <a:solidFill>
                  <a:srgbClr val="002060"/>
                </a:solidFill>
                <a:latin typeface="NikoshBAN" pitchFamily="2" charset="0"/>
                <a:cs typeface="NikoshBAN" pitchFamily="2" charset="0"/>
              </a:rPr>
              <a:t> </a:t>
            </a:r>
            <a:endParaRPr lang="en-US" sz="16600" dirty="0">
              <a:solidFill>
                <a:srgbClr val="002060"/>
              </a:solidFill>
              <a:latin typeface="NikoshBAN" pitchFamily="2" charset="0"/>
              <a:cs typeface="NikoshBAN" pitchFamily="2" charset="0"/>
            </a:endParaRPr>
          </a:p>
        </p:txBody>
      </p:sp>
      <p:pic>
        <p:nvPicPr>
          <p:cNvPr id="6" name="Picture 5" descr="bismillahirrahmanirrahim___.png"/>
          <p:cNvPicPr>
            <a:picLocks noChangeAspect="1"/>
          </p:cNvPicPr>
          <p:nvPr/>
        </p:nvPicPr>
        <p:blipFill>
          <a:blip r:embed="rId4" cstate="print">
            <a:duotone>
              <a:prstClr val="black"/>
              <a:schemeClr val="accent5">
                <a:tint val="45000"/>
                <a:satMod val="400000"/>
              </a:schemeClr>
            </a:duotone>
            <a:extLst>
              <a:ext uri="{BEBA8EAE-BF5A-486C-A8C5-ECC9F3942E4B}">
                <a14:imgProps xmlns:a14="http://schemas.microsoft.com/office/drawing/2010/main">
                  <a14:imgLayer r:embed="rId5">
                    <a14:imgEffect>
                      <a14:colorTemperature colorTemp="7200"/>
                    </a14:imgEffect>
                    <a14:imgEffect>
                      <a14:saturation sat="200000"/>
                    </a14:imgEffect>
                    <a14:imgEffect>
                      <a14:brightnessContrast contrast="20000"/>
                    </a14:imgEffect>
                  </a14:imgLayer>
                </a14:imgProps>
              </a:ext>
            </a:extLst>
          </a:blip>
          <a:stretch>
            <a:fillRect/>
          </a:stretch>
        </p:blipFill>
        <p:spPr>
          <a:xfrm>
            <a:off x="685800" y="609600"/>
            <a:ext cx="7848600" cy="1600199"/>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t="3950"/>
          <a:stretch/>
        </p:blipFill>
        <p:spPr>
          <a:xfrm>
            <a:off x="4781530" y="-45475"/>
            <a:ext cx="6201748" cy="6880055"/>
          </a:xfrm>
          <a:prstGeom prst="rect">
            <a:avLst/>
          </a:prstGeom>
        </p:spPr>
      </p:pic>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t="4018"/>
          <a:stretch/>
        </p:blipFill>
        <p:spPr>
          <a:xfrm>
            <a:off x="-762000" y="-52849"/>
            <a:ext cx="6058276" cy="68874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3000" fill="hold"/>
                                        <p:tgtEl>
                                          <p:spTgt spid="6"/>
                                        </p:tgtEl>
                                        <p:attrNameLst>
                                          <p:attrName>ppt_x</p:attrName>
                                        </p:attrNameLst>
                                      </p:cBhvr>
                                      <p:tavLst>
                                        <p:tav tm="0">
                                          <p:val>
                                            <p:strVal val="#ppt_x"/>
                                          </p:val>
                                        </p:tav>
                                        <p:tav tm="100000">
                                          <p:val>
                                            <p:strVal val="#ppt_x"/>
                                          </p:val>
                                        </p:tav>
                                      </p:tavLst>
                                    </p:anim>
                                    <p:anim calcmode="lin" valueType="num">
                                      <p:cBhvr additive="base">
                                        <p:cTn id="11" dur="3000" fill="hold"/>
                                        <p:tgtEl>
                                          <p:spTgt spid="6"/>
                                        </p:tgtEl>
                                        <p:attrNameLst>
                                          <p:attrName>ppt_y</p:attrName>
                                        </p:attrNameLst>
                                      </p:cBhvr>
                                      <p:tavLst>
                                        <p:tav tm="0">
                                          <p:val>
                                            <p:strVal val="0-#ppt_h/2"/>
                                          </p:val>
                                        </p:tav>
                                        <p:tav tm="100000">
                                          <p:val>
                                            <p:strVal val="#ppt_y"/>
                                          </p:val>
                                        </p:tav>
                                      </p:tavLst>
                                    </p:anim>
                                  </p:childTnLst>
                                </p:cTn>
                              </p:par>
                              <p:par>
                                <p:cTn id="12" presetID="2" presetClass="exit" presetSubtype="2" fill="hold" nodeType="withEffect">
                                  <p:stCondLst>
                                    <p:cond delay="0"/>
                                  </p:stCondLst>
                                  <p:childTnLst>
                                    <p:anim calcmode="lin" valueType="num">
                                      <p:cBhvr additive="base">
                                        <p:cTn id="13" dur="5000"/>
                                        <p:tgtEl>
                                          <p:spTgt spid="7"/>
                                        </p:tgtEl>
                                        <p:attrNameLst>
                                          <p:attrName>ppt_x</p:attrName>
                                        </p:attrNameLst>
                                      </p:cBhvr>
                                      <p:tavLst>
                                        <p:tav tm="0">
                                          <p:val>
                                            <p:strVal val="ppt_x"/>
                                          </p:val>
                                        </p:tav>
                                        <p:tav tm="100000">
                                          <p:val>
                                            <p:strVal val="1+ppt_w/2"/>
                                          </p:val>
                                        </p:tav>
                                      </p:tavLst>
                                    </p:anim>
                                    <p:anim calcmode="lin" valueType="num">
                                      <p:cBhvr additive="base">
                                        <p:cTn id="14" dur="5000"/>
                                        <p:tgtEl>
                                          <p:spTgt spid="7"/>
                                        </p:tgtEl>
                                        <p:attrNameLst>
                                          <p:attrName>ppt_y</p:attrName>
                                        </p:attrNameLst>
                                      </p:cBhvr>
                                      <p:tavLst>
                                        <p:tav tm="0">
                                          <p:val>
                                            <p:strVal val="ppt_y"/>
                                          </p:val>
                                        </p:tav>
                                        <p:tav tm="100000">
                                          <p:val>
                                            <p:strVal val="ppt_y"/>
                                          </p:val>
                                        </p:tav>
                                      </p:tavLst>
                                    </p:anim>
                                    <p:set>
                                      <p:cBhvr>
                                        <p:cTn id="15" dur="1" fill="hold">
                                          <p:stCondLst>
                                            <p:cond delay="49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xit" presetSubtype="8" fill="hold" nodeType="clickEffect">
                                  <p:stCondLst>
                                    <p:cond delay="0"/>
                                  </p:stCondLst>
                                  <p:childTnLst>
                                    <p:anim calcmode="lin" valueType="num">
                                      <p:cBhvr additive="base">
                                        <p:cTn id="19" dur="5000"/>
                                        <p:tgtEl>
                                          <p:spTgt spid="8"/>
                                        </p:tgtEl>
                                        <p:attrNameLst>
                                          <p:attrName>ppt_x</p:attrName>
                                        </p:attrNameLst>
                                      </p:cBhvr>
                                      <p:tavLst>
                                        <p:tav tm="0">
                                          <p:val>
                                            <p:strVal val="ppt_x"/>
                                          </p:val>
                                        </p:tav>
                                        <p:tav tm="100000">
                                          <p:val>
                                            <p:strVal val="0-ppt_w/2"/>
                                          </p:val>
                                        </p:tav>
                                      </p:tavLst>
                                    </p:anim>
                                    <p:anim calcmode="lin" valueType="num">
                                      <p:cBhvr additive="base">
                                        <p:cTn id="20" dur="5000"/>
                                        <p:tgtEl>
                                          <p:spTgt spid="8"/>
                                        </p:tgtEl>
                                        <p:attrNameLst>
                                          <p:attrName>ppt_y</p:attrName>
                                        </p:attrNameLst>
                                      </p:cBhvr>
                                      <p:tavLst>
                                        <p:tav tm="0">
                                          <p:val>
                                            <p:strVal val="ppt_y"/>
                                          </p:val>
                                        </p:tav>
                                        <p:tav tm="100000">
                                          <p:val>
                                            <p:strVal val="ppt_y"/>
                                          </p:val>
                                        </p:tav>
                                      </p:tavLst>
                                    </p:anim>
                                    <p:set>
                                      <p:cBhvr>
                                        <p:cTn id="21" dur="1" fill="hold">
                                          <p:stCondLst>
                                            <p:cond delay="4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4034"/>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Rounded Rectangle 3"/>
          <p:cNvSpPr/>
          <p:nvPr/>
        </p:nvSpPr>
        <p:spPr>
          <a:xfrm>
            <a:off x="533400" y="457200"/>
            <a:ext cx="8001000" cy="57150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2400" dirty="0">
                <a:solidFill>
                  <a:schemeClr val="tx1"/>
                </a:solidFill>
              </a:rPr>
              <a:t>আসমান-জমিন, চাঁদ-সুরুজ, ফুল-ফল, নদী-নালা সব আমাদের জন্য সৃষ্টি করেছেন। আমরা সব </a:t>
            </a:r>
            <a:r>
              <a:rPr lang="en-US" sz="2400" dirty="0" err="1">
                <a:solidFill>
                  <a:schemeClr val="tx1"/>
                </a:solidFill>
              </a:rPr>
              <a:t>ভোগ</a:t>
            </a:r>
            <a:r>
              <a:rPr lang="en-US" sz="2400" dirty="0">
                <a:solidFill>
                  <a:schemeClr val="tx1"/>
                </a:solidFill>
              </a:rPr>
              <a:t> </a:t>
            </a:r>
            <a:r>
              <a:rPr lang="as-IN" sz="2400" dirty="0">
                <a:solidFill>
                  <a:schemeClr val="tx1"/>
                </a:solidFill>
              </a:rPr>
              <a:t>করি। আমাদের সৃষ্টির সেরা জীব হিসেবে তৈরি করেছেন। আল্লাহর দেওয়া অফুরন্ত নিয়ামত </a:t>
            </a:r>
            <a:r>
              <a:rPr lang="en-US" sz="2400" dirty="0" err="1">
                <a:solidFill>
                  <a:schemeClr val="tx1"/>
                </a:solidFill>
              </a:rPr>
              <a:t>ভোগ</a:t>
            </a:r>
            <a:r>
              <a:rPr lang="en-US" sz="2400" dirty="0">
                <a:solidFill>
                  <a:schemeClr val="tx1"/>
                </a:solidFill>
              </a:rPr>
              <a:t> </a:t>
            </a:r>
            <a:r>
              <a:rPr lang="as-IN" sz="2400" dirty="0">
                <a:solidFill>
                  <a:schemeClr val="tx1"/>
                </a:solidFill>
              </a:rPr>
              <a:t> করার পর এর শুকরিয়া (কৃতজ্ঞতা) আদায় করতে হবে। নিয়ামতের শুকরিয়া আদায় করে </a:t>
            </a:r>
          </a:p>
          <a:p>
            <a:r>
              <a:rPr lang="as-IN" sz="2400" dirty="0">
                <a:solidFill>
                  <a:srgbClr val="0070C0"/>
                </a:solidFill>
              </a:rPr>
              <a:t>আল্লাহর দেওয়া বিধানম</a:t>
            </a:r>
            <a:r>
              <a:rPr lang="en-US" sz="2400" dirty="0" err="1">
                <a:solidFill>
                  <a:srgbClr val="0070C0"/>
                </a:solidFill>
              </a:rPr>
              <a:t>তো</a:t>
            </a:r>
            <a:r>
              <a:rPr lang="en-US" sz="2400" dirty="0">
                <a:solidFill>
                  <a:srgbClr val="0070C0"/>
                </a:solidFill>
              </a:rPr>
              <a:t> </a:t>
            </a:r>
            <a:r>
              <a:rPr lang="as-IN" sz="2400" dirty="0">
                <a:solidFill>
                  <a:srgbClr val="0070C0"/>
                </a:solidFill>
              </a:rPr>
              <a:t> চলার নামই ইবাদত।</a:t>
            </a:r>
            <a:endParaRPr lang="en-US" sz="2400" dirty="0">
              <a:ln w="0"/>
              <a:solidFill>
                <a:srgbClr val="0070C0"/>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5" name="Rounded Rectangle 4"/>
          <p:cNvSpPr/>
          <p:nvPr/>
        </p:nvSpPr>
        <p:spPr>
          <a:xfrm>
            <a:off x="381001" y="6540910"/>
            <a:ext cx="8610600" cy="3048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7030A0"/>
                </a:solidFill>
              </a:rPr>
              <a:t>MD </a:t>
            </a:r>
            <a:r>
              <a:rPr lang="en-US" sz="1200" dirty="0" err="1">
                <a:solidFill>
                  <a:srgbClr val="7030A0"/>
                </a:solidFill>
              </a:rPr>
              <a:t>Shofiqul</a:t>
            </a:r>
            <a:r>
              <a:rPr lang="en-US" sz="1200" dirty="0">
                <a:solidFill>
                  <a:srgbClr val="7030A0"/>
                </a:solidFill>
              </a:rPr>
              <a:t> Islam Assistant Teacher. Durgapur High School &amp; College.Gurudaspur.Natore.01721163274 </a:t>
            </a:r>
          </a:p>
        </p:txBody>
      </p:sp>
    </p:spTree>
    <p:extLst>
      <p:ext uri="{BB962C8B-B14F-4D97-AF65-F5344CB8AC3E}">
        <p14:creationId xmlns:p14="http://schemas.microsoft.com/office/powerpoint/2010/main" val="17574400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4034"/>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Rounded Rectangle 3"/>
          <p:cNvSpPr/>
          <p:nvPr/>
        </p:nvSpPr>
        <p:spPr>
          <a:xfrm>
            <a:off x="495300" y="533400"/>
            <a:ext cx="8153400" cy="54864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2400" dirty="0" smtClean="0">
                <a:solidFill>
                  <a:schemeClr val="tx1"/>
                </a:solidFill>
              </a:rPr>
              <a:t> </a:t>
            </a:r>
            <a:r>
              <a:rPr lang="as-IN" sz="2400" dirty="0">
                <a:solidFill>
                  <a:schemeClr val="tx1"/>
                </a:solidFill>
              </a:rPr>
              <a:t>আমরা আল্লাহর </a:t>
            </a:r>
            <a:r>
              <a:rPr lang="as-IN" sz="2400" dirty="0" smtClean="0">
                <a:solidFill>
                  <a:schemeClr val="tx1"/>
                </a:solidFill>
              </a:rPr>
              <a:t>আদেশ</a:t>
            </a:r>
            <a:r>
              <a:rPr lang="en-US" sz="2400" dirty="0" smtClean="0">
                <a:solidFill>
                  <a:schemeClr val="tx1"/>
                </a:solidFill>
              </a:rPr>
              <a:t> </a:t>
            </a:r>
            <a:r>
              <a:rPr lang="en-US" sz="2400" dirty="0" err="1" smtClean="0">
                <a:solidFill>
                  <a:schemeClr val="tx1"/>
                </a:solidFill>
              </a:rPr>
              <a:t>মতো</a:t>
            </a:r>
            <a:r>
              <a:rPr lang="as-IN" sz="2400" dirty="0" smtClean="0">
                <a:solidFill>
                  <a:schemeClr val="tx1"/>
                </a:solidFill>
              </a:rPr>
              <a:t> </a:t>
            </a:r>
            <a:r>
              <a:rPr lang="as-IN" sz="2400" dirty="0">
                <a:solidFill>
                  <a:schemeClr val="tx1"/>
                </a:solidFill>
              </a:rPr>
              <a:t>চলব এবং তাঁরই ইবাদত করব। পবিত্র কুরআনে আল্লাহ তায়ালা বলেন </a:t>
            </a:r>
            <a:r>
              <a:rPr lang="as-IN" sz="2400" dirty="0">
                <a:solidFill>
                  <a:srgbClr val="0070C0"/>
                </a:solidFill>
              </a:rPr>
              <a:t>“</a:t>
            </a:r>
            <a:r>
              <a:rPr lang="as-IN" sz="2400" b="1" dirty="0">
                <a:solidFill>
                  <a:srgbClr val="0070C0"/>
                </a:solidFill>
              </a:rPr>
              <a:t>এবং </a:t>
            </a:r>
            <a:r>
              <a:rPr lang="as-IN" sz="2400" b="1" dirty="0" smtClean="0">
                <a:solidFill>
                  <a:srgbClr val="0070C0"/>
                </a:solidFill>
              </a:rPr>
              <a:t>তুমি</a:t>
            </a:r>
            <a:r>
              <a:rPr lang="en-US" sz="2400" b="1" dirty="0" smtClean="0">
                <a:solidFill>
                  <a:srgbClr val="0070C0"/>
                </a:solidFill>
              </a:rPr>
              <a:t> </a:t>
            </a:r>
            <a:r>
              <a:rPr lang="en-US" sz="2400" b="1" dirty="0" err="1" smtClean="0">
                <a:solidFill>
                  <a:srgbClr val="0070C0"/>
                </a:solidFill>
              </a:rPr>
              <a:t>তোমার</a:t>
            </a:r>
            <a:r>
              <a:rPr lang="en-US" sz="2400" b="1" dirty="0" smtClean="0">
                <a:solidFill>
                  <a:srgbClr val="0070C0"/>
                </a:solidFill>
              </a:rPr>
              <a:t> </a:t>
            </a:r>
            <a:r>
              <a:rPr lang="en-US" sz="2400" b="1" dirty="0" err="1" smtClean="0">
                <a:solidFill>
                  <a:srgbClr val="0070C0"/>
                </a:solidFill>
              </a:rPr>
              <a:t>রুটির</a:t>
            </a:r>
            <a:r>
              <a:rPr lang="en-US" sz="2400" b="1" dirty="0" smtClean="0">
                <a:solidFill>
                  <a:srgbClr val="0070C0"/>
                </a:solidFill>
              </a:rPr>
              <a:t> </a:t>
            </a:r>
            <a:r>
              <a:rPr lang="as-IN" sz="2400" b="1" dirty="0" smtClean="0">
                <a:solidFill>
                  <a:srgbClr val="0070C0"/>
                </a:solidFill>
              </a:rPr>
              <a:t> </a:t>
            </a:r>
            <a:r>
              <a:rPr lang="as-IN" sz="2400" b="1" dirty="0">
                <a:solidFill>
                  <a:srgbClr val="0070C0"/>
                </a:solidFill>
              </a:rPr>
              <a:t>জন্য ক্ষমা প্রার্থনা কর এবং </a:t>
            </a:r>
            <a:r>
              <a:rPr lang="as-IN" sz="2400" b="1" dirty="0" smtClean="0">
                <a:solidFill>
                  <a:srgbClr val="0070C0"/>
                </a:solidFill>
              </a:rPr>
              <a:t>সকাল</a:t>
            </a:r>
            <a:r>
              <a:rPr lang="en-US" sz="2400" b="1" dirty="0" smtClean="0">
                <a:solidFill>
                  <a:srgbClr val="0070C0"/>
                </a:solidFill>
              </a:rPr>
              <a:t>-</a:t>
            </a:r>
            <a:r>
              <a:rPr lang="en-US" sz="2400" b="1" dirty="0" err="1" smtClean="0">
                <a:solidFill>
                  <a:srgbClr val="0070C0"/>
                </a:solidFill>
              </a:rPr>
              <a:t>সন্ধ্যায়</a:t>
            </a:r>
            <a:r>
              <a:rPr lang="as-IN" sz="2400" b="1" dirty="0" smtClean="0">
                <a:solidFill>
                  <a:srgbClr val="0070C0"/>
                </a:solidFill>
              </a:rPr>
              <a:t> </a:t>
            </a:r>
            <a:r>
              <a:rPr lang="as-IN" sz="2400" b="1" dirty="0">
                <a:solidFill>
                  <a:srgbClr val="0070C0"/>
                </a:solidFill>
              </a:rPr>
              <a:t>প্রতিপালকের সপ্রশংস পবিত্রতা ও </a:t>
            </a:r>
            <a:r>
              <a:rPr lang="as-IN" sz="2400" b="1" dirty="0" smtClean="0">
                <a:solidFill>
                  <a:srgbClr val="0070C0"/>
                </a:solidFill>
              </a:rPr>
              <a:t>মহিমা</a:t>
            </a:r>
            <a:r>
              <a:rPr lang="en-US" sz="2400" b="1" dirty="0" smtClean="0">
                <a:solidFill>
                  <a:srgbClr val="0070C0"/>
                </a:solidFill>
              </a:rPr>
              <a:t> </a:t>
            </a:r>
            <a:r>
              <a:rPr lang="en-US" sz="2400" b="1" dirty="0" err="1" smtClean="0">
                <a:solidFill>
                  <a:srgbClr val="0070C0"/>
                </a:solidFill>
              </a:rPr>
              <a:t>ঘো</a:t>
            </a:r>
            <a:r>
              <a:rPr lang="as-IN" sz="2400" b="1" dirty="0" smtClean="0">
                <a:solidFill>
                  <a:srgbClr val="0070C0"/>
                </a:solidFill>
              </a:rPr>
              <a:t>ষণা </a:t>
            </a:r>
            <a:r>
              <a:rPr lang="as-IN" sz="2400" b="1" dirty="0">
                <a:solidFill>
                  <a:srgbClr val="0070C0"/>
                </a:solidFill>
              </a:rPr>
              <a:t>কর</a:t>
            </a:r>
            <a:r>
              <a:rPr lang="as-IN" sz="2400" b="1" dirty="0">
                <a:solidFill>
                  <a:schemeClr val="tx1"/>
                </a:solidFill>
              </a:rPr>
              <a:t>।” (</a:t>
            </a:r>
            <a:r>
              <a:rPr lang="as-IN" sz="2400" dirty="0">
                <a:solidFill>
                  <a:schemeClr val="tx1"/>
                </a:solidFill>
              </a:rPr>
              <a:t>সূরা আল-মুমিন, আয়াত : ৫৫</a:t>
            </a:r>
            <a:r>
              <a:rPr lang="as-IN" sz="2400" dirty="0" smtClean="0">
                <a:solidFill>
                  <a:schemeClr val="tx1"/>
                </a:solidFill>
              </a:rPr>
              <a:t>)</a:t>
            </a:r>
            <a:endParaRPr lang="en-US" sz="2400" dirty="0" smtClean="0">
              <a:solidFill>
                <a:schemeClr val="tx1"/>
              </a:solidFill>
            </a:endParaRPr>
          </a:p>
          <a:p>
            <a:r>
              <a:rPr lang="as-IN" sz="2400" dirty="0" smtClean="0">
                <a:solidFill>
                  <a:schemeClr val="tx1"/>
                </a:solidFill>
              </a:rPr>
              <a:t> </a:t>
            </a:r>
            <a:endParaRPr lang="en-US" sz="8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5" name="Rounded Rectangle 4"/>
          <p:cNvSpPr/>
          <p:nvPr/>
        </p:nvSpPr>
        <p:spPr>
          <a:xfrm>
            <a:off x="381001" y="6540910"/>
            <a:ext cx="8610600" cy="3048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7030A0"/>
                </a:solidFill>
              </a:rPr>
              <a:t>MD </a:t>
            </a:r>
            <a:r>
              <a:rPr lang="en-US" sz="1200" dirty="0" err="1">
                <a:solidFill>
                  <a:srgbClr val="7030A0"/>
                </a:solidFill>
              </a:rPr>
              <a:t>Shofiqul</a:t>
            </a:r>
            <a:r>
              <a:rPr lang="en-US" sz="1200" dirty="0">
                <a:solidFill>
                  <a:srgbClr val="7030A0"/>
                </a:solidFill>
              </a:rPr>
              <a:t> Islam Assistant Teacher. Durgapur High School &amp; College.Gurudaspur.Natore.01721163274 </a:t>
            </a:r>
          </a:p>
        </p:txBody>
      </p:sp>
    </p:spTree>
    <p:extLst>
      <p:ext uri="{BB962C8B-B14F-4D97-AF65-F5344CB8AC3E}">
        <p14:creationId xmlns:p14="http://schemas.microsoft.com/office/powerpoint/2010/main" val="40169021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4034"/>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5" name="Rounded Rectangle 4"/>
          <p:cNvSpPr/>
          <p:nvPr/>
        </p:nvSpPr>
        <p:spPr>
          <a:xfrm>
            <a:off x="1066800" y="762000"/>
            <a:ext cx="6858000" cy="51054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2800" dirty="0">
                <a:solidFill>
                  <a:srgbClr val="7030A0"/>
                </a:solidFill>
              </a:rPr>
              <a:t>মহান আল্লাহ সকল জিনিস মানুষের জন্য সৃষ্টি করেছেন। </a:t>
            </a:r>
            <a:r>
              <a:rPr lang="as-IN" sz="2800" dirty="0">
                <a:solidFill>
                  <a:srgbClr val="0070C0"/>
                </a:solidFill>
              </a:rPr>
              <a:t>আর জিন ও মানবজাতিকে সৃষ্টি করেছেন তাঁর ইবাদত বা দাসত্ব স্বীকার করার জন্য। </a:t>
            </a:r>
            <a:r>
              <a:rPr lang="as-IN" sz="2800" dirty="0">
                <a:solidFill>
                  <a:srgbClr val="7030A0"/>
                </a:solidFill>
              </a:rPr>
              <a:t>এ সম্পর্কে কুরআন মজিদে আল্লাহ তায়ালা </a:t>
            </a:r>
            <a:r>
              <a:rPr lang="en-US" sz="2800" dirty="0" err="1">
                <a:solidFill>
                  <a:srgbClr val="7030A0"/>
                </a:solidFill>
              </a:rPr>
              <a:t>ঘোষ</a:t>
            </a:r>
            <a:r>
              <a:rPr lang="as-IN" sz="2800" dirty="0">
                <a:solidFill>
                  <a:srgbClr val="7030A0"/>
                </a:solidFill>
              </a:rPr>
              <a:t>ণা </a:t>
            </a:r>
            <a:r>
              <a:rPr lang="en-US" sz="2800" dirty="0" err="1">
                <a:solidFill>
                  <a:srgbClr val="7030A0"/>
                </a:solidFill>
              </a:rPr>
              <a:t>করেন</a:t>
            </a:r>
            <a:r>
              <a:rPr lang="en-US" sz="2800" dirty="0">
                <a:solidFill>
                  <a:srgbClr val="7030A0"/>
                </a:solidFill>
              </a:rPr>
              <a:t>।</a:t>
            </a:r>
            <a:endParaRPr lang="en-US" sz="2800" dirty="0">
              <a:ln w="0"/>
              <a:solidFill>
                <a:srgbClr val="7030A0"/>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4" name="Rounded Rectangle 3"/>
          <p:cNvSpPr/>
          <p:nvPr/>
        </p:nvSpPr>
        <p:spPr>
          <a:xfrm>
            <a:off x="381001" y="6540910"/>
            <a:ext cx="8610600" cy="3048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7030A0"/>
                </a:solidFill>
              </a:rPr>
              <a:t>MD </a:t>
            </a:r>
            <a:r>
              <a:rPr lang="en-US" sz="1200" dirty="0" err="1">
                <a:solidFill>
                  <a:srgbClr val="7030A0"/>
                </a:solidFill>
              </a:rPr>
              <a:t>Shofiqul</a:t>
            </a:r>
            <a:r>
              <a:rPr lang="en-US" sz="1200" dirty="0">
                <a:solidFill>
                  <a:srgbClr val="7030A0"/>
                </a:solidFill>
              </a:rPr>
              <a:t> Islam Assistant Teacher. Durgapur High School &amp; College.Gurudaspur.Natore.01721163274 </a:t>
            </a:r>
          </a:p>
        </p:txBody>
      </p:sp>
    </p:spTree>
    <p:extLst>
      <p:ext uri="{BB962C8B-B14F-4D97-AF65-F5344CB8AC3E}">
        <p14:creationId xmlns:p14="http://schemas.microsoft.com/office/powerpoint/2010/main" val="40067155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553200"/>
          </a:xfrm>
          <a:prstGeom prst="frame">
            <a:avLst>
              <a:gd name="adj1" fmla="val 4034"/>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Rounded Rectangle 3"/>
          <p:cNvSpPr/>
          <p:nvPr/>
        </p:nvSpPr>
        <p:spPr>
          <a:xfrm>
            <a:off x="571500" y="2819400"/>
            <a:ext cx="8001000" cy="30480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2400" dirty="0">
                <a:solidFill>
                  <a:schemeClr val="tx1"/>
                </a:solidFill>
              </a:rPr>
              <a:t>মহানবি (স.) ইবাদত সম্পর্কে বলেছেন</a:t>
            </a:r>
            <a:r>
              <a:rPr lang="as-IN" sz="2400" dirty="0">
                <a:solidFill>
                  <a:srgbClr val="0070C0"/>
                </a:solidFill>
              </a:rPr>
              <a:t>, যেখানেই থাকো আল্লাহকে ভয় করে চল। আর </a:t>
            </a:r>
            <a:r>
              <a:rPr lang="as-IN" sz="2400" dirty="0" smtClean="0">
                <a:solidFill>
                  <a:srgbClr val="0070C0"/>
                </a:solidFill>
              </a:rPr>
              <a:t>কখ</a:t>
            </a:r>
            <a:r>
              <a:rPr lang="en-US" sz="2400" dirty="0" err="1" smtClean="0">
                <a:solidFill>
                  <a:srgbClr val="0070C0"/>
                </a:solidFill>
              </a:rPr>
              <a:t>নো</a:t>
            </a:r>
            <a:r>
              <a:rPr lang="en-US" sz="2400" dirty="0" smtClean="0">
                <a:solidFill>
                  <a:srgbClr val="0070C0"/>
                </a:solidFill>
              </a:rPr>
              <a:t> </a:t>
            </a:r>
            <a:r>
              <a:rPr lang="as-IN" sz="2400" dirty="0" smtClean="0">
                <a:solidFill>
                  <a:srgbClr val="0070C0"/>
                </a:solidFill>
              </a:rPr>
              <a:t> কো</a:t>
            </a:r>
            <a:r>
              <a:rPr lang="en-US" sz="2400" dirty="0" err="1" smtClean="0">
                <a:solidFill>
                  <a:srgbClr val="0070C0"/>
                </a:solidFill>
              </a:rPr>
              <a:t>নো</a:t>
            </a:r>
            <a:r>
              <a:rPr lang="as-IN" sz="2400" dirty="0" smtClean="0">
                <a:solidFill>
                  <a:srgbClr val="0070C0"/>
                </a:solidFill>
              </a:rPr>
              <a:t> </a:t>
            </a:r>
            <a:r>
              <a:rPr lang="as-IN" sz="2400" dirty="0">
                <a:solidFill>
                  <a:srgbClr val="0070C0"/>
                </a:solidFill>
              </a:rPr>
              <a:t>মন্দ কাজ হয়ে গেলে তখনি একটি </a:t>
            </a:r>
            <a:r>
              <a:rPr lang="as-IN" sz="2400" dirty="0" smtClean="0">
                <a:solidFill>
                  <a:srgbClr val="0070C0"/>
                </a:solidFill>
              </a:rPr>
              <a:t>ভা</a:t>
            </a:r>
            <a:r>
              <a:rPr lang="en-US" sz="2400" dirty="0" err="1" smtClean="0">
                <a:solidFill>
                  <a:srgbClr val="0070C0"/>
                </a:solidFill>
              </a:rPr>
              <a:t>লো</a:t>
            </a:r>
            <a:r>
              <a:rPr lang="en-US" sz="2400" dirty="0" smtClean="0">
                <a:solidFill>
                  <a:srgbClr val="0070C0"/>
                </a:solidFill>
              </a:rPr>
              <a:t> </a:t>
            </a:r>
            <a:r>
              <a:rPr lang="as-IN" sz="2400" dirty="0" smtClean="0">
                <a:solidFill>
                  <a:srgbClr val="0070C0"/>
                </a:solidFill>
              </a:rPr>
              <a:t>কাজ </a:t>
            </a:r>
            <a:r>
              <a:rPr lang="as-IN" sz="2400" dirty="0">
                <a:solidFill>
                  <a:srgbClr val="0070C0"/>
                </a:solidFill>
              </a:rPr>
              <a:t>করে ফেল। তাহলে এ কাজটি পূর্ববর্তী মন্দ কাজকে মিটিয়ে দেবে। আর মানুষের সাথে উত্তম আচরণ কর।' </a:t>
            </a:r>
            <a:r>
              <a:rPr lang="as-IN" sz="2400" dirty="0">
                <a:solidFill>
                  <a:schemeClr val="tx1"/>
                </a:solidFill>
              </a:rPr>
              <a:t>(তিরমিযি) যেখানে আল্লাহ তায়ালা তার বড় বড় দানের কথা উল্লেখ করেছেন, সেখানেই তিনি রাসুলুল্লাহ (স.)-কে ‘আবদুন’ বলে </a:t>
            </a:r>
            <a:r>
              <a:rPr lang="as-IN" sz="2400" dirty="0" smtClean="0">
                <a:solidFill>
                  <a:schemeClr val="tx1"/>
                </a:solidFill>
              </a:rPr>
              <a:t>সম্বা</a:t>
            </a:r>
            <a:r>
              <a:rPr lang="en-US" sz="2400" dirty="0" err="1" smtClean="0">
                <a:solidFill>
                  <a:schemeClr val="tx1"/>
                </a:solidFill>
              </a:rPr>
              <a:t>ধো</a:t>
            </a:r>
            <a:r>
              <a:rPr lang="as-IN" sz="2400" dirty="0" smtClean="0">
                <a:solidFill>
                  <a:schemeClr val="tx1"/>
                </a:solidFill>
              </a:rPr>
              <a:t>ন </a:t>
            </a:r>
            <a:r>
              <a:rPr lang="as-IN" sz="2400" dirty="0">
                <a:solidFill>
                  <a:schemeClr val="tx1"/>
                </a:solidFill>
              </a:rPr>
              <a:t>করেছেন। যেমন : কুরআন মজিদ অবতীর্ণের সময় আল্লাহ তায়ালা </a:t>
            </a:r>
            <a:r>
              <a:rPr lang="as-IN" sz="2400" dirty="0" smtClean="0">
                <a:solidFill>
                  <a:schemeClr val="tx1"/>
                </a:solidFill>
              </a:rPr>
              <a:t>বলেন</a:t>
            </a:r>
            <a:r>
              <a:rPr lang="en-US" sz="2400" dirty="0">
                <a:solidFill>
                  <a:schemeClr val="tx1"/>
                </a:solidFill>
              </a:rPr>
              <a:t>-</a:t>
            </a:r>
            <a:endParaRPr lang="as-IN" sz="8000" dirty="0">
              <a:solidFill>
                <a:schemeClr val="tx1"/>
              </a:solidFill>
            </a:endParaRPr>
          </a:p>
        </p:txBody>
      </p:sp>
      <p:sp>
        <p:nvSpPr>
          <p:cNvPr id="5" name="Rounded Rectangle 4"/>
          <p:cNvSpPr/>
          <p:nvPr/>
        </p:nvSpPr>
        <p:spPr>
          <a:xfrm rot="10800000" flipV="1">
            <a:off x="685800" y="381000"/>
            <a:ext cx="7696200" cy="20574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dirty="0" smtClean="0">
                <a:solidFill>
                  <a:schemeClr val="tx1"/>
                </a:solidFill>
              </a:rPr>
              <a:t> </a:t>
            </a:r>
            <a:r>
              <a:rPr lang="as-IN" dirty="0">
                <a:solidFill>
                  <a:srgbClr val="0070C0"/>
                </a:solidFill>
              </a:rPr>
              <a:t>“</a:t>
            </a:r>
            <a:r>
              <a:rPr lang="as-IN" sz="2400" dirty="0">
                <a:solidFill>
                  <a:srgbClr val="0070C0"/>
                </a:solidFill>
              </a:rPr>
              <a:t>আর আমি জিন ও মানুষকে শুধু আমার ইবাদতের জন্য সৃষ্টি করেছি।” </a:t>
            </a:r>
            <a:r>
              <a:rPr lang="as-IN" sz="2400" dirty="0">
                <a:solidFill>
                  <a:schemeClr val="tx1"/>
                </a:solidFill>
              </a:rPr>
              <a:t>(সূরা আ-যারিয়াত, আয়াত : ৫৬</a:t>
            </a:r>
            <a:r>
              <a:rPr lang="as-IN" sz="2400" dirty="0" smtClean="0">
                <a:solidFill>
                  <a:schemeClr val="tx1"/>
                </a:solidFill>
              </a:rPr>
              <a:t>)।</a:t>
            </a:r>
            <a:r>
              <a:rPr lang="en-GB" sz="2400" dirty="0">
                <a:solidFill>
                  <a:schemeClr val="tx1"/>
                </a:solidFill>
              </a:rPr>
              <a:t/>
            </a:r>
            <a:br>
              <a:rPr lang="en-GB" sz="2400" dirty="0">
                <a:solidFill>
                  <a:schemeClr val="tx1"/>
                </a:solidFill>
              </a:rPr>
            </a:br>
            <a:endParaRPr lang="en-US" sz="24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6" name="Rounded Rectangle 5"/>
          <p:cNvSpPr/>
          <p:nvPr/>
        </p:nvSpPr>
        <p:spPr>
          <a:xfrm>
            <a:off x="266700" y="6228735"/>
            <a:ext cx="8610600" cy="3048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7030A0"/>
                </a:solidFill>
              </a:rPr>
              <a:t>MD </a:t>
            </a:r>
            <a:r>
              <a:rPr lang="en-US" sz="1200" dirty="0" err="1">
                <a:solidFill>
                  <a:srgbClr val="7030A0"/>
                </a:solidFill>
              </a:rPr>
              <a:t>Shofiqul</a:t>
            </a:r>
            <a:r>
              <a:rPr lang="en-US" sz="1200" dirty="0">
                <a:solidFill>
                  <a:srgbClr val="7030A0"/>
                </a:solidFill>
              </a:rPr>
              <a:t> Islam Assistant Teacher. Durgapur High School &amp; College.Gurudaspur.Natore.01721163274 </a:t>
            </a:r>
          </a:p>
        </p:txBody>
      </p:sp>
    </p:spTree>
    <p:extLst>
      <p:ext uri="{BB962C8B-B14F-4D97-AF65-F5344CB8AC3E}">
        <p14:creationId xmlns:p14="http://schemas.microsoft.com/office/powerpoint/2010/main" val="2490984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4034"/>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5" name="Rounded Rectangle 4"/>
          <p:cNvSpPr/>
          <p:nvPr/>
        </p:nvSpPr>
        <p:spPr>
          <a:xfrm rot="10800000" flipV="1">
            <a:off x="533400" y="1066800"/>
            <a:ext cx="8077200" cy="51054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2800" dirty="0">
                <a:solidFill>
                  <a:srgbClr val="7030A0"/>
                </a:solidFill>
              </a:rPr>
              <a:t>আল্লাহ তায়ালা </a:t>
            </a:r>
            <a:r>
              <a:rPr lang="as-IN" sz="2800" dirty="0" smtClean="0">
                <a:solidFill>
                  <a:srgbClr val="7030A0"/>
                </a:solidFill>
              </a:rPr>
              <a:t>বলেন</a:t>
            </a:r>
            <a:r>
              <a:rPr lang="en-US" sz="2800" dirty="0" smtClean="0">
                <a:solidFill>
                  <a:srgbClr val="7030A0"/>
                </a:solidFill>
              </a:rPr>
              <a:t>ঃ-</a:t>
            </a:r>
            <a:endParaRPr lang="as-IN" sz="2800" dirty="0">
              <a:solidFill>
                <a:srgbClr val="7030A0"/>
              </a:solidFill>
            </a:endParaRPr>
          </a:p>
          <a:p>
            <a:r>
              <a:rPr lang="en-GB" sz="2800" dirty="0">
                <a:solidFill>
                  <a:schemeClr val="tx1"/>
                </a:solidFill>
              </a:rPr>
              <a:t> </a:t>
            </a:r>
            <a:endParaRPr lang="ar-AE" sz="2800" dirty="0">
              <a:solidFill>
                <a:schemeClr val="tx1"/>
              </a:solidFill>
            </a:endParaRPr>
          </a:p>
          <a:p>
            <a:r>
              <a:rPr lang="as-IN" sz="2800" dirty="0">
                <a:solidFill>
                  <a:schemeClr val="tx1"/>
                </a:solidFill>
              </a:rPr>
              <a:t>অর্থ : </a:t>
            </a:r>
            <a:r>
              <a:rPr lang="as-IN" sz="2800" dirty="0">
                <a:solidFill>
                  <a:srgbClr val="0070C0"/>
                </a:solidFill>
              </a:rPr>
              <a:t>“সকল প্রশংসা আল্লাহর জন্য যিনি তাঁর বান্দার (রাসুলের) উপর কিতাব (কুরআন) অবতীর্ণ করেছেন এবং তাতে </a:t>
            </a:r>
            <a:r>
              <a:rPr lang="as-IN" sz="2800" dirty="0" smtClean="0">
                <a:solidFill>
                  <a:srgbClr val="0070C0"/>
                </a:solidFill>
              </a:rPr>
              <a:t>কো</a:t>
            </a:r>
            <a:r>
              <a:rPr lang="en-US" sz="2800" dirty="0" err="1" smtClean="0">
                <a:solidFill>
                  <a:srgbClr val="0070C0"/>
                </a:solidFill>
              </a:rPr>
              <a:t>নো</a:t>
            </a:r>
            <a:r>
              <a:rPr lang="as-IN" sz="2800" dirty="0" smtClean="0">
                <a:solidFill>
                  <a:srgbClr val="0070C0"/>
                </a:solidFill>
              </a:rPr>
              <a:t> </a:t>
            </a:r>
            <a:r>
              <a:rPr lang="as-IN" sz="2800" dirty="0">
                <a:solidFill>
                  <a:srgbClr val="0070C0"/>
                </a:solidFill>
              </a:rPr>
              <a:t>বক্রতা রাখেন নাই।” </a:t>
            </a:r>
            <a:r>
              <a:rPr lang="as-IN" sz="2800" dirty="0">
                <a:solidFill>
                  <a:schemeClr val="tx1"/>
                </a:solidFill>
              </a:rPr>
              <a:t>(সূরা আল-কাহফ, আয়াত :১) আমরা </a:t>
            </a:r>
            <a:r>
              <a:rPr lang="as-IN" sz="2800" dirty="0" smtClean="0">
                <a:solidFill>
                  <a:schemeClr val="tx1"/>
                </a:solidFill>
              </a:rPr>
              <a:t>ভ</a:t>
            </a:r>
            <a:r>
              <a:rPr lang="en-US" sz="2800" dirty="0" err="1" smtClean="0">
                <a:solidFill>
                  <a:schemeClr val="tx1"/>
                </a:solidFill>
              </a:rPr>
              <a:t>আলো</a:t>
            </a:r>
            <a:r>
              <a:rPr lang="en-US" sz="2800" dirty="0" smtClean="0">
                <a:solidFill>
                  <a:schemeClr val="tx1"/>
                </a:solidFill>
              </a:rPr>
              <a:t> </a:t>
            </a:r>
            <a:r>
              <a:rPr lang="as-IN" sz="2800" dirty="0" smtClean="0">
                <a:solidFill>
                  <a:schemeClr val="tx1"/>
                </a:solidFill>
              </a:rPr>
              <a:t>কাজ </a:t>
            </a:r>
            <a:r>
              <a:rPr lang="as-IN" sz="2800" dirty="0">
                <a:solidFill>
                  <a:schemeClr val="tx1"/>
                </a:solidFill>
              </a:rPr>
              <a:t>করব। অন্যকে সকাজের পরামর্শ </a:t>
            </a:r>
            <a:r>
              <a:rPr lang="as-IN" sz="2800" dirty="0" smtClean="0">
                <a:solidFill>
                  <a:schemeClr val="tx1"/>
                </a:solidFill>
              </a:rPr>
              <a:t>দে</a:t>
            </a:r>
            <a:r>
              <a:rPr lang="en-US" sz="2800" dirty="0" err="1" smtClean="0">
                <a:solidFill>
                  <a:schemeClr val="tx1"/>
                </a:solidFill>
              </a:rPr>
              <a:t>বে</a:t>
            </a:r>
            <a:r>
              <a:rPr lang="as-IN" sz="2800" dirty="0" smtClean="0">
                <a:solidFill>
                  <a:schemeClr val="tx1"/>
                </a:solidFill>
              </a:rPr>
              <a:t>। </a:t>
            </a:r>
            <a:r>
              <a:rPr lang="as-IN" sz="2800" dirty="0">
                <a:solidFill>
                  <a:schemeClr val="tx1"/>
                </a:solidFill>
              </a:rPr>
              <a:t>এতে উভয়ই সমান সাওয়াব পাব। এ প্রসঙ্গে মহানবি (স.) বলেন, </a:t>
            </a:r>
            <a:r>
              <a:rPr lang="as-IN" sz="2800" dirty="0">
                <a:solidFill>
                  <a:srgbClr val="0070C0"/>
                </a:solidFill>
              </a:rPr>
              <a:t>যে ব্যক্তি </a:t>
            </a:r>
            <a:r>
              <a:rPr lang="as-IN" sz="2800" dirty="0" smtClean="0">
                <a:solidFill>
                  <a:srgbClr val="0070C0"/>
                </a:solidFill>
              </a:rPr>
              <a:t>কো</a:t>
            </a:r>
            <a:r>
              <a:rPr lang="en-US" sz="2800" dirty="0" err="1" smtClean="0">
                <a:solidFill>
                  <a:srgbClr val="0070C0"/>
                </a:solidFill>
              </a:rPr>
              <a:t>নো</a:t>
            </a:r>
            <a:r>
              <a:rPr lang="as-IN" sz="2800" dirty="0" smtClean="0">
                <a:solidFill>
                  <a:srgbClr val="0070C0"/>
                </a:solidFill>
              </a:rPr>
              <a:t> ভা</a:t>
            </a:r>
            <a:r>
              <a:rPr lang="en-US" sz="2800" dirty="0" err="1" smtClean="0">
                <a:solidFill>
                  <a:srgbClr val="0070C0"/>
                </a:solidFill>
              </a:rPr>
              <a:t>লো</a:t>
            </a:r>
            <a:r>
              <a:rPr lang="as-IN" sz="2800" dirty="0" smtClean="0">
                <a:solidFill>
                  <a:srgbClr val="0070C0"/>
                </a:solidFill>
              </a:rPr>
              <a:t> </a:t>
            </a:r>
            <a:r>
              <a:rPr lang="as-IN" sz="2800" dirty="0">
                <a:solidFill>
                  <a:srgbClr val="0070C0"/>
                </a:solidFill>
              </a:rPr>
              <a:t>কাজের পরামর্শ বা সন্ধান দেবে, সে ঐ কাজটি সম্পাদনকারীর সমান সাওয়াব পাবে।' </a:t>
            </a:r>
            <a:r>
              <a:rPr lang="as-IN" sz="2800" dirty="0">
                <a:solidFill>
                  <a:schemeClr val="tx1"/>
                </a:solidFill>
              </a:rPr>
              <a:t>(মুসলিম)। আমাদের জন্য নামায, </a:t>
            </a:r>
            <a:r>
              <a:rPr lang="en-US" sz="2800" dirty="0" err="1" smtClean="0">
                <a:solidFill>
                  <a:schemeClr val="tx1"/>
                </a:solidFill>
              </a:rPr>
              <a:t>রোজা</a:t>
            </a:r>
            <a:r>
              <a:rPr lang="en-US" sz="2800" dirty="0" smtClean="0">
                <a:solidFill>
                  <a:schemeClr val="tx1"/>
                </a:solidFill>
              </a:rPr>
              <a:t>,</a:t>
            </a:r>
            <a:r>
              <a:rPr lang="as-IN" sz="2800" dirty="0" smtClean="0">
                <a:solidFill>
                  <a:schemeClr val="tx1"/>
                </a:solidFill>
              </a:rPr>
              <a:t> </a:t>
            </a:r>
            <a:r>
              <a:rPr lang="as-IN" sz="2800" dirty="0">
                <a:solidFill>
                  <a:schemeClr val="tx1"/>
                </a:solidFill>
              </a:rPr>
              <a:t>হজ, যাকাত </a:t>
            </a:r>
            <a:r>
              <a:rPr lang="as-IN" sz="2800" dirty="0" smtClean="0">
                <a:solidFill>
                  <a:schemeClr val="tx1"/>
                </a:solidFill>
              </a:rPr>
              <a:t>ইত্যাদি</a:t>
            </a:r>
            <a:r>
              <a:rPr lang="en-US" sz="2800" dirty="0" smtClean="0">
                <a:solidFill>
                  <a:schemeClr val="tx1"/>
                </a:solidFill>
              </a:rPr>
              <a:t> </a:t>
            </a:r>
            <a:r>
              <a:rPr lang="en-US" sz="2800" dirty="0" err="1" smtClean="0">
                <a:solidFill>
                  <a:schemeClr val="tx1"/>
                </a:solidFill>
              </a:rPr>
              <a:t>কতোগুলো</a:t>
            </a:r>
            <a:r>
              <a:rPr lang="as-IN" sz="2800" dirty="0" smtClean="0">
                <a:solidFill>
                  <a:schemeClr val="tx1"/>
                </a:solidFill>
              </a:rPr>
              <a:t> </a:t>
            </a:r>
            <a:r>
              <a:rPr lang="as-IN" sz="2800" dirty="0">
                <a:solidFill>
                  <a:schemeClr val="tx1"/>
                </a:solidFill>
              </a:rPr>
              <a:t>নির্ধারিত </a:t>
            </a:r>
            <a:r>
              <a:rPr lang="en-US" sz="2800" dirty="0" err="1" smtClean="0">
                <a:solidFill>
                  <a:schemeClr val="tx1"/>
                </a:solidFill>
              </a:rPr>
              <a:t>ইবাদত</a:t>
            </a:r>
            <a:r>
              <a:rPr lang="en-US" sz="2800" dirty="0" smtClean="0">
                <a:solidFill>
                  <a:schemeClr val="tx1"/>
                </a:solidFill>
              </a:rPr>
              <a:t> </a:t>
            </a:r>
            <a:r>
              <a:rPr lang="en-US" sz="2800" dirty="0" err="1" smtClean="0">
                <a:solidFill>
                  <a:schemeClr val="tx1"/>
                </a:solidFill>
              </a:rPr>
              <a:t>রয়েছে</a:t>
            </a:r>
            <a:r>
              <a:rPr lang="en-US" sz="2800" dirty="0" smtClean="0">
                <a:solidFill>
                  <a:schemeClr val="tx1"/>
                </a:solidFill>
              </a:rPr>
              <a:t>।</a:t>
            </a:r>
            <a:endParaRPr lang="as-IN" sz="2800" dirty="0">
              <a:solidFill>
                <a:schemeClr val="tx1"/>
              </a:solidFill>
            </a:endParaRPr>
          </a:p>
          <a:p>
            <a:r>
              <a:rPr lang="as-IN" sz="2800" dirty="0">
                <a:solidFill>
                  <a:schemeClr val="tx1"/>
                </a:solidFill>
              </a:rPr>
              <a:t/>
            </a:r>
            <a:br>
              <a:rPr lang="as-IN" sz="2800" dirty="0">
                <a:solidFill>
                  <a:schemeClr val="tx1"/>
                </a:solidFill>
              </a:rPr>
            </a:br>
            <a:endParaRPr lang="en-US" sz="28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4" name="Rounded Rectangle 3"/>
          <p:cNvSpPr/>
          <p:nvPr/>
        </p:nvSpPr>
        <p:spPr>
          <a:xfrm>
            <a:off x="381001" y="6540910"/>
            <a:ext cx="8610600" cy="3048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7030A0"/>
                </a:solidFill>
              </a:rPr>
              <a:t>MD </a:t>
            </a:r>
            <a:r>
              <a:rPr lang="en-US" sz="1200" dirty="0" err="1">
                <a:solidFill>
                  <a:srgbClr val="7030A0"/>
                </a:solidFill>
              </a:rPr>
              <a:t>Shofiqul</a:t>
            </a:r>
            <a:r>
              <a:rPr lang="en-US" sz="1200" dirty="0">
                <a:solidFill>
                  <a:srgbClr val="7030A0"/>
                </a:solidFill>
              </a:rPr>
              <a:t> Islam Assistant Teacher. Durgapur High School &amp; College.Gurudaspur.Natore.01721163274 </a:t>
            </a:r>
          </a:p>
        </p:txBody>
      </p:sp>
    </p:spTree>
    <p:extLst>
      <p:ext uri="{BB962C8B-B14F-4D97-AF65-F5344CB8AC3E}">
        <p14:creationId xmlns:p14="http://schemas.microsoft.com/office/powerpoint/2010/main" val="1533951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4034"/>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5" name="Rounded Rectangle 4"/>
          <p:cNvSpPr/>
          <p:nvPr/>
        </p:nvSpPr>
        <p:spPr>
          <a:xfrm>
            <a:off x="609600" y="457200"/>
            <a:ext cx="8001000" cy="57150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2800" dirty="0" smtClean="0">
                <a:solidFill>
                  <a:srgbClr val="7030A0"/>
                </a:solidFill>
              </a:rPr>
              <a:t>এগু</a:t>
            </a:r>
            <a:r>
              <a:rPr lang="en-US" sz="2800" dirty="0" err="1" smtClean="0">
                <a:solidFill>
                  <a:srgbClr val="7030A0"/>
                </a:solidFill>
              </a:rPr>
              <a:t>লো</a:t>
            </a:r>
            <a:r>
              <a:rPr lang="as-IN" sz="2800" dirty="0" smtClean="0">
                <a:solidFill>
                  <a:srgbClr val="7030A0"/>
                </a:solidFill>
              </a:rPr>
              <a:t> </a:t>
            </a:r>
            <a:r>
              <a:rPr lang="as-IN" sz="2800" dirty="0">
                <a:solidFill>
                  <a:srgbClr val="7030A0"/>
                </a:solidFill>
              </a:rPr>
              <a:t>নবি করিম (স.) যেভাবে আদায় করেছেন, আমাদেরকে করতে বলেছেন, আমরা ও ঠিক সেভাবেই আদায় করব। এভাবে মানুষ তার জীবনকে পরিচালিত করলে সমাজে শান্তি, শৃঙ্খলা, </a:t>
            </a:r>
          </a:p>
          <a:p>
            <a:r>
              <a:rPr lang="as-IN" sz="2800" dirty="0">
                <a:solidFill>
                  <a:srgbClr val="7030A0"/>
                </a:solidFill>
              </a:rPr>
              <a:t>আনুগত্য ও অপরের প্রতি শ্রদ্ধা-ভক্তি বৃদ্ধি পাবে। </a:t>
            </a:r>
          </a:p>
        </p:txBody>
      </p:sp>
      <p:sp>
        <p:nvSpPr>
          <p:cNvPr id="4" name="Rounded Rectangle 3"/>
          <p:cNvSpPr/>
          <p:nvPr/>
        </p:nvSpPr>
        <p:spPr>
          <a:xfrm>
            <a:off x="381001" y="6540910"/>
            <a:ext cx="8610600" cy="3048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7030A0"/>
                </a:solidFill>
              </a:rPr>
              <a:t>MD </a:t>
            </a:r>
            <a:r>
              <a:rPr lang="en-US" sz="1200" dirty="0" err="1">
                <a:solidFill>
                  <a:srgbClr val="7030A0"/>
                </a:solidFill>
              </a:rPr>
              <a:t>Shofiqul</a:t>
            </a:r>
            <a:r>
              <a:rPr lang="en-US" sz="1200" dirty="0">
                <a:solidFill>
                  <a:srgbClr val="7030A0"/>
                </a:solidFill>
              </a:rPr>
              <a:t> Islam Assistant Teacher. Durgapur High School &amp; College.Gurudaspur.Natore.01721163274 </a:t>
            </a:r>
          </a:p>
        </p:txBody>
      </p:sp>
    </p:spTree>
    <p:extLst>
      <p:ext uri="{BB962C8B-B14F-4D97-AF65-F5344CB8AC3E}">
        <p14:creationId xmlns:p14="http://schemas.microsoft.com/office/powerpoint/2010/main" val="27532796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4034"/>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Rounded Rectangle 3"/>
          <p:cNvSpPr/>
          <p:nvPr/>
        </p:nvSpPr>
        <p:spPr>
          <a:xfrm>
            <a:off x="609600" y="2438400"/>
            <a:ext cx="7924800" cy="36576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2800" dirty="0">
                <a:solidFill>
                  <a:schemeClr val="tx1"/>
                </a:solidFill>
              </a:rPr>
              <a:t>ইবাদতের প্রকারভেদ ইবাদতকে তিন ভাগে ভাগ করা </a:t>
            </a:r>
            <a:r>
              <a:rPr lang="en-US" sz="2800" dirty="0" err="1" smtClean="0">
                <a:solidFill>
                  <a:schemeClr val="tx1"/>
                </a:solidFill>
              </a:rPr>
              <a:t>যায়</a:t>
            </a:r>
            <a:r>
              <a:rPr lang="en-US" sz="2800" dirty="0">
                <a:solidFill>
                  <a:schemeClr val="tx1"/>
                </a:solidFill>
              </a:rPr>
              <a:t>।</a:t>
            </a:r>
            <a:endParaRPr lang="en-US" sz="2800" dirty="0" smtClean="0">
              <a:solidFill>
                <a:schemeClr val="tx1"/>
              </a:solidFill>
            </a:endParaRPr>
          </a:p>
          <a:p>
            <a:pPr marL="342900" indent="-342900" algn="ctr">
              <a:buAutoNum type="arabicPeriod"/>
            </a:pPr>
            <a:r>
              <a:rPr lang="as-IN" sz="2400" dirty="0" smtClean="0">
                <a:solidFill>
                  <a:srgbClr val="0070C0"/>
                </a:solidFill>
              </a:rPr>
              <a:t>ইবাদতে </a:t>
            </a:r>
            <a:r>
              <a:rPr lang="as-IN" sz="2400" dirty="0">
                <a:solidFill>
                  <a:srgbClr val="0070C0"/>
                </a:solidFill>
              </a:rPr>
              <a:t>বাদানি বা শারীরিক ইবাদত</a:t>
            </a:r>
            <a:r>
              <a:rPr lang="as-IN" sz="2400" dirty="0" smtClean="0">
                <a:solidFill>
                  <a:srgbClr val="0070C0"/>
                </a:solidFill>
              </a:rPr>
              <a:t>,</a:t>
            </a:r>
            <a:endParaRPr lang="en-US" sz="2400" dirty="0">
              <a:solidFill>
                <a:srgbClr val="0070C0"/>
              </a:solidFill>
            </a:endParaRPr>
          </a:p>
          <a:p>
            <a:pPr marL="342900" indent="-342900" algn="ctr">
              <a:buAutoNum type="arabicPeriod"/>
            </a:pPr>
            <a:r>
              <a:rPr lang="as-IN" sz="2400" dirty="0" smtClean="0">
                <a:solidFill>
                  <a:srgbClr val="0070C0"/>
                </a:solidFill>
              </a:rPr>
              <a:t>  </a:t>
            </a:r>
            <a:r>
              <a:rPr lang="as-IN" sz="2400" dirty="0">
                <a:solidFill>
                  <a:srgbClr val="0070C0"/>
                </a:solidFill>
              </a:rPr>
              <a:t>ইবাদতে মালি বা আর্থিক ইবাদত, </a:t>
            </a:r>
            <a:endParaRPr lang="en-US" sz="2400" dirty="0" smtClean="0">
              <a:solidFill>
                <a:srgbClr val="0070C0"/>
              </a:solidFill>
            </a:endParaRPr>
          </a:p>
          <a:p>
            <a:pPr algn="ctr"/>
            <a:r>
              <a:rPr lang="en-US" sz="2400" dirty="0">
                <a:solidFill>
                  <a:srgbClr val="0070C0"/>
                </a:solidFill>
              </a:rPr>
              <a:t> </a:t>
            </a:r>
            <a:r>
              <a:rPr lang="en-US" sz="2400" dirty="0" smtClean="0">
                <a:solidFill>
                  <a:srgbClr val="0070C0"/>
                </a:solidFill>
              </a:rPr>
              <a:t>          3</a:t>
            </a:r>
            <a:r>
              <a:rPr lang="as-IN" sz="2400" dirty="0" smtClean="0">
                <a:solidFill>
                  <a:srgbClr val="0070C0"/>
                </a:solidFill>
              </a:rPr>
              <a:t>. </a:t>
            </a:r>
            <a:r>
              <a:rPr lang="as-IN" sz="2400" dirty="0">
                <a:solidFill>
                  <a:srgbClr val="0070C0"/>
                </a:solidFill>
              </a:rPr>
              <a:t>ইবাদতে মালি ও বাদানি বা শরীর ও অর্থ উভয়ের সংমিশ্রণে ইবাদত।</a:t>
            </a:r>
            <a:endParaRPr lang="en-US" sz="2400" dirty="0">
              <a:ln w="0"/>
              <a:solidFill>
                <a:srgbClr val="0070C0"/>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5" name="Rounded Rectangle 4"/>
          <p:cNvSpPr/>
          <p:nvPr/>
        </p:nvSpPr>
        <p:spPr>
          <a:xfrm>
            <a:off x="1143000" y="533400"/>
            <a:ext cx="6858000" cy="16002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err="1" smtClean="0">
                <a:ln w="0"/>
                <a:solidFill>
                  <a:srgbClr val="7030A0"/>
                </a:solidFill>
                <a:effectLst>
                  <a:outerShdw blurRad="38100" dist="19050" dir="2700000" algn="tl" rotWithShape="0">
                    <a:schemeClr val="dk1">
                      <a:alpha val="40000"/>
                    </a:schemeClr>
                  </a:outerShdw>
                </a:effectLst>
                <a:latin typeface="NikoshBAN" pitchFamily="2" charset="0"/>
                <a:cs typeface="NikoshBAN" pitchFamily="2" charset="0"/>
              </a:rPr>
              <a:t>ইবাদত</a:t>
            </a:r>
            <a:r>
              <a:rPr lang="en-US" sz="6600" dirty="0" smtClean="0">
                <a:ln w="0"/>
                <a:solidFill>
                  <a:srgbClr val="7030A0"/>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6600" dirty="0" err="1" smtClean="0">
                <a:ln w="0"/>
                <a:solidFill>
                  <a:srgbClr val="7030A0"/>
                </a:solidFill>
                <a:effectLst>
                  <a:outerShdw blurRad="38100" dist="19050" dir="2700000" algn="tl" rotWithShape="0">
                    <a:schemeClr val="dk1">
                      <a:alpha val="40000"/>
                    </a:schemeClr>
                  </a:outerShdw>
                </a:effectLst>
                <a:latin typeface="NikoshBAN" pitchFamily="2" charset="0"/>
                <a:cs typeface="NikoshBAN" pitchFamily="2" charset="0"/>
              </a:rPr>
              <a:t>তিন</a:t>
            </a:r>
            <a:r>
              <a:rPr lang="en-US" sz="6600" dirty="0" smtClean="0">
                <a:ln w="0"/>
                <a:solidFill>
                  <a:srgbClr val="7030A0"/>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6600" dirty="0" err="1" smtClean="0">
                <a:ln w="0"/>
                <a:solidFill>
                  <a:srgbClr val="7030A0"/>
                </a:solidFill>
                <a:effectLst>
                  <a:outerShdw blurRad="38100" dist="19050" dir="2700000" algn="tl" rotWithShape="0">
                    <a:schemeClr val="dk1">
                      <a:alpha val="40000"/>
                    </a:schemeClr>
                  </a:outerShdw>
                </a:effectLst>
                <a:latin typeface="NikoshBAN" pitchFamily="2" charset="0"/>
                <a:cs typeface="NikoshBAN" pitchFamily="2" charset="0"/>
              </a:rPr>
              <a:t>প্রকার</a:t>
            </a:r>
            <a:r>
              <a:rPr lang="en-US" sz="6600" dirty="0" smtClean="0">
                <a:ln w="0"/>
                <a:solidFill>
                  <a:srgbClr val="7030A0"/>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6600" dirty="0" err="1" smtClean="0">
                <a:ln w="0"/>
                <a:solidFill>
                  <a:srgbClr val="7030A0"/>
                </a:solidFill>
                <a:effectLst>
                  <a:outerShdw blurRad="38100" dist="19050" dir="2700000" algn="tl" rotWithShape="0">
                    <a:schemeClr val="dk1">
                      <a:alpha val="40000"/>
                    </a:schemeClr>
                  </a:outerShdw>
                </a:effectLst>
                <a:latin typeface="NikoshBAN" pitchFamily="2" charset="0"/>
                <a:cs typeface="NikoshBAN" pitchFamily="2" charset="0"/>
              </a:rPr>
              <a:t>যথা</a:t>
            </a:r>
            <a:r>
              <a:rPr lang="en-US" sz="6600" dirty="0" smtClean="0">
                <a:ln w="0"/>
                <a:solidFill>
                  <a:srgbClr val="7030A0"/>
                </a:solidFill>
                <a:effectLst>
                  <a:outerShdw blurRad="38100" dist="19050" dir="2700000" algn="tl" rotWithShape="0">
                    <a:schemeClr val="dk1">
                      <a:alpha val="40000"/>
                    </a:schemeClr>
                  </a:outerShdw>
                </a:effectLst>
                <a:latin typeface="NikoshBAN" pitchFamily="2" charset="0"/>
                <a:cs typeface="NikoshBAN" pitchFamily="2" charset="0"/>
              </a:rPr>
              <a:t>-</a:t>
            </a:r>
            <a:endParaRPr lang="en-US" sz="6600" dirty="0">
              <a:ln w="0"/>
              <a:solidFill>
                <a:srgbClr val="7030A0"/>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6" name="Rounded Rectangle 5"/>
          <p:cNvSpPr/>
          <p:nvPr/>
        </p:nvSpPr>
        <p:spPr>
          <a:xfrm>
            <a:off x="381001" y="6540910"/>
            <a:ext cx="8610600" cy="3048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7030A0"/>
                </a:solidFill>
              </a:rPr>
              <a:t>MD </a:t>
            </a:r>
            <a:r>
              <a:rPr lang="en-US" sz="1200" dirty="0" err="1">
                <a:solidFill>
                  <a:srgbClr val="7030A0"/>
                </a:solidFill>
              </a:rPr>
              <a:t>Shofiqul</a:t>
            </a:r>
            <a:r>
              <a:rPr lang="en-US" sz="1200" dirty="0">
                <a:solidFill>
                  <a:srgbClr val="7030A0"/>
                </a:solidFill>
              </a:rPr>
              <a:t> Islam Assistant Teacher. Durgapur High School &amp; College.Gurudaspur.Natore.01721163274 </a:t>
            </a:r>
          </a:p>
        </p:txBody>
      </p:sp>
    </p:spTree>
    <p:extLst>
      <p:ext uri="{BB962C8B-B14F-4D97-AF65-F5344CB8AC3E}">
        <p14:creationId xmlns:p14="http://schemas.microsoft.com/office/powerpoint/2010/main" val="27752563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4034"/>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Rounded Rectangle 3"/>
          <p:cNvSpPr/>
          <p:nvPr/>
        </p:nvSpPr>
        <p:spPr>
          <a:xfrm>
            <a:off x="457200" y="2895600"/>
            <a:ext cx="8229600" cy="34290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srgbClr val="0070C0"/>
              </a:solidFill>
            </a:endParaRPr>
          </a:p>
          <a:p>
            <a:endParaRPr lang="en-US" dirty="0">
              <a:solidFill>
                <a:srgbClr val="0070C0"/>
              </a:solidFill>
            </a:endParaRPr>
          </a:p>
          <a:p>
            <a:r>
              <a:rPr lang="as-IN" sz="2400" dirty="0" smtClean="0">
                <a:solidFill>
                  <a:srgbClr val="0070C0"/>
                </a:solidFill>
              </a:rPr>
              <a:t>অর্থের </a:t>
            </a:r>
            <a:r>
              <a:rPr lang="as-IN" sz="2400" dirty="0">
                <a:solidFill>
                  <a:srgbClr val="0070C0"/>
                </a:solidFill>
              </a:rPr>
              <a:t>দ্বারা যে ইবাদত করতে হয় </a:t>
            </a:r>
            <a:r>
              <a:rPr lang="as-IN" sz="2400" dirty="0" smtClean="0">
                <a:solidFill>
                  <a:srgbClr val="0070C0"/>
                </a:solidFill>
              </a:rPr>
              <a:t>সেগু</a:t>
            </a:r>
            <a:r>
              <a:rPr lang="en-US" sz="2400" dirty="0" err="1" smtClean="0">
                <a:solidFill>
                  <a:srgbClr val="0070C0"/>
                </a:solidFill>
              </a:rPr>
              <a:t>লোকে</a:t>
            </a:r>
            <a:r>
              <a:rPr lang="as-IN" sz="2400" dirty="0" smtClean="0">
                <a:solidFill>
                  <a:srgbClr val="0070C0"/>
                </a:solidFill>
              </a:rPr>
              <a:t> </a:t>
            </a:r>
            <a:r>
              <a:rPr lang="as-IN" sz="2400" dirty="0">
                <a:solidFill>
                  <a:srgbClr val="0070C0"/>
                </a:solidFill>
              </a:rPr>
              <a:t>বলা হয় ইবাদতে মালি বা আর্থিক</a:t>
            </a:r>
            <a:r>
              <a:rPr lang="as-IN" sz="2400" dirty="0">
                <a:solidFill>
                  <a:schemeClr val="tx1"/>
                </a:solidFill>
              </a:rPr>
              <a:t> </a:t>
            </a:r>
            <a:r>
              <a:rPr lang="as-IN" sz="2400" dirty="0">
                <a:solidFill>
                  <a:srgbClr val="0070C0"/>
                </a:solidFill>
              </a:rPr>
              <a:t>ইবাদত। </a:t>
            </a:r>
            <a:r>
              <a:rPr lang="as-IN" sz="2400" dirty="0">
                <a:solidFill>
                  <a:schemeClr val="tx1"/>
                </a:solidFill>
              </a:rPr>
              <a:t>যেমন : যাকাত দেওয়া, সাদাকা ও দান-খয়রাত করা ইত্যাদি</a:t>
            </a:r>
            <a:r>
              <a:rPr lang="as-IN" sz="2400" dirty="0" smtClean="0">
                <a:solidFill>
                  <a:schemeClr val="tx1"/>
                </a:solidFill>
              </a:rPr>
              <a:t>।</a:t>
            </a:r>
            <a:endParaRPr lang="en-US" sz="2400" dirty="0" smtClean="0">
              <a:solidFill>
                <a:schemeClr val="tx1"/>
              </a:solidFill>
            </a:endParaRPr>
          </a:p>
          <a:p>
            <a:endParaRPr lang="en-US" sz="2400" dirty="0" smtClean="0">
              <a:solidFill>
                <a:schemeClr val="tx1"/>
              </a:solidFill>
            </a:endParaRPr>
          </a:p>
          <a:p>
            <a:r>
              <a:rPr lang="as-IN" sz="2400" dirty="0" smtClean="0">
                <a:solidFill>
                  <a:schemeClr val="tx1"/>
                </a:solidFill>
              </a:rPr>
              <a:t> </a:t>
            </a:r>
            <a:r>
              <a:rPr lang="as-IN" sz="2400" dirty="0">
                <a:solidFill>
                  <a:schemeClr val="tx1"/>
                </a:solidFill>
              </a:rPr>
              <a:t>উল্লিখিত দুই প্রকার ইবাদত ছাড়াও এমন কিছু ইবাদত আছে যা শুধু শরীর দ্বারা কিংবা অর্থ দ্বারা করা যায় না। </a:t>
            </a:r>
            <a:r>
              <a:rPr lang="as-IN" sz="2400" dirty="0">
                <a:solidFill>
                  <a:srgbClr val="0070C0"/>
                </a:solidFill>
              </a:rPr>
              <a:t>বরং শরীর এবং অর্থ উভয়ের </a:t>
            </a:r>
            <a:r>
              <a:rPr lang="en-US" sz="2400" dirty="0" err="1" smtClean="0">
                <a:solidFill>
                  <a:srgbClr val="0070C0"/>
                </a:solidFill>
              </a:rPr>
              <a:t>প্রয়োজন</a:t>
            </a:r>
            <a:r>
              <a:rPr lang="as-IN" sz="2400" dirty="0" smtClean="0">
                <a:solidFill>
                  <a:srgbClr val="0070C0"/>
                </a:solidFill>
              </a:rPr>
              <a:t> </a:t>
            </a:r>
            <a:r>
              <a:rPr lang="as-IN" sz="2400" dirty="0">
                <a:solidFill>
                  <a:srgbClr val="0070C0"/>
                </a:solidFill>
              </a:rPr>
              <a:t>হয়; </a:t>
            </a:r>
            <a:r>
              <a:rPr lang="as-IN" sz="2400" dirty="0">
                <a:solidFill>
                  <a:schemeClr val="tx1"/>
                </a:solidFill>
              </a:rPr>
              <a:t>যেমন : হজ করা, জিহাদ করা ইত্যাদি। </a:t>
            </a:r>
          </a:p>
          <a:p>
            <a:r>
              <a:rPr lang="as-IN" sz="2400" dirty="0">
                <a:solidFill>
                  <a:schemeClr val="tx1"/>
                </a:solidFill>
              </a:rPr>
              <a:t/>
            </a:r>
            <a:br>
              <a:rPr lang="as-IN" sz="2400" dirty="0">
                <a:solidFill>
                  <a:schemeClr val="tx1"/>
                </a:solidFill>
              </a:rPr>
            </a:br>
            <a:endParaRPr lang="en-US" sz="24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5" name="Rounded Rectangle 4"/>
          <p:cNvSpPr/>
          <p:nvPr/>
        </p:nvSpPr>
        <p:spPr>
          <a:xfrm>
            <a:off x="1066800" y="762000"/>
            <a:ext cx="6858000" cy="16002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dirty="0" smtClean="0">
                <a:solidFill>
                  <a:srgbClr val="0070C0"/>
                </a:solidFill>
              </a:rPr>
              <a:t> </a:t>
            </a:r>
            <a:r>
              <a:rPr lang="as-IN" dirty="0">
                <a:solidFill>
                  <a:srgbClr val="0070C0"/>
                </a:solidFill>
              </a:rPr>
              <a:t>শরীরের অঙ্গ প্রত্যঙ্গের সাহায্যে যে ইবাদত করা হয় তাকে বলা হয় ইবাদতে বাদানি বা শারীরিক ইবাদত। </a:t>
            </a:r>
            <a:endParaRPr lang="en-US" dirty="0" smtClean="0">
              <a:solidFill>
                <a:srgbClr val="0070C0"/>
              </a:solidFill>
            </a:endParaRPr>
          </a:p>
          <a:p>
            <a:pPr algn="ctr"/>
            <a:r>
              <a:rPr lang="as-IN" dirty="0" smtClean="0">
                <a:solidFill>
                  <a:schemeClr val="tx1"/>
                </a:solidFill>
              </a:rPr>
              <a:t>যথা- </a:t>
            </a:r>
            <a:r>
              <a:rPr lang="as-IN" dirty="0">
                <a:solidFill>
                  <a:schemeClr val="tx1"/>
                </a:solidFill>
              </a:rPr>
              <a:t>দৈনিক পাঁচ ওয়াক্ত নামায আদায় করা ও রমযান মাসে </a:t>
            </a:r>
            <a:r>
              <a:rPr lang="en-US" dirty="0" err="1" smtClean="0">
                <a:solidFill>
                  <a:schemeClr val="tx1"/>
                </a:solidFill>
              </a:rPr>
              <a:t>রোজা</a:t>
            </a:r>
            <a:r>
              <a:rPr lang="as-IN" dirty="0" smtClean="0">
                <a:solidFill>
                  <a:schemeClr val="tx1"/>
                </a:solidFill>
              </a:rPr>
              <a:t> </a:t>
            </a:r>
            <a:r>
              <a:rPr lang="as-IN" dirty="0">
                <a:solidFill>
                  <a:schemeClr val="tx1"/>
                </a:solidFill>
              </a:rPr>
              <a:t>রাখা। ইবাদতের মধ্যে শারীরিক ইবাদত সবচেয়ে বেশি গুরুত্বপূর্ণ। </a:t>
            </a:r>
            <a:endParaRPr lang="en-US" sz="6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6" name="Rounded Rectangle 5"/>
          <p:cNvSpPr/>
          <p:nvPr/>
        </p:nvSpPr>
        <p:spPr>
          <a:xfrm>
            <a:off x="381001" y="6540910"/>
            <a:ext cx="8610600" cy="3048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7030A0"/>
                </a:solidFill>
              </a:rPr>
              <a:t>MD </a:t>
            </a:r>
            <a:r>
              <a:rPr lang="en-US" sz="1200" dirty="0" err="1">
                <a:solidFill>
                  <a:srgbClr val="7030A0"/>
                </a:solidFill>
              </a:rPr>
              <a:t>Shofiqul</a:t>
            </a:r>
            <a:r>
              <a:rPr lang="en-US" sz="1200" dirty="0">
                <a:solidFill>
                  <a:srgbClr val="7030A0"/>
                </a:solidFill>
              </a:rPr>
              <a:t> Islam Assistant Teacher. Durgapur High School &amp; College.Gurudaspur.Natore.01721163274 </a:t>
            </a:r>
          </a:p>
        </p:txBody>
      </p:sp>
    </p:spTree>
    <p:extLst>
      <p:ext uri="{BB962C8B-B14F-4D97-AF65-F5344CB8AC3E}">
        <p14:creationId xmlns:p14="http://schemas.microsoft.com/office/powerpoint/2010/main" val="18180667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4034"/>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5" name="Rounded Rectangle 4"/>
          <p:cNvSpPr/>
          <p:nvPr/>
        </p:nvSpPr>
        <p:spPr>
          <a:xfrm>
            <a:off x="1066800" y="762000"/>
            <a:ext cx="6858000" cy="54102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2400" dirty="0">
                <a:solidFill>
                  <a:schemeClr val="tx1"/>
                </a:solidFill>
              </a:rPr>
              <a:t>আল্লাহ তায়ালা যেহেতু আমাদের ইবাদতের জন্যই সৃষ্টি করেছেন, তাই সবসময় তাঁর ইবাদতে মশগুল থাকা আমাদের কর্তব্য। </a:t>
            </a:r>
            <a:endParaRPr lang="en-US" sz="2400" dirty="0" smtClean="0">
              <a:solidFill>
                <a:schemeClr val="tx1"/>
              </a:solidFill>
            </a:endParaRPr>
          </a:p>
          <a:p>
            <a:pPr algn="ctr"/>
            <a:r>
              <a:rPr lang="as-IN" sz="2400" dirty="0" smtClean="0">
                <a:solidFill>
                  <a:schemeClr val="tx1"/>
                </a:solidFill>
              </a:rPr>
              <a:t>এখন </a:t>
            </a:r>
            <a:r>
              <a:rPr lang="as-IN" sz="2400" dirty="0">
                <a:solidFill>
                  <a:schemeClr val="tx1"/>
                </a:solidFill>
              </a:rPr>
              <a:t>প্রশ্ন জাগতে পারে যে, সবসময় কি ইবাদত করা সম্ভব? </a:t>
            </a:r>
            <a:endParaRPr lang="en-US" sz="2400" dirty="0" smtClean="0">
              <a:solidFill>
                <a:schemeClr val="tx1"/>
              </a:solidFill>
            </a:endParaRPr>
          </a:p>
          <a:p>
            <a:pPr algn="ctr"/>
            <a:r>
              <a:rPr lang="as-IN" sz="2400" dirty="0" smtClean="0">
                <a:solidFill>
                  <a:schemeClr val="tx1"/>
                </a:solidFill>
              </a:rPr>
              <a:t>হ্যা</a:t>
            </a:r>
            <a:r>
              <a:rPr lang="as-IN" sz="2400" dirty="0">
                <a:solidFill>
                  <a:schemeClr val="tx1"/>
                </a:solidFill>
              </a:rPr>
              <a:t>, দিনরাত চব্বিশ ঘণ্টা ইবাদত করা সম্ভব। </a:t>
            </a:r>
            <a:endParaRPr lang="en-US" sz="2400" dirty="0" smtClean="0">
              <a:solidFill>
                <a:schemeClr val="tx1"/>
              </a:solidFill>
            </a:endParaRPr>
          </a:p>
          <a:p>
            <a:pPr algn="ctr"/>
            <a:r>
              <a:rPr lang="as-IN" sz="2400" dirty="0" smtClean="0">
                <a:solidFill>
                  <a:schemeClr val="tx1"/>
                </a:solidFill>
              </a:rPr>
              <a:t>যেমন </a:t>
            </a:r>
            <a:r>
              <a:rPr lang="as-IN" sz="2400" dirty="0">
                <a:solidFill>
                  <a:schemeClr val="tx1"/>
                </a:solidFill>
              </a:rPr>
              <a:t>আমরা খেতে বসলে যদি </a:t>
            </a:r>
            <a:r>
              <a:rPr lang="as-IN" sz="2400" dirty="0">
                <a:solidFill>
                  <a:srgbClr val="0070C0"/>
                </a:solidFill>
              </a:rPr>
              <a:t>‘বিসমিল্লাহ্</a:t>
            </a:r>
            <a:r>
              <a:rPr lang="as-IN" sz="2400" dirty="0">
                <a:solidFill>
                  <a:schemeClr val="tx1"/>
                </a:solidFill>
              </a:rPr>
              <a:t>’ বলে খাওয়া শুরু করি, তবে যতক্ষণ খাওয়ার মধ্যে থাকব ততক্ষণ আল্লাহর রহমত পেতে থাকব। এটিই ইবাদত। পড়ার সময় যদি </a:t>
            </a:r>
            <a:r>
              <a:rPr lang="as-IN" sz="2400" dirty="0">
                <a:solidFill>
                  <a:srgbClr val="0070C0"/>
                </a:solidFill>
              </a:rPr>
              <a:t>‘বিস্‌মিল্লাহু</a:t>
            </a:r>
            <a:r>
              <a:rPr lang="as-IN" sz="2400" dirty="0">
                <a:solidFill>
                  <a:schemeClr val="tx1"/>
                </a:solidFill>
              </a:rPr>
              <a:t>’ বলে পড়া শুরু করি তবে যতক্ষণ পর্যন্ত লেখাপড়া করব, ততক্ষণই তা </a:t>
            </a:r>
            <a:r>
              <a:rPr lang="en-US" sz="2400" dirty="0" err="1" smtClean="0">
                <a:solidFill>
                  <a:schemeClr val="tx1"/>
                </a:solidFill>
              </a:rPr>
              <a:t>ইবাদত</a:t>
            </a:r>
            <a:r>
              <a:rPr lang="en-US" sz="2400" dirty="0" smtClean="0">
                <a:solidFill>
                  <a:schemeClr val="tx1"/>
                </a:solidFill>
              </a:rPr>
              <a:t> </a:t>
            </a:r>
            <a:r>
              <a:rPr lang="en-US" sz="2400" dirty="0" err="1" smtClean="0">
                <a:solidFill>
                  <a:schemeClr val="tx1"/>
                </a:solidFill>
              </a:rPr>
              <a:t>হিসেবে</a:t>
            </a:r>
            <a:r>
              <a:rPr lang="en-US" sz="2400" dirty="0" smtClean="0">
                <a:solidFill>
                  <a:schemeClr val="tx1"/>
                </a:solidFill>
              </a:rPr>
              <a:t> </a:t>
            </a:r>
            <a:r>
              <a:rPr lang="en-US" sz="2400" dirty="0" err="1" smtClean="0">
                <a:solidFill>
                  <a:schemeClr val="tx1"/>
                </a:solidFill>
              </a:rPr>
              <a:t>গণ্য</a:t>
            </a:r>
            <a:r>
              <a:rPr lang="en-US" sz="2400" dirty="0" smtClean="0">
                <a:solidFill>
                  <a:schemeClr val="tx1"/>
                </a:solidFill>
              </a:rPr>
              <a:t> </a:t>
            </a:r>
            <a:r>
              <a:rPr lang="en-US" sz="2400" dirty="0" err="1" smtClean="0">
                <a:solidFill>
                  <a:schemeClr val="tx1"/>
                </a:solidFill>
              </a:rPr>
              <a:t>হবে</a:t>
            </a:r>
            <a:r>
              <a:rPr lang="en-US" sz="2400" dirty="0" smtClean="0">
                <a:solidFill>
                  <a:schemeClr val="tx1"/>
                </a:solidFill>
              </a:rPr>
              <a:t>।</a:t>
            </a:r>
            <a:endParaRPr lang="en-US" sz="24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4" name="Rounded Rectangle 3"/>
          <p:cNvSpPr/>
          <p:nvPr/>
        </p:nvSpPr>
        <p:spPr>
          <a:xfrm>
            <a:off x="381001" y="6540910"/>
            <a:ext cx="8610600" cy="3048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7030A0"/>
                </a:solidFill>
              </a:rPr>
              <a:t>MD </a:t>
            </a:r>
            <a:r>
              <a:rPr lang="en-US" sz="1200" dirty="0" err="1">
                <a:solidFill>
                  <a:srgbClr val="7030A0"/>
                </a:solidFill>
              </a:rPr>
              <a:t>Shofiqul</a:t>
            </a:r>
            <a:r>
              <a:rPr lang="en-US" sz="1200" dirty="0">
                <a:solidFill>
                  <a:srgbClr val="7030A0"/>
                </a:solidFill>
              </a:rPr>
              <a:t> Islam Assistant Teacher. Durgapur High School &amp; College.Gurudaspur.Natore.01721163274 </a:t>
            </a:r>
          </a:p>
        </p:txBody>
      </p:sp>
    </p:spTree>
    <p:extLst>
      <p:ext uri="{BB962C8B-B14F-4D97-AF65-F5344CB8AC3E}">
        <p14:creationId xmlns:p14="http://schemas.microsoft.com/office/powerpoint/2010/main" val="8242682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4034"/>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5" name="Rounded Rectangle 4"/>
          <p:cNvSpPr/>
          <p:nvPr/>
        </p:nvSpPr>
        <p:spPr>
          <a:xfrm>
            <a:off x="533400" y="876300"/>
            <a:ext cx="8077200" cy="51054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r>
              <a:rPr lang="as-IN" sz="2400" dirty="0" smtClean="0">
                <a:solidFill>
                  <a:schemeClr val="tx1"/>
                </a:solidFill>
              </a:rPr>
              <a:t>স্কুলে </a:t>
            </a:r>
            <a:r>
              <a:rPr lang="as-IN" sz="2400" dirty="0">
                <a:solidFill>
                  <a:schemeClr val="tx1"/>
                </a:solidFill>
              </a:rPr>
              <a:t>যাবার সময় </a:t>
            </a:r>
            <a:r>
              <a:rPr lang="as-IN" sz="2400" dirty="0">
                <a:solidFill>
                  <a:srgbClr val="0070C0"/>
                </a:solidFill>
              </a:rPr>
              <a:t>‘বিসমিল্লাহ</a:t>
            </a:r>
            <a:r>
              <a:rPr lang="as-IN" sz="2400" dirty="0">
                <a:solidFill>
                  <a:schemeClr val="tx1"/>
                </a:solidFill>
              </a:rPr>
              <a:t> বলে যাত্রা শুরু করলে রাস্তার সকল বিপদাপদ থেকে আল্লাহ আমাদের রক্ষা করবেন। একজন </a:t>
            </a:r>
            <a:r>
              <a:rPr lang="as-IN" sz="2400" dirty="0" smtClean="0">
                <a:solidFill>
                  <a:schemeClr val="tx1"/>
                </a:solidFill>
              </a:rPr>
              <a:t>অ</a:t>
            </a:r>
            <a:r>
              <a:rPr lang="en-US" sz="2400" dirty="0" err="1" smtClean="0">
                <a:solidFill>
                  <a:schemeClr val="tx1"/>
                </a:solidFill>
              </a:rPr>
              <a:t>ন্ধলোক</a:t>
            </a:r>
            <a:r>
              <a:rPr lang="as-IN" sz="2400" dirty="0" smtClean="0">
                <a:solidFill>
                  <a:schemeClr val="tx1"/>
                </a:solidFill>
              </a:rPr>
              <a:t> </a:t>
            </a:r>
            <a:r>
              <a:rPr lang="as-IN" sz="2400" dirty="0">
                <a:solidFill>
                  <a:schemeClr val="tx1"/>
                </a:solidFill>
              </a:rPr>
              <a:t>রাস্তা পার হতে পারছে না, তাকে হাত ধরে রাস্তা পার করে দিলে তাও আল্লাহর নিকট ইবাদত হিসেবে গণ্য হবে। </a:t>
            </a:r>
            <a:endParaRPr lang="en-US" sz="2400" dirty="0" smtClean="0">
              <a:solidFill>
                <a:schemeClr val="tx1"/>
              </a:solidFill>
            </a:endParaRPr>
          </a:p>
          <a:p>
            <a:r>
              <a:rPr lang="as-IN" sz="2400" dirty="0">
                <a:solidFill>
                  <a:schemeClr val="tx1"/>
                </a:solidFill>
              </a:rPr>
              <a:t/>
            </a:r>
            <a:br>
              <a:rPr lang="as-IN" sz="2400" dirty="0">
                <a:solidFill>
                  <a:schemeClr val="tx1"/>
                </a:solidFill>
              </a:rPr>
            </a:br>
            <a:endParaRPr lang="en-US" sz="24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4" name="Rounded Rectangle 3"/>
          <p:cNvSpPr/>
          <p:nvPr/>
        </p:nvSpPr>
        <p:spPr>
          <a:xfrm>
            <a:off x="381001" y="6540910"/>
            <a:ext cx="8610600" cy="3048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7030A0"/>
                </a:solidFill>
              </a:rPr>
              <a:t>MD </a:t>
            </a:r>
            <a:r>
              <a:rPr lang="en-US" sz="1200" dirty="0" err="1">
                <a:solidFill>
                  <a:srgbClr val="7030A0"/>
                </a:solidFill>
              </a:rPr>
              <a:t>Shofiqul</a:t>
            </a:r>
            <a:r>
              <a:rPr lang="en-US" sz="1200" dirty="0">
                <a:solidFill>
                  <a:srgbClr val="7030A0"/>
                </a:solidFill>
              </a:rPr>
              <a:t> Islam Assistant Teacher. Durgapur High School &amp; College.Gurudaspur.Natore.01721163274 </a:t>
            </a:r>
          </a:p>
        </p:txBody>
      </p:sp>
    </p:spTree>
    <p:extLst>
      <p:ext uri="{BB962C8B-B14F-4D97-AF65-F5344CB8AC3E}">
        <p14:creationId xmlns:p14="http://schemas.microsoft.com/office/powerpoint/2010/main" val="22711801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117987"/>
            <a:ext cx="9144000" cy="6858000"/>
          </a:xfrm>
          <a:prstGeom prst="frame">
            <a:avLst>
              <a:gd name="adj1" fmla="val 4034"/>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MD Shofiqul Islam Assistant Teacher. Durgapur High School &amp; College.Gurudaspur.Natore.01721163274 </a:t>
            </a:r>
            <a:endParaRPr lang="en-US" dirty="0"/>
          </a:p>
        </p:txBody>
      </p:sp>
      <p:sp>
        <p:nvSpPr>
          <p:cNvPr id="5" name="Rounded Rectangle 4"/>
          <p:cNvSpPr/>
          <p:nvPr/>
        </p:nvSpPr>
        <p:spPr>
          <a:xfrm>
            <a:off x="1066800" y="762000"/>
            <a:ext cx="6858000" cy="49530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9824" y="291588"/>
            <a:ext cx="2466975" cy="18478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15412"/>
            <a:ext cx="2847975" cy="17240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1" y="2228850"/>
            <a:ext cx="8381998" cy="3956562"/>
          </a:xfrm>
          <a:prstGeom prst="rect">
            <a:avLst/>
          </a:prstGeom>
        </p:spPr>
      </p:pic>
      <p:sp>
        <p:nvSpPr>
          <p:cNvPr id="7" name="Rounded Rectangle 6"/>
          <p:cNvSpPr/>
          <p:nvPr/>
        </p:nvSpPr>
        <p:spPr>
          <a:xfrm>
            <a:off x="381001" y="6540910"/>
            <a:ext cx="8610600" cy="3048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7030A0"/>
                </a:solidFill>
              </a:rPr>
              <a:t>MD </a:t>
            </a:r>
            <a:r>
              <a:rPr lang="en-US" sz="1200" dirty="0" err="1">
                <a:solidFill>
                  <a:srgbClr val="7030A0"/>
                </a:solidFill>
              </a:rPr>
              <a:t>Shofiqul</a:t>
            </a:r>
            <a:r>
              <a:rPr lang="en-US" sz="1200" dirty="0">
                <a:solidFill>
                  <a:srgbClr val="7030A0"/>
                </a:solidFill>
              </a:rPr>
              <a:t> Islam Assistant Teacher. Durgapur High School &amp; College.Gurudaspur.Natore.01721163274 </a:t>
            </a:r>
          </a:p>
        </p:txBody>
      </p:sp>
    </p:spTree>
    <p:extLst>
      <p:ext uri="{BB962C8B-B14F-4D97-AF65-F5344CB8AC3E}">
        <p14:creationId xmlns:p14="http://schemas.microsoft.com/office/powerpoint/2010/main" val="34743435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4034"/>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5" name="Rounded Rectangle 4"/>
          <p:cNvSpPr/>
          <p:nvPr/>
        </p:nvSpPr>
        <p:spPr>
          <a:xfrm>
            <a:off x="1066800" y="762000"/>
            <a:ext cx="6858000" cy="45720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2400" dirty="0">
                <a:solidFill>
                  <a:schemeClr val="tx1"/>
                </a:solidFill>
              </a:rPr>
              <a:t>এমনিভাবে সবসময় আমরা ইবাদতে মশগুল থাকতে পারি । </a:t>
            </a:r>
            <a:r>
              <a:rPr lang="as-IN" sz="2400" dirty="0">
                <a:solidFill>
                  <a:srgbClr val="7030A0"/>
                </a:solidFill>
              </a:rPr>
              <a:t>ইবাদত করলে আল্লাহ খুশি হন। </a:t>
            </a:r>
            <a:r>
              <a:rPr lang="as-IN" sz="2400" dirty="0">
                <a:solidFill>
                  <a:schemeClr val="tx1"/>
                </a:solidFill>
              </a:rPr>
              <a:t>এতে দুনিয়ার জীবন সুখময় হয়। পরকালে পরম শান্তিময় স্থান জান্নাত লাভ করা যায়। আর যারা ইবাদত করে না, আল্লাহর নির্দেশিত পথে চলে না, আল্লাহ তাদের প্রতি অসন্তুষ্ট হন। তারা দুনিয়াতে শান্তি পায় না। পরকালেও তাদেরকে জাহান্নামের কঠোর শাস্ত</a:t>
            </a:r>
            <a:r>
              <a:rPr lang="en-US" sz="2400" dirty="0">
                <a:solidFill>
                  <a:schemeClr val="tx1"/>
                </a:solidFill>
              </a:rPr>
              <a:t> </a:t>
            </a:r>
            <a:r>
              <a:rPr lang="en-US" sz="2400" dirty="0" err="1">
                <a:solidFill>
                  <a:schemeClr val="tx1"/>
                </a:solidFill>
              </a:rPr>
              <a:t>ভোগ</a:t>
            </a:r>
            <a:r>
              <a:rPr lang="as-IN" sz="2400" dirty="0">
                <a:solidFill>
                  <a:schemeClr val="tx1"/>
                </a:solidFill>
              </a:rPr>
              <a:t> করতে হবে। </a:t>
            </a:r>
          </a:p>
        </p:txBody>
      </p:sp>
      <p:sp>
        <p:nvSpPr>
          <p:cNvPr id="4" name="Rounded Rectangle 3"/>
          <p:cNvSpPr/>
          <p:nvPr/>
        </p:nvSpPr>
        <p:spPr>
          <a:xfrm>
            <a:off x="381001" y="6540910"/>
            <a:ext cx="8610600" cy="3048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7030A0"/>
                </a:solidFill>
              </a:rPr>
              <a:t>MD </a:t>
            </a:r>
            <a:r>
              <a:rPr lang="en-US" sz="1200" dirty="0" err="1">
                <a:solidFill>
                  <a:srgbClr val="7030A0"/>
                </a:solidFill>
              </a:rPr>
              <a:t>Shofiqul</a:t>
            </a:r>
            <a:r>
              <a:rPr lang="en-US" sz="1200" dirty="0">
                <a:solidFill>
                  <a:srgbClr val="7030A0"/>
                </a:solidFill>
              </a:rPr>
              <a:t> Islam Assistant Teacher. Durgapur High School &amp; College.Gurudaspur.Natore.01721163274 </a:t>
            </a:r>
          </a:p>
        </p:txBody>
      </p:sp>
    </p:spTree>
    <p:extLst>
      <p:ext uri="{BB962C8B-B14F-4D97-AF65-F5344CB8AC3E}">
        <p14:creationId xmlns:p14="http://schemas.microsoft.com/office/powerpoint/2010/main" val="14537217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4034"/>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Rounded Rectangle 3"/>
          <p:cNvSpPr/>
          <p:nvPr/>
        </p:nvSpPr>
        <p:spPr>
          <a:xfrm>
            <a:off x="609600" y="2819400"/>
            <a:ext cx="8001000" cy="3512574"/>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chemeClr val="tx1"/>
              </a:solidFill>
            </a:endParaRPr>
          </a:p>
          <a:p>
            <a:endParaRPr lang="en-US" sz="2400" dirty="0">
              <a:solidFill>
                <a:schemeClr val="tx1"/>
              </a:solidFill>
            </a:endParaRPr>
          </a:p>
          <a:p>
            <a:endParaRPr lang="en-US" sz="2400" dirty="0" smtClean="0">
              <a:solidFill>
                <a:schemeClr val="tx1"/>
              </a:solidFill>
            </a:endParaRPr>
          </a:p>
          <a:p>
            <a:endParaRPr lang="en-US" sz="2400" dirty="0">
              <a:solidFill>
                <a:schemeClr val="tx1"/>
              </a:solidFill>
            </a:endParaRPr>
          </a:p>
          <a:p>
            <a:r>
              <a:rPr lang="as-IN" sz="2400" dirty="0" smtClean="0">
                <a:solidFill>
                  <a:schemeClr val="tx1"/>
                </a:solidFill>
              </a:rPr>
              <a:t>শিক্ষার্থীরা </a:t>
            </a:r>
            <a:r>
              <a:rPr lang="as-IN" sz="2400" dirty="0">
                <a:solidFill>
                  <a:schemeClr val="tx1"/>
                </a:solidFill>
              </a:rPr>
              <a:t>কয়েকটি দলে বিভক্ত হয়ে পাঠ্যপুস্তকের আ</a:t>
            </a:r>
            <a:r>
              <a:rPr lang="en-US" sz="2400" dirty="0" err="1">
                <a:solidFill>
                  <a:schemeClr val="tx1"/>
                </a:solidFill>
              </a:rPr>
              <a:t>লো</a:t>
            </a:r>
            <a:r>
              <a:rPr lang="as-IN" sz="2400" dirty="0">
                <a:solidFill>
                  <a:schemeClr val="tx1"/>
                </a:solidFill>
              </a:rPr>
              <a:t>চনার বাইরে আর কোন কোন কাজ </a:t>
            </a:r>
            <a:r>
              <a:rPr lang="en-US" sz="2400" dirty="0" smtClean="0">
                <a:solidFill>
                  <a:schemeClr val="tx1"/>
                </a:solidFill>
              </a:rPr>
              <a:t>- </a:t>
            </a:r>
            <a:endParaRPr lang="as-IN" sz="8000" dirty="0">
              <a:solidFill>
                <a:schemeClr val="tx1"/>
              </a:solidFill>
            </a:endParaRPr>
          </a:p>
          <a:p>
            <a:r>
              <a:rPr lang="en-US" sz="2400" dirty="0">
                <a:solidFill>
                  <a:schemeClr val="tx1"/>
                </a:solidFill>
              </a:rPr>
              <a:t> </a:t>
            </a:r>
            <a:r>
              <a:rPr lang="as-IN" sz="2400" dirty="0">
                <a:solidFill>
                  <a:schemeClr val="tx1"/>
                </a:solidFill>
              </a:rPr>
              <a:t> </a:t>
            </a:r>
            <a:r>
              <a:rPr lang="as-IN" sz="2400" dirty="0">
                <a:solidFill>
                  <a:srgbClr val="0070C0"/>
                </a:solidFill>
              </a:rPr>
              <a:t>ইবাদতের অন্তর্ভুক্ত হতে পারে তার তালিকা তৈরি করবে। </a:t>
            </a:r>
            <a:endParaRPr lang="as-IN" sz="8000" dirty="0">
              <a:solidFill>
                <a:srgbClr val="0070C0"/>
              </a:solidFill>
            </a:endParaRPr>
          </a:p>
          <a:p>
            <a:r>
              <a:rPr lang="as-IN" sz="8000" dirty="0">
                <a:solidFill>
                  <a:schemeClr val="tx1"/>
                </a:solidFill>
              </a:rPr>
              <a:t/>
            </a:r>
            <a:br>
              <a:rPr lang="as-IN" sz="8000" dirty="0">
                <a:solidFill>
                  <a:schemeClr val="tx1"/>
                </a:solidFill>
              </a:rPr>
            </a:br>
            <a:endParaRPr lang="en-US" sz="8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5" name="Rounded Rectangle 4"/>
          <p:cNvSpPr/>
          <p:nvPr/>
        </p:nvSpPr>
        <p:spPr>
          <a:xfrm>
            <a:off x="1066800" y="762000"/>
            <a:ext cx="6858000" cy="16002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chemeClr val="tx1"/>
                </a:solidFill>
              </a:rPr>
              <a:t> বাড়ীর </a:t>
            </a:r>
            <a:r>
              <a:rPr lang="as-IN" sz="6600">
                <a:solidFill>
                  <a:schemeClr val="tx1"/>
                </a:solidFill>
              </a:rPr>
              <a:t>কাজ</a:t>
            </a:r>
            <a:r>
              <a:rPr lang="en-US" sz="6600">
                <a:solidFill>
                  <a:schemeClr val="tx1"/>
                </a:solidFill>
              </a:rPr>
              <a:t>ঃ-</a:t>
            </a:r>
            <a:endParaRPr lang="en-US" sz="6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6" name="Rounded Rectangle 5"/>
          <p:cNvSpPr/>
          <p:nvPr/>
        </p:nvSpPr>
        <p:spPr>
          <a:xfrm>
            <a:off x="381001" y="6540910"/>
            <a:ext cx="8610600" cy="3048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7030A0"/>
                </a:solidFill>
              </a:rPr>
              <a:t>MD </a:t>
            </a:r>
            <a:r>
              <a:rPr lang="en-US" sz="1200" dirty="0" err="1">
                <a:solidFill>
                  <a:srgbClr val="7030A0"/>
                </a:solidFill>
              </a:rPr>
              <a:t>Shofiqul</a:t>
            </a:r>
            <a:r>
              <a:rPr lang="en-US" sz="1200" dirty="0">
                <a:solidFill>
                  <a:srgbClr val="7030A0"/>
                </a:solidFill>
              </a:rPr>
              <a:t> Islam Assistant Teacher. Durgapur High School &amp; College.Gurudaspur.Natore.01721163274 </a:t>
            </a:r>
          </a:p>
        </p:txBody>
      </p:sp>
    </p:spTree>
    <p:extLst>
      <p:ext uri="{BB962C8B-B14F-4D97-AF65-F5344CB8AC3E}">
        <p14:creationId xmlns:p14="http://schemas.microsoft.com/office/powerpoint/2010/main" val="40760052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2"/>
          <p:cNvSpPr txBox="1">
            <a:spLocks/>
          </p:cNvSpPr>
          <p:nvPr/>
        </p:nvSpPr>
        <p:spPr>
          <a:xfrm>
            <a:off x="1200150" y="5100640"/>
            <a:ext cx="971550" cy="205383"/>
          </a:xfrm>
          <a:prstGeom prst="rect">
            <a:avLst/>
          </a:prstGeom>
        </p:spPr>
        <p:txBody>
          <a:bodyPr vert="horz" lIns="51435" tIns="25718" rIns="51435" bIns="25718" rtlCol="0" anchor="b"/>
          <a:lstStyle>
            <a:defPPr>
              <a:defRPr lang="en-US"/>
            </a:defPPr>
            <a:lvl1pPr marL="0" algn="r" defTabSz="914400" rtl="0" eaLnBrk="1" latinLnBrk="0" hangingPunct="1">
              <a:defRPr sz="9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FF741-998C-403B-BCF5-C2FFB07A19C7}" type="datetime8">
              <a:rPr lang="bn-BD" sz="506"/>
              <a:pPr/>
              <a:t>26 অক্টোবর., 20</a:t>
            </a:fld>
            <a:endParaRPr lang="en-US" sz="506"/>
          </a:p>
        </p:txBody>
      </p:sp>
      <p:pic>
        <p:nvPicPr>
          <p:cNvPr id="3" name="Content Placeholder 4" descr="flower030.gif"/>
          <p:cNvPicPr>
            <a:picLocks noChangeAspect="1"/>
          </p:cNvPicPr>
          <p:nvPr/>
        </p:nvPicPr>
        <p:blipFill>
          <a:blip r:embed="rId5"/>
          <a:stretch>
            <a:fillRect/>
          </a:stretch>
        </p:blipFill>
        <p:spPr>
          <a:xfrm>
            <a:off x="1368453" y="1656294"/>
            <a:ext cx="6449158" cy="3800432"/>
          </a:xfrm>
          <a:prstGeom prst="rect">
            <a:avLst/>
          </a:prstGeom>
        </p:spPr>
      </p:pic>
      <p:sp>
        <p:nvSpPr>
          <p:cNvPr id="11" name="24-Point Star 10"/>
          <p:cNvSpPr/>
          <p:nvPr/>
        </p:nvSpPr>
        <p:spPr>
          <a:xfrm>
            <a:off x="1428750" y="3359833"/>
            <a:ext cx="1482150" cy="1055006"/>
          </a:xfrm>
          <a:prstGeom prst="star24">
            <a:avLst/>
          </a:prstGeom>
          <a:solidFill>
            <a:srgbClr val="00B050"/>
          </a:solidFill>
          <a:ln>
            <a:no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950" dirty="0">
                <a:solidFill>
                  <a:schemeClr val="tx1"/>
                </a:solidFill>
                <a:effectLst>
                  <a:outerShdw blurRad="38100" dist="38100" dir="2700000" algn="tl">
                    <a:srgbClr val="000000">
                      <a:alpha val="43137"/>
                    </a:srgbClr>
                  </a:outerShdw>
                </a:effectLst>
                <a:latin typeface="NikoshBAN" pitchFamily="2" charset="0"/>
                <a:cs typeface="NikoshBAN" pitchFamily="2" charset="0"/>
              </a:rPr>
              <a:t>ধ</a:t>
            </a:r>
            <a:endParaRPr lang="en-US" sz="2250" dirty="0">
              <a:solidFill>
                <a:schemeClr val="tx1"/>
              </a:solidFill>
              <a:effectLst>
                <a:outerShdw blurRad="38100" dist="38100" dir="2700000" algn="tl">
                  <a:srgbClr val="000000">
                    <a:alpha val="43137"/>
                  </a:srgbClr>
                </a:outerShdw>
              </a:effectLst>
            </a:endParaRPr>
          </a:p>
        </p:txBody>
      </p:sp>
      <p:sp>
        <p:nvSpPr>
          <p:cNvPr id="12" name="24-Point Star 11"/>
          <p:cNvSpPr/>
          <p:nvPr/>
        </p:nvSpPr>
        <p:spPr>
          <a:xfrm>
            <a:off x="3035774" y="3352985"/>
            <a:ext cx="1455744" cy="1019565"/>
          </a:xfrm>
          <a:prstGeom prst="star24">
            <a:avLst/>
          </a:prstGeom>
          <a:solidFill>
            <a:srgbClr val="92D050"/>
          </a:solidFill>
          <a:ln>
            <a:no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ন্য</a:t>
            </a:r>
            <a:endParaRPr lang="en-US" sz="2025" dirty="0">
              <a:solidFill>
                <a:schemeClr val="tx1"/>
              </a:solidFill>
              <a:effectLst>
                <a:outerShdw blurRad="38100" dist="38100" dir="2700000" algn="tl">
                  <a:srgbClr val="000000">
                    <a:alpha val="43137"/>
                  </a:srgbClr>
                </a:outerShdw>
              </a:effectLst>
            </a:endParaRPr>
          </a:p>
        </p:txBody>
      </p:sp>
      <p:sp>
        <p:nvSpPr>
          <p:cNvPr id="13" name="24-Point Star 12"/>
          <p:cNvSpPr/>
          <p:nvPr/>
        </p:nvSpPr>
        <p:spPr>
          <a:xfrm>
            <a:off x="4661564" y="3365591"/>
            <a:ext cx="1428750" cy="994353"/>
          </a:xfrm>
          <a:prstGeom prst="star24">
            <a:avLst/>
          </a:prstGeom>
          <a:solidFill>
            <a:srgbClr val="7030A0"/>
          </a:solidFill>
          <a:ln>
            <a:no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বা</a:t>
            </a:r>
            <a:endParaRPr lang="en-US" sz="2025" dirty="0">
              <a:solidFill>
                <a:schemeClr val="tx1"/>
              </a:solidFill>
              <a:effectLst>
                <a:outerShdw blurRad="38100" dist="38100" dir="2700000" algn="tl">
                  <a:srgbClr val="000000">
                    <a:alpha val="43137"/>
                  </a:srgbClr>
                </a:outerShdw>
              </a:effectLst>
            </a:endParaRPr>
          </a:p>
        </p:txBody>
      </p:sp>
      <p:sp>
        <p:nvSpPr>
          <p:cNvPr id="14" name="24-Point Star 13"/>
          <p:cNvSpPr/>
          <p:nvPr/>
        </p:nvSpPr>
        <p:spPr>
          <a:xfrm>
            <a:off x="6331709" y="3354714"/>
            <a:ext cx="1485900" cy="1019565"/>
          </a:xfrm>
          <a:prstGeom prst="star24">
            <a:avLst/>
          </a:prstGeom>
          <a:solidFill>
            <a:srgbClr val="0070C0"/>
          </a:solidFill>
          <a:ln>
            <a:no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950" dirty="0">
                <a:solidFill>
                  <a:schemeClr val="tx1"/>
                </a:solidFill>
                <a:effectLst>
                  <a:outerShdw blurRad="38100" dist="38100" dir="2700000" algn="tl">
                    <a:srgbClr val="000000">
                      <a:alpha val="43137"/>
                    </a:srgbClr>
                  </a:outerShdw>
                </a:effectLst>
                <a:latin typeface="NikoshBAN" pitchFamily="2" charset="0"/>
                <a:cs typeface="NikoshBAN" pitchFamily="2" charset="0"/>
              </a:rPr>
              <a:t>দ</a:t>
            </a:r>
            <a:endParaRPr lang="en-US" sz="2250" dirty="0">
              <a:solidFill>
                <a:schemeClr val="tx1"/>
              </a:solidFill>
              <a:effectLst>
                <a:outerShdw blurRad="38100" dist="38100" dir="2700000" algn="tl">
                  <a:srgbClr val="000000">
                    <a:alpha val="43137"/>
                  </a:srgbClr>
                </a:outerShdw>
              </a:effectLst>
            </a:endParaRPr>
          </a:p>
        </p:txBody>
      </p:sp>
      <p:graphicFrame>
        <p:nvGraphicFramePr>
          <p:cNvPr id="1026" name="Object 2">
            <a:hlinkClick r:id="" action="ppaction://ole?verb=0"/>
            <a:hlinkHover r:id="" action="ppaction://ole?verb=0"/>
          </p:cNvPr>
          <p:cNvGraphicFramePr>
            <a:graphicFrameLocks noChangeAspect="1"/>
          </p:cNvGraphicFramePr>
          <p:nvPr>
            <p:extLst/>
          </p:nvPr>
        </p:nvGraphicFramePr>
        <p:xfrm>
          <a:off x="1357313" y="4379119"/>
          <a:ext cx="1285875" cy="800100"/>
        </p:xfrm>
        <a:graphic>
          <a:graphicData uri="http://schemas.openxmlformats.org/presentationml/2006/ole">
            <mc:AlternateContent xmlns:mc="http://schemas.openxmlformats.org/markup-compatibility/2006">
              <mc:Choice xmlns:v="urn:schemas-microsoft-com:vml" Requires="v">
                <p:oleObj spid="_x0000_s1034" name="Packager Shell Object" showAsIcon="1" r:id="rId6" imgW="788760" imgH="491040" progId="Package">
                  <p:embed/>
                </p:oleObj>
              </mc:Choice>
              <mc:Fallback>
                <p:oleObj name="Packager Shell Object" showAsIcon="1" r:id="rId6" imgW="788760" imgH="491040" progId="Package">
                  <p:embed/>
                  <p:pic>
                    <p:nvPicPr>
                      <p:cNvPr id="1026" name="Object 2">
                        <a:hlinkClick r:id="" action="ppaction://ole?verb=0"/>
                        <a:hlinkHover r:id="" action="ppaction://ole?verb=0"/>
                      </p:cNvPr>
                      <p:cNvPicPr>
                        <a:picLocks noChangeAspect="1" noChangeArrowheads="1"/>
                      </p:cNvPicPr>
                      <p:nvPr/>
                    </p:nvPicPr>
                    <p:blipFill>
                      <a:blip r:embed="rId7"/>
                      <a:srcRect/>
                      <a:stretch>
                        <a:fillRect/>
                      </a:stretch>
                    </p:blipFill>
                    <p:spPr bwMode="auto">
                      <a:xfrm>
                        <a:off x="1357313" y="4379119"/>
                        <a:ext cx="1285875"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3437716" y="3325125"/>
            <a:ext cx="2268570" cy="248209"/>
          </a:xfrm>
          <a:prstGeom prst="rect">
            <a:avLst/>
          </a:prstGeom>
        </p:spPr>
        <p:txBody>
          <a:bodyPr wrap="none">
            <a:spAutoFit/>
          </a:bodyPr>
          <a:lstStyle/>
          <a:p>
            <a:pPr algn="ctr"/>
            <a:r>
              <a:rPr lang="en-US" sz="1013" dirty="0" err="1">
                <a:solidFill>
                  <a:schemeClr val="accent3">
                    <a:lumMod val="50000"/>
                  </a:schemeClr>
                </a:solidFill>
                <a:latin typeface="NikoshBAN" pitchFamily="2" charset="0"/>
                <a:cs typeface="NikoshBAN" pitchFamily="2" charset="0"/>
              </a:rPr>
              <a:t>Md:Shofiqul</a:t>
            </a:r>
            <a:r>
              <a:rPr lang="en-US" sz="1013" dirty="0">
                <a:solidFill>
                  <a:schemeClr val="accent3">
                    <a:lumMod val="50000"/>
                  </a:schemeClr>
                </a:solidFill>
                <a:latin typeface="NikoshBAN" pitchFamily="2" charset="0"/>
                <a:cs typeface="NikoshBAN" pitchFamily="2" charset="0"/>
              </a:rPr>
              <a:t> Islam D,H,S,19,3,2019</a:t>
            </a:r>
          </a:p>
        </p:txBody>
      </p:sp>
      <p:sp>
        <p:nvSpPr>
          <p:cNvPr id="10" name="Rounded Rectangle 9"/>
          <p:cNvSpPr/>
          <p:nvPr/>
        </p:nvSpPr>
        <p:spPr>
          <a:xfrm>
            <a:off x="381001" y="6540910"/>
            <a:ext cx="8610600" cy="3048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7030A0"/>
                </a:solidFill>
              </a:rPr>
              <a:t>MD </a:t>
            </a:r>
            <a:r>
              <a:rPr lang="en-US" sz="1200" dirty="0" err="1">
                <a:solidFill>
                  <a:srgbClr val="7030A0"/>
                </a:solidFill>
              </a:rPr>
              <a:t>Shofiqul</a:t>
            </a:r>
            <a:r>
              <a:rPr lang="en-US" sz="1200" dirty="0">
                <a:solidFill>
                  <a:srgbClr val="7030A0"/>
                </a:solidFill>
              </a:rPr>
              <a:t> Islam Assistant Teacher. Durgapur High School &amp; College.Gurudaspur.Natore.01721163274 </a:t>
            </a:r>
          </a:p>
        </p:txBody>
      </p:sp>
    </p:spTree>
    <p:extLst>
      <p:ext uri="{BB962C8B-B14F-4D97-AF65-F5344CB8AC3E}">
        <p14:creationId xmlns:p14="http://schemas.microsoft.com/office/powerpoint/2010/main" val="96152016"/>
      </p:ext>
    </p:extLst>
  </p:cSld>
  <p:clrMapOvr>
    <a:masterClrMapping/>
  </p:clrMapOvr>
  <mc:AlternateContent xmlns:mc="http://schemas.openxmlformats.org/markup-compatibility/2006" xmlns:p14="http://schemas.microsoft.com/office/powerpoint/2010/main">
    <mc:Choice Requires="p14">
      <p:transition spd="slow" p14:dur="1600">
        <p:blinds dir="vert"/>
        <p:sndAc>
          <p:stSnd>
            <p:snd r:embed="rId4" name="coin.wav"/>
          </p:stSnd>
        </p:sndAc>
      </p:transition>
    </mc:Choice>
    <mc:Fallback xmlns="">
      <p:transition spd="slow">
        <p:blinds dir="vert"/>
        <p:sndAc>
          <p:stSnd>
            <p:snd r:embed="rId8" name="coi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2" presetClass="entr" presetSubtype="1"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2000" fill="hold"/>
                                        <p:tgtEl>
                                          <p:spTgt spid="12"/>
                                        </p:tgtEl>
                                        <p:attrNameLst>
                                          <p:attrName>ppt_x</p:attrName>
                                        </p:attrNameLst>
                                      </p:cBhvr>
                                      <p:tavLst>
                                        <p:tav tm="0">
                                          <p:val>
                                            <p:strVal val="#ppt_x"/>
                                          </p:val>
                                        </p:tav>
                                        <p:tav tm="100000">
                                          <p:val>
                                            <p:strVal val="#ppt_x"/>
                                          </p:val>
                                        </p:tav>
                                      </p:tavLst>
                                    </p:anim>
                                    <p:anim calcmode="lin" valueType="num">
                                      <p:cBhvr additive="base">
                                        <p:cTn id="13" dur="2000" fill="hold"/>
                                        <p:tgtEl>
                                          <p:spTgt spid="12"/>
                                        </p:tgtEl>
                                        <p:attrNameLst>
                                          <p:attrName>ppt_y</p:attrName>
                                        </p:attrNameLst>
                                      </p:cBhvr>
                                      <p:tavLst>
                                        <p:tav tm="0">
                                          <p:val>
                                            <p:strVal val="0-#ppt_h/2"/>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anim calcmode="lin" valueType="num">
                                      <p:cBhvr>
                                        <p:cTn id="17" dur="2000" fill="hold"/>
                                        <p:tgtEl>
                                          <p:spTgt spid="13"/>
                                        </p:tgtEl>
                                        <p:attrNameLst>
                                          <p:attrName>ppt_x</p:attrName>
                                        </p:attrNameLst>
                                      </p:cBhvr>
                                      <p:tavLst>
                                        <p:tav tm="0">
                                          <p:val>
                                            <p:strVal val="#ppt_x"/>
                                          </p:val>
                                        </p:tav>
                                        <p:tav tm="100000">
                                          <p:val>
                                            <p:strVal val="#ppt_x"/>
                                          </p:val>
                                        </p:tav>
                                      </p:tavLst>
                                    </p:anim>
                                    <p:anim calcmode="lin" valueType="num">
                                      <p:cBhvr>
                                        <p:cTn id="18" dur="2000" fill="hold"/>
                                        <p:tgtEl>
                                          <p:spTgt spid="1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anim calcmode="lin" valueType="num">
                                      <p:cBhvr>
                                        <p:cTn id="22" dur="2000" fill="hold"/>
                                        <p:tgtEl>
                                          <p:spTgt spid="14"/>
                                        </p:tgtEl>
                                        <p:attrNameLst>
                                          <p:attrName>ppt_x</p:attrName>
                                        </p:attrNameLst>
                                      </p:cBhvr>
                                      <p:tavLst>
                                        <p:tav tm="0">
                                          <p:val>
                                            <p:strVal val="#ppt_x"/>
                                          </p:val>
                                        </p:tav>
                                        <p:tav tm="100000">
                                          <p:val>
                                            <p:strVal val="#ppt_x"/>
                                          </p:val>
                                        </p:tav>
                                      </p:tavLst>
                                    </p:anim>
                                    <p:anim calcmode="lin" valueType="num">
                                      <p:cBhvr>
                                        <p:cTn id="23" dur="2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xit" presetSubtype="1" accel="100000" fill="hold" grpId="3" nodeType="afterEffect">
                                  <p:stCondLst>
                                    <p:cond delay="0"/>
                                  </p:stCondLst>
                                  <p:childTnLst>
                                    <p:anim calcmode="lin" valueType="num">
                                      <p:cBhvr additive="base">
                                        <p:cTn id="26" dur="2000"/>
                                        <p:tgtEl>
                                          <p:spTgt spid="11"/>
                                        </p:tgtEl>
                                        <p:attrNameLst>
                                          <p:attrName>ppt_x</p:attrName>
                                        </p:attrNameLst>
                                      </p:cBhvr>
                                      <p:tavLst>
                                        <p:tav tm="0">
                                          <p:val>
                                            <p:strVal val="ppt_x"/>
                                          </p:val>
                                        </p:tav>
                                        <p:tav tm="100000">
                                          <p:val>
                                            <p:strVal val="ppt_x"/>
                                          </p:val>
                                        </p:tav>
                                      </p:tavLst>
                                    </p:anim>
                                    <p:anim calcmode="lin" valueType="num">
                                      <p:cBhvr additive="base">
                                        <p:cTn id="27" dur="2000"/>
                                        <p:tgtEl>
                                          <p:spTgt spid="11"/>
                                        </p:tgtEl>
                                        <p:attrNameLst>
                                          <p:attrName>ppt_y</p:attrName>
                                        </p:attrNameLst>
                                      </p:cBhvr>
                                      <p:tavLst>
                                        <p:tav tm="0">
                                          <p:val>
                                            <p:strVal val="ppt_y"/>
                                          </p:val>
                                        </p:tav>
                                        <p:tav tm="100000">
                                          <p:val>
                                            <p:strVal val="0-ppt_h/2"/>
                                          </p:val>
                                        </p:tav>
                                      </p:tavLst>
                                    </p:anim>
                                    <p:set>
                                      <p:cBhvr>
                                        <p:cTn id="28" dur="1" fill="hold">
                                          <p:stCondLst>
                                            <p:cond delay="1999"/>
                                          </p:stCondLst>
                                        </p:cTn>
                                        <p:tgtEl>
                                          <p:spTgt spid="11"/>
                                        </p:tgtEl>
                                        <p:attrNameLst>
                                          <p:attrName>style.visibility</p:attrName>
                                        </p:attrNameLst>
                                      </p:cBhvr>
                                      <p:to>
                                        <p:strVal val="hidden"/>
                                      </p:to>
                                    </p:set>
                                  </p:childTnLst>
                                </p:cTn>
                              </p:par>
                            </p:childTnLst>
                          </p:cTn>
                        </p:par>
                        <p:par>
                          <p:cTn id="29" fill="hold">
                            <p:stCondLst>
                              <p:cond delay="4000"/>
                            </p:stCondLst>
                            <p:childTnLst>
                              <p:par>
                                <p:cTn id="30" presetID="2" presetClass="exit" presetSubtype="4" accel="100000" fill="hold" grpId="3" nodeType="afterEffect">
                                  <p:stCondLst>
                                    <p:cond delay="0"/>
                                  </p:stCondLst>
                                  <p:childTnLst>
                                    <p:anim calcmode="lin" valueType="num">
                                      <p:cBhvr additive="base">
                                        <p:cTn id="31" dur="2000"/>
                                        <p:tgtEl>
                                          <p:spTgt spid="12"/>
                                        </p:tgtEl>
                                        <p:attrNameLst>
                                          <p:attrName>ppt_x</p:attrName>
                                        </p:attrNameLst>
                                      </p:cBhvr>
                                      <p:tavLst>
                                        <p:tav tm="0">
                                          <p:val>
                                            <p:strVal val="ppt_x"/>
                                          </p:val>
                                        </p:tav>
                                        <p:tav tm="100000">
                                          <p:val>
                                            <p:strVal val="ppt_x"/>
                                          </p:val>
                                        </p:tav>
                                      </p:tavLst>
                                    </p:anim>
                                    <p:anim calcmode="lin" valueType="num">
                                      <p:cBhvr additive="base">
                                        <p:cTn id="32" dur="2000"/>
                                        <p:tgtEl>
                                          <p:spTgt spid="12"/>
                                        </p:tgtEl>
                                        <p:attrNameLst>
                                          <p:attrName>ppt_y</p:attrName>
                                        </p:attrNameLst>
                                      </p:cBhvr>
                                      <p:tavLst>
                                        <p:tav tm="0">
                                          <p:val>
                                            <p:strVal val="ppt_y"/>
                                          </p:val>
                                        </p:tav>
                                        <p:tav tm="100000">
                                          <p:val>
                                            <p:strVal val="1+ppt_h/2"/>
                                          </p:val>
                                        </p:tav>
                                      </p:tavLst>
                                    </p:anim>
                                    <p:set>
                                      <p:cBhvr>
                                        <p:cTn id="33" dur="1" fill="hold">
                                          <p:stCondLst>
                                            <p:cond delay="1999"/>
                                          </p:stCondLst>
                                        </p:cTn>
                                        <p:tgtEl>
                                          <p:spTgt spid="12"/>
                                        </p:tgtEl>
                                        <p:attrNameLst>
                                          <p:attrName>style.visibility</p:attrName>
                                        </p:attrNameLst>
                                      </p:cBhvr>
                                      <p:to>
                                        <p:strVal val="hidden"/>
                                      </p:to>
                                    </p:set>
                                  </p:childTnLst>
                                </p:cTn>
                              </p:par>
                            </p:childTnLst>
                          </p:cTn>
                        </p:par>
                        <p:par>
                          <p:cTn id="34" fill="hold">
                            <p:stCondLst>
                              <p:cond delay="6000"/>
                            </p:stCondLst>
                            <p:childTnLst>
                              <p:par>
                                <p:cTn id="35" presetID="2" presetClass="exit" presetSubtype="1" accel="100000" fill="hold" grpId="3" nodeType="afterEffect">
                                  <p:stCondLst>
                                    <p:cond delay="0"/>
                                  </p:stCondLst>
                                  <p:childTnLst>
                                    <p:anim calcmode="lin" valueType="num">
                                      <p:cBhvr additive="base">
                                        <p:cTn id="36" dur="2000"/>
                                        <p:tgtEl>
                                          <p:spTgt spid="13"/>
                                        </p:tgtEl>
                                        <p:attrNameLst>
                                          <p:attrName>ppt_x</p:attrName>
                                        </p:attrNameLst>
                                      </p:cBhvr>
                                      <p:tavLst>
                                        <p:tav tm="0">
                                          <p:val>
                                            <p:strVal val="ppt_x"/>
                                          </p:val>
                                        </p:tav>
                                        <p:tav tm="100000">
                                          <p:val>
                                            <p:strVal val="ppt_x"/>
                                          </p:val>
                                        </p:tav>
                                      </p:tavLst>
                                    </p:anim>
                                    <p:anim calcmode="lin" valueType="num">
                                      <p:cBhvr additive="base">
                                        <p:cTn id="37" dur="2000"/>
                                        <p:tgtEl>
                                          <p:spTgt spid="13"/>
                                        </p:tgtEl>
                                        <p:attrNameLst>
                                          <p:attrName>ppt_y</p:attrName>
                                        </p:attrNameLst>
                                      </p:cBhvr>
                                      <p:tavLst>
                                        <p:tav tm="0">
                                          <p:val>
                                            <p:strVal val="ppt_y"/>
                                          </p:val>
                                        </p:tav>
                                        <p:tav tm="100000">
                                          <p:val>
                                            <p:strVal val="0-ppt_h/2"/>
                                          </p:val>
                                        </p:tav>
                                      </p:tavLst>
                                    </p:anim>
                                    <p:set>
                                      <p:cBhvr>
                                        <p:cTn id="38" dur="1" fill="hold">
                                          <p:stCondLst>
                                            <p:cond delay="1999"/>
                                          </p:stCondLst>
                                        </p:cTn>
                                        <p:tgtEl>
                                          <p:spTgt spid="13"/>
                                        </p:tgtEl>
                                        <p:attrNameLst>
                                          <p:attrName>style.visibility</p:attrName>
                                        </p:attrNameLst>
                                      </p:cBhvr>
                                      <p:to>
                                        <p:strVal val="hidden"/>
                                      </p:to>
                                    </p:set>
                                  </p:childTnLst>
                                </p:cTn>
                              </p:par>
                            </p:childTnLst>
                          </p:cTn>
                        </p:par>
                        <p:par>
                          <p:cTn id="39" fill="hold">
                            <p:stCondLst>
                              <p:cond delay="8000"/>
                            </p:stCondLst>
                            <p:childTnLst>
                              <p:par>
                                <p:cTn id="40" presetID="2" presetClass="exit" presetSubtype="4" accel="100000" fill="hold" grpId="3" nodeType="afterEffect">
                                  <p:stCondLst>
                                    <p:cond delay="0"/>
                                  </p:stCondLst>
                                  <p:childTnLst>
                                    <p:anim calcmode="lin" valueType="num">
                                      <p:cBhvr additive="base">
                                        <p:cTn id="41" dur="2000"/>
                                        <p:tgtEl>
                                          <p:spTgt spid="14"/>
                                        </p:tgtEl>
                                        <p:attrNameLst>
                                          <p:attrName>ppt_x</p:attrName>
                                        </p:attrNameLst>
                                      </p:cBhvr>
                                      <p:tavLst>
                                        <p:tav tm="0">
                                          <p:val>
                                            <p:strVal val="ppt_x"/>
                                          </p:val>
                                        </p:tav>
                                        <p:tav tm="100000">
                                          <p:val>
                                            <p:strVal val="ppt_x"/>
                                          </p:val>
                                        </p:tav>
                                      </p:tavLst>
                                    </p:anim>
                                    <p:anim calcmode="lin" valueType="num">
                                      <p:cBhvr additive="base">
                                        <p:cTn id="42" dur="2000"/>
                                        <p:tgtEl>
                                          <p:spTgt spid="14"/>
                                        </p:tgtEl>
                                        <p:attrNameLst>
                                          <p:attrName>ppt_y</p:attrName>
                                        </p:attrNameLst>
                                      </p:cBhvr>
                                      <p:tavLst>
                                        <p:tav tm="0">
                                          <p:val>
                                            <p:strVal val="ppt_y"/>
                                          </p:val>
                                        </p:tav>
                                        <p:tav tm="100000">
                                          <p:val>
                                            <p:strVal val="1+ppt_h/2"/>
                                          </p:val>
                                        </p:tav>
                                      </p:tavLst>
                                    </p:anim>
                                    <p:set>
                                      <p:cBhvr>
                                        <p:cTn id="43" dur="1" fill="hold">
                                          <p:stCondLst>
                                            <p:cond delay="1999"/>
                                          </p:stCondLst>
                                        </p:cTn>
                                        <p:tgtEl>
                                          <p:spTgt spid="14"/>
                                        </p:tgtEl>
                                        <p:attrNameLst>
                                          <p:attrName>style.visibility</p:attrName>
                                        </p:attrNameLst>
                                      </p:cBhvr>
                                      <p:to>
                                        <p:strVal val="hidden"/>
                                      </p:to>
                                    </p:set>
                                  </p:childTnLst>
                                </p:cTn>
                              </p:par>
                            </p:childTnLst>
                          </p:cTn>
                        </p:par>
                        <p:par>
                          <p:cTn id="44" fill="hold">
                            <p:stCondLst>
                              <p:cond delay="10000"/>
                            </p:stCondLst>
                            <p:childTnLst>
                              <p:par>
                                <p:cTn id="45" presetID="2" presetClass="entr" presetSubtype="8" fill="hold" grpId="1"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2000" fill="hold"/>
                                        <p:tgtEl>
                                          <p:spTgt spid="11"/>
                                        </p:tgtEl>
                                        <p:attrNameLst>
                                          <p:attrName>ppt_x</p:attrName>
                                        </p:attrNameLst>
                                      </p:cBhvr>
                                      <p:tavLst>
                                        <p:tav tm="0">
                                          <p:val>
                                            <p:strVal val="0-#ppt_w/2"/>
                                          </p:val>
                                        </p:tav>
                                        <p:tav tm="100000">
                                          <p:val>
                                            <p:strVal val="#ppt_x"/>
                                          </p:val>
                                        </p:tav>
                                      </p:tavLst>
                                    </p:anim>
                                    <p:anim calcmode="lin" valueType="num">
                                      <p:cBhvr additive="base">
                                        <p:cTn id="48" dur="2000" fill="hold"/>
                                        <p:tgtEl>
                                          <p:spTgt spid="11"/>
                                        </p:tgtEl>
                                        <p:attrNameLst>
                                          <p:attrName>ppt_y</p:attrName>
                                        </p:attrNameLst>
                                      </p:cBhvr>
                                      <p:tavLst>
                                        <p:tav tm="0">
                                          <p:val>
                                            <p:strVal val="#ppt_y"/>
                                          </p:val>
                                        </p:tav>
                                        <p:tav tm="100000">
                                          <p:val>
                                            <p:strVal val="#ppt_y"/>
                                          </p:val>
                                        </p:tav>
                                      </p:tavLst>
                                    </p:anim>
                                  </p:childTnLst>
                                </p:cTn>
                              </p:par>
                            </p:childTnLst>
                          </p:cTn>
                        </p:par>
                        <p:par>
                          <p:cTn id="49" fill="hold">
                            <p:stCondLst>
                              <p:cond delay="12000"/>
                            </p:stCondLst>
                            <p:childTnLst>
                              <p:par>
                                <p:cTn id="50" presetID="2" presetClass="entr" presetSubtype="8" fill="hold" grpId="1"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2000" fill="hold"/>
                                        <p:tgtEl>
                                          <p:spTgt spid="12"/>
                                        </p:tgtEl>
                                        <p:attrNameLst>
                                          <p:attrName>ppt_x</p:attrName>
                                        </p:attrNameLst>
                                      </p:cBhvr>
                                      <p:tavLst>
                                        <p:tav tm="0">
                                          <p:val>
                                            <p:strVal val="0-#ppt_w/2"/>
                                          </p:val>
                                        </p:tav>
                                        <p:tav tm="100000">
                                          <p:val>
                                            <p:strVal val="#ppt_x"/>
                                          </p:val>
                                        </p:tav>
                                      </p:tavLst>
                                    </p:anim>
                                    <p:anim calcmode="lin" valueType="num">
                                      <p:cBhvr additive="base">
                                        <p:cTn id="53" dur="20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14000"/>
                            </p:stCondLst>
                            <p:childTnLst>
                              <p:par>
                                <p:cTn id="55" presetID="2" presetClass="entr" presetSubtype="8" fill="hold" grpId="1"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2000" fill="hold"/>
                                        <p:tgtEl>
                                          <p:spTgt spid="13"/>
                                        </p:tgtEl>
                                        <p:attrNameLst>
                                          <p:attrName>ppt_x</p:attrName>
                                        </p:attrNameLst>
                                      </p:cBhvr>
                                      <p:tavLst>
                                        <p:tav tm="0">
                                          <p:val>
                                            <p:strVal val="0-#ppt_w/2"/>
                                          </p:val>
                                        </p:tav>
                                        <p:tav tm="100000">
                                          <p:val>
                                            <p:strVal val="#ppt_x"/>
                                          </p:val>
                                        </p:tav>
                                      </p:tavLst>
                                    </p:anim>
                                    <p:anim calcmode="lin" valueType="num">
                                      <p:cBhvr additive="base">
                                        <p:cTn id="58" dur="20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16000"/>
                            </p:stCondLst>
                            <p:childTnLst>
                              <p:par>
                                <p:cTn id="60" presetID="2" presetClass="entr" presetSubtype="8" fill="hold" grpId="1"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2000" fill="hold"/>
                                        <p:tgtEl>
                                          <p:spTgt spid="14"/>
                                        </p:tgtEl>
                                        <p:attrNameLst>
                                          <p:attrName>ppt_x</p:attrName>
                                        </p:attrNameLst>
                                      </p:cBhvr>
                                      <p:tavLst>
                                        <p:tav tm="0">
                                          <p:val>
                                            <p:strVal val="0-#ppt_w/2"/>
                                          </p:val>
                                        </p:tav>
                                        <p:tav tm="100000">
                                          <p:val>
                                            <p:strVal val="#ppt_x"/>
                                          </p:val>
                                        </p:tav>
                                      </p:tavLst>
                                    </p:anim>
                                    <p:anim calcmode="lin" valueType="num">
                                      <p:cBhvr additive="base">
                                        <p:cTn id="63" dur="2000" fill="hold"/>
                                        <p:tgtEl>
                                          <p:spTgt spid="14"/>
                                        </p:tgtEl>
                                        <p:attrNameLst>
                                          <p:attrName>ppt_y</p:attrName>
                                        </p:attrNameLst>
                                      </p:cBhvr>
                                      <p:tavLst>
                                        <p:tav tm="0">
                                          <p:val>
                                            <p:strVal val="#ppt_y"/>
                                          </p:val>
                                        </p:tav>
                                        <p:tav tm="100000">
                                          <p:val>
                                            <p:strVal val="#ppt_y"/>
                                          </p:val>
                                        </p:tav>
                                      </p:tavLst>
                                    </p:anim>
                                  </p:childTnLst>
                                </p:cTn>
                              </p:par>
                            </p:childTnLst>
                          </p:cTn>
                        </p:par>
                        <p:par>
                          <p:cTn id="64" fill="hold">
                            <p:stCondLst>
                              <p:cond delay="18000"/>
                            </p:stCondLst>
                            <p:childTnLst>
                              <p:par>
                                <p:cTn id="65" presetID="26" presetClass="emph" presetSubtype="0" repeatCount="indefinite" fill="hold" grpId="2" nodeType="afterEffect">
                                  <p:stCondLst>
                                    <p:cond delay="0"/>
                                  </p:stCondLst>
                                  <p:childTnLst>
                                    <p:animEffect transition="out" filter="fade">
                                      <p:cBhvr>
                                        <p:cTn id="66" dur="2000" tmFilter="0, 0; .2, .5; .8, .5; 1, 0"/>
                                        <p:tgtEl>
                                          <p:spTgt spid="11"/>
                                        </p:tgtEl>
                                      </p:cBhvr>
                                    </p:animEffect>
                                    <p:animScale>
                                      <p:cBhvr>
                                        <p:cTn id="67" dur="1000" autoRev="1" fill="hold"/>
                                        <p:tgtEl>
                                          <p:spTgt spid="11"/>
                                        </p:tgtEl>
                                      </p:cBhvr>
                                      <p:by x="105000" y="105000"/>
                                    </p:animScale>
                                  </p:childTnLst>
                                </p:cTn>
                              </p:par>
                            </p:childTnLst>
                          </p:cTn>
                        </p:par>
                        <p:par>
                          <p:cTn id="68" fill="hold">
                            <p:stCondLst>
                              <p:cond delay="20000"/>
                            </p:stCondLst>
                            <p:childTnLst>
                              <p:par>
                                <p:cTn id="69" presetID="26" presetClass="emph" presetSubtype="0" repeatCount="indefinite" fill="hold" grpId="2" nodeType="afterEffect">
                                  <p:stCondLst>
                                    <p:cond delay="0"/>
                                  </p:stCondLst>
                                  <p:childTnLst>
                                    <p:animEffect transition="out" filter="fade">
                                      <p:cBhvr>
                                        <p:cTn id="70" dur="2000" tmFilter="0, 0; .2, .5; .8, .5; 1, 0"/>
                                        <p:tgtEl>
                                          <p:spTgt spid="12"/>
                                        </p:tgtEl>
                                      </p:cBhvr>
                                    </p:animEffect>
                                    <p:animScale>
                                      <p:cBhvr>
                                        <p:cTn id="71" dur="1000" autoRev="1" fill="hold"/>
                                        <p:tgtEl>
                                          <p:spTgt spid="12"/>
                                        </p:tgtEl>
                                      </p:cBhvr>
                                      <p:by x="105000" y="105000"/>
                                    </p:animScale>
                                  </p:childTnLst>
                                </p:cTn>
                              </p:par>
                            </p:childTnLst>
                          </p:cTn>
                        </p:par>
                        <p:par>
                          <p:cTn id="72" fill="hold">
                            <p:stCondLst>
                              <p:cond delay="22000"/>
                            </p:stCondLst>
                            <p:childTnLst>
                              <p:par>
                                <p:cTn id="73" presetID="26" presetClass="emph" presetSubtype="0" repeatCount="indefinite" fill="hold" grpId="2" nodeType="afterEffect">
                                  <p:stCondLst>
                                    <p:cond delay="0"/>
                                  </p:stCondLst>
                                  <p:childTnLst>
                                    <p:animEffect transition="out" filter="fade">
                                      <p:cBhvr>
                                        <p:cTn id="74" dur="2000" tmFilter="0, 0; .2, .5; .8, .5; 1, 0"/>
                                        <p:tgtEl>
                                          <p:spTgt spid="13"/>
                                        </p:tgtEl>
                                      </p:cBhvr>
                                    </p:animEffect>
                                    <p:animScale>
                                      <p:cBhvr>
                                        <p:cTn id="75" dur="1000" autoRev="1" fill="hold"/>
                                        <p:tgtEl>
                                          <p:spTgt spid="13"/>
                                        </p:tgtEl>
                                      </p:cBhvr>
                                      <p:by x="105000" y="105000"/>
                                    </p:animScale>
                                  </p:childTnLst>
                                </p:cTn>
                              </p:par>
                            </p:childTnLst>
                          </p:cTn>
                        </p:par>
                        <p:par>
                          <p:cTn id="76" fill="hold">
                            <p:stCondLst>
                              <p:cond delay="24000"/>
                            </p:stCondLst>
                            <p:childTnLst>
                              <p:par>
                                <p:cTn id="77" presetID="26" presetClass="emph" presetSubtype="0" repeatCount="indefinite" fill="hold" grpId="2" nodeType="afterEffect">
                                  <p:stCondLst>
                                    <p:cond delay="0"/>
                                  </p:stCondLst>
                                  <p:childTnLst>
                                    <p:animEffect transition="out" filter="fade">
                                      <p:cBhvr>
                                        <p:cTn id="78" dur="2000" tmFilter="0, 0; .2, .5; .8, .5; 1, 0"/>
                                        <p:tgtEl>
                                          <p:spTgt spid="14"/>
                                        </p:tgtEl>
                                      </p:cBhvr>
                                    </p:animEffect>
                                    <p:animScale>
                                      <p:cBhvr>
                                        <p:cTn id="79" dur="100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1" grpId="3" animBg="1"/>
      <p:bldP spid="12" grpId="0" animBg="1"/>
      <p:bldP spid="12" grpId="1" animBg="1"/>
      <p:bldP spid="12" grpId="2" animBg="1"/>
      <p:bldP spid="12" grpId="3" animBg="1"/>
      <p:bldP spid="13" grpId="0" animBg="1"/>
      <p:bldP spid="13" grpId="1" animBg="1"/>
      <p:bldP spid="13" grpId="2" animBg="1"/>
      <p:bldP spid="13" grpId="3" animBg="1"/>
      <p:bldP spid="14" grpId="0" animBg="1"/>
      <p:bldP spid="14" grpId="1" animBg="1"/>
      <p:bldP spid="14" grpId="2" animBg="1"/>
      <p:bldP spid="14" grpId="3"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4034"/>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5" name="Rounded Rectangle 4"/>
          <p:cNvSpPr/>
          <p:nvPr/>
        </p:nvSpPr>
        <p:spPr>
          <a:xfrm>
            <a:off x="1066800" y="762000"/>
            <a:ext cx="6858000" cy="49530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1" y="609600"/>
            <a:ext cx="7010400" cy="5410199"/>
          </a:xfrm>
          <a:prstGeom prst="rect">
            <a:avLst/>
          </a:prstGeom>
        </p:spPr>
      </p:pic>
      <p:sp>
        <p:nvSpPr>
          <p:cNvPr id="6" name="Rounded Rectangle 5"/>
          <p:cNvSpPr/>
          <p:nvPr/>
        </p:nvSpPr>
        <p:spPr>
          <a:xfrm>
            <a:off x="266700" y="6483145"/>
            <a:ext cx="8610599" cy="31709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7030A0"/>
                </a:solidFill>
              </a:rPr>
              <a:t>MD </a:t>
            </a:r>
            <a:r>
              <a:rPr lang="en-US" sz="1200" dirty="0" err="1">
                <a:solidFill>
                  <a:srgbClr val="7030A0"/>
                </a:solidFill>
              </a:rPr>
              <a:t>Shofiqul</a:t>
            </a:r>
            <a:r>
              <a:rPr lang="en-US" sz="1200" dirty="0">
                <a:solidFill>
                  <a:srgbClr val="7030A0"/>
                </a:solidFill>
              </a:rPr>
              <a:t> Islam Assistant Teacher. Durgapur High School &amp; College.Gurudaspur.Natore.01721163274 </a:t>
            </a:r>
          </a:p>
        </p:txBody>
      </p:sp>
    </p:spTree>
    <p:extLst>
      <p:ext uri="{BB962C8B-B14F-4D97-AF65-F5344CB8AC3E}">
        <p14:creationId xmlns:p14="http://schemas.microsoft.com/office/powerpoint/2010/main" val="30178070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4034"/>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5" name="Rounded Rectangle 4"/>
          <p:cNvSpPr/>
          <p:nvPr/>
        </p:nvSpPr>
        <p:spPr>
          <a:xfrm>
            <a:off x="1066800" y="762000"/>
            <a:ext cx="6858000" cy="53340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762000"/>
            <a:ext cx="7239000" cy="5410200"/>
          </a:xfrm>
          <a:prstGeom prst="rect">
            <a:avLst/>
          </a:prstGeom>
        </p:spPr>
      </p:pic>
      <p:sp>
        <p:nvSpPr>
          <p:cNvPr id="6" name="Rounded Rectangle 5"/>
          <p:cNvSpPr/>
          <p:nvPr/>
        </p:nvSpPr>
        <p:spPr>
          <a:xfrm>
            <a:off x="381000" y="6553200"/>
            <a:ext cx="8610600" cy="3048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7030A0"/>
                </a:solidFill>
              </a:rPr>
              <a:t>MD </a:t>
            </a:r>
            <a:r>
              <a:rPr lang="en-US" sz="1200" dirty="0" err="1">
                <a:solidFill>
                  <a:srgbClr val="7030A0"/>
                </a:solidFill>
              </a:rPr>
              <a:t>Shofiqul</a:t>
            </a:r>
            <a:r>
              <a:rPr lang="en-US" sz="1200" dirty="0">
                <a:solidFill>
                  <a:srgbClr val="7030A0"/>
                </a:solidFill>
              </a:rPr>
              <a:t> Islam Assistant Teacher. Durgapur High School &amp; College.Gurudaspur.Natore.01721163274 </a:t>
            </a:r>
          </a:p>
        </p:txBody>
      </p:sp>
    </p:spTree>
    <p:extLst>
      <p:ext uri="{BB962C8B-B14F-4D97-AF65-F5344CB8AC3E}">
        <p14:creationId xmlns:p14="http://schemas.microsoft.com/office/powerpoint/2010/main" val="33609416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4034"/>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MD Shofiqul Islam Assistant Teacher. Durgapur High School &amp; College.Gurudaspur.Natore.01721163274 </a:t>
            </a:r>
            <a:endParaRPr lang="en-US" dirty="0"/>
          </a:p>
        </p:txBody>
      </p:sp>
      <p:sp>
        <p:nvSpPr>
          <p:cNvPr id="5" name="Rounded Rectangle 4"/>
          <p:cNvSpPr/>
          <p:nvPr/>
        </p:nvSpPr>
        <p:spPr>
          <a:xfrm>
            <a:off x="1066800" y="762000"/>
            <a:ext cx="6858000" cy="51054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749710"/>
            <a:ext cx="7543800" cy="5117690"/>
          </a:xfrm>
          <a:prstGeom prst="rect">
            <a:avLst/>
          </a:prstGeom>
        </p:spPr>
      </p:pic>
      <p:sp>
        <p:nvSpPr>
          <p:cNvPr id="6" name="Rounded Rectangle 5"/>
          <p:cNvSpPr/>
          <p:nvPr/>
        </p:nvSpPr>
        <p:spPr>
          <a:xfrm>
            <a:off x="381001" y="6540910"/>
            <a:ext cx="8610600" cy="3048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7030A0"/>
                </a:solidFill>
              </a:rPr>
              <a:t>MD </a:t>
            </a:r>
            <a:r>
              <a:rPr lang="en-US" sz="1200" dirty="0" err="1">
                <a:solidFill>
                  <a:srgbClr val="7030A0"/>
                </a:solidFill>
              </a:rPr>
              <a:t>Shofiqul</a:t>
            </a:r>
            <a:r>
              <a:rPr lang="en-US" sz="1200" dirty="0">
                <a:solidFill>
                  <a:srgbClr val="7030A0"/>
                </a:solidFill>
              </a:rPr>
              <a:t> Islam Assistant Teacher. Durgapur High School &amp; College.Gurudaspur.Natore.01721163274 </a:t>
            </a:r>
          </a:p>
        </p:txBody>
      </p:sp>
    </p:spTree>
    <p:extLst>
      <p:ext uri="{BB962C8B-B14F-4D97-AF65-F5344CB8AC3E}">
        <p14:creationId xmlns:p14="http://schemas.microsoft.com/office/powerpoint/2010/main" val="27030986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0999" y="2022446"/>
            <a:ext cx="5421953" cy="3904814"/>
          </a:xfrm>
          <a:prstGeom prst="rect">
            <a:avLst/>
          </a:prstGeom>
        </p:spPr>
        <p:style>
          <a:lnRef idx="0">
            <a:scrgbClr r="0" g="0" b="0"/>
          </a:lnRef>
          <a:fillRef idx="1003">
            <a:schemeClr val="lt1"/>
          </a:fillRef>
          <a:effectRef idx="0">
            <a:scrgbClr r="0" g="0" b="0"/>
          </a:effectRef>
          <a:fontRef idx="major"/>
        </p:style>
        <p:txBody>
          <a:bodyPr wrap="square" lIns="88990" tIns="44495" rIns="88990" bIns="44495" rtlCol="0">
            <a:spAutoFit/>
          </a:bodyPr>
          <a:lstStyle/>
          <a:p>
            <a:pPr algn="ctr"/>
            <a:endParaRPr lang="bn-BD" sz="2725" dirty="0">
              <a:solidFill>
                <a:srgbClr val="002060"/>
              </a:solidFill>
              <a:latin typeface="NikoshBAN" pitchFamily="2" charset="0"/>
              <a:cs typeface="NikoshBAN" pitchFamily="2" charset="0"/>
            </a:endParaRPr>
          </a:p>
          <a:p>
            <a:pPr algn="ctr"/>
            <a:endParaRPr lang="bn-BD" sz="3077" dirty="0">
              <a:solidFill>
                <a:schemeClr val="accent6">
                  <a:lumMod val="75000"/>
                </a:schemeClr>
              </a:solidFill>
              <a:latin typeface="NikoshBAN" pitchFamily="2" charset="0"/>
              <a:cs typeface="NikoshBAN" pitchFamily="2" charset="0"/>
            </a:endParaRPr>
          </a:p>
          <a:p>
            <a:pPr algn="ctr"/>
            <a:endParaRPr lang="bn-BD" sz="3077" dirty="0">
              <a:solidFill>
                <a:schemeClr val="accent6">
                  <a:lumMod val="75000"/>
                </a:schemeClr>
              </a:solidFill>
              <a:latin typeface="NikoshBAN" pitchFamily="2" charset="0"/>
              <a:cs typeface="NikoshBAN" pitchFamily="2" charset="0"/>
            </a:endParaRPr>
          </a:p>
          <a:p>
            <a:pPr algn="ctr"/>
            <a:endParaRPr lang="bn-BD" sz="3077" dirty="0">
              <a:solidFill>
                <a:schemeClr val="accent6">
                  <a:lumMod val="75000"/>
                </a:schemeClr>
              </a:solidFill>
              <a:latin typeface="NikoshBAN" pitchFamily="2" charset="0"/>
              <a:cs typeface="NikoshBAN" pitchFamily="2" charset="0"/>
            </a:endParaRPr>
          </a:p>
          <a:p>
            <a:pPr algn="ctr"/>
            <a:r>
              <a:rPr lang="en-US" sz="2725" dirty="0" err="1">
                <a:solidFill>
                  <a:srgbClr val="7030A0"/>
                </a:solidFill>
                <a:latin typeface="NikoshBAN" pitchFamily="2" charset="0"/>
                <a:cs typeface="NikoshBAN" pitchFamily="2" charset="0"/>
              </a:rPr>
              <a:t>মোঃ</a:t>
            </a:r>
            <a:r>
              <a:rPr lang="en-US" sz="2725" dirty="0">
                <a:solidFill>
                  <a:srgbClr val="7030A0"/>
                </a:solidFill>
                <a:latin typeface="NikoshBAN" pitchFamily="2" charset="0"/>
                <a:cs typeface="NikoshBAN" pitchFamily="2" charset="0"/>
              </a:rPr>
              <a:t> </a:t>
            </a:r>
            <a:r>
              <a:rPr lang="en-US" sz="2725" dirty="0" err="1">
                <a:solidFill>
                  <a:srgbClr val="7030A0"/>
                </a:solidFill>
                <a:latin typeface="NikoshBAN" pitchFamily="2" charset="0"/>
                <a:cs typeface="NikoshBAN" pitchFamily="2" charset="0"/>
              </a:rPr>
              <a:t>শফিকুল</a:t>
            </a:r>
            <a:r>
              <a:rPr lang="en-US" sz="2725" dirty="0">
                <a:solidFill>
                  <a:srgbClr val="7030A0"/>
                </a:solidFill>
                <a:latin typeface="NikoshBAN" pitchFamily="2" charset="0"/>
                <a:cs typeface="NikoshBAN" pitchFamily="2" charset="0"/>
              </a:rPr>
              <a:t> </a:t>
            </a:r>
            <a:r>
              <a:rPr lang="en-US" sz="2725" dirty="0" err="1">
                <a:solidFill>
                  <a:srgbClr val="7030A0"/>
                </a:solidFill>
                <a:latin typeface="NikoshBAN" pitchFamily="2" charset="0"/>
                <a:cs typeface="NikoshBAN" pitchFamily="2" charset="0"/>
              </a:rPr>
              <a:t>ইসলাম</a:t>
            </a:r>
            <a:endParaRPr lang="bn-BD" sz="2725" dirty="0">
              <a:solidFill>
                <a:srgbClr val="7030A0"/>
              </a:solidFill>
              <a:latin typeface="NikoshBAN" pitchFamily="2" charset="0"/>
              <a:cs typeface="NikoshBAN" pitchFamily="2" charset="0"/>
            </a:endParaRPr>
          </a:p>
          <a:p>
            <a:pPr algn="ctr"/>
            <a:r>
              <a:rPr lang="bn-IN" sz="2725" dirty="0">
                <a:solidFill>
                  <a:srgbClr val="7030A0"/>
                </a:solidFill>
                <a:latin typeface="NikoshBAN" pitchFamily="2" charset="0"/>
                <a:cs typeface="NikoshBAN" pitchFamily="2" charset="0"/>
              </a:rPr>
              <a:t>সহকারী </a:t>
            </a:r>
            <a:r>
              <a:rPr lang="bn-IN" sz="2725" dirty="0" smtClean="0">
                <a:solidFill>
                  <a:srgbClr val="7030A0"/>
                </a:solidFill>
                <a:latin typeface="NikoshBAN" pitchFamily="2" charset="0"/>
                <a:cs typeface="NikoshBAN" pitchFamily="2" charset="0"/>
              </a:rPr>
              <a:t>শিক্ষক</a:t>
            </a:r>
            <a:endParaRPr lang="en-US" sz="2725" dirty="0" smtClean="0">
              <a:solidFill>
                <a:srgbClr val="7030A0"/>
              </a:solidFill>
              <a:latin typeface="NikoshBAN" pitchFamily="2" charset="0"/>
              <a:cs typeface="NikoshBAN" pitchFamily="2" charset="0"/>
            </a:endParaRPr>
          </a:p>
          <a:p>
            <a:pPr algn="ctr"/>
            <a:r>
              <a:rPr lang="en-US" sz="1582" dirty="0" err="1" smtClean="0">
                <a:solidFill>
                  <a:srgbClr val="7030A0"/>
                </a:solidFill>
                <a:latin typeface="NikoshBAN" pitchFamily="2" charset="0"/>
                <a:cs typeface="NikoshBAN" pitchFamily="2" charset="0"/>
              </a:rPr>
              <a:t>দুর্গা</a:t>
            </a:r>
            <a:r>
              <a:rPr lang="bn-IN" sz="1582" dirty="0">
                <a:solidFill>
                  <a:srgbClr val="7030A0"/>
                </a:solidFill>
                <a:latin typeface="NikoshBAN" pitchFamily="2" charset="0"/>
                <a:cs typeface="NikoshBAN" pitchFamily="2" charset="0"/>
              </a:rPr>
              <a:t>পুর উচ্চ বিদ্যালয় অ্যান্ড </a:t>
            </a:r>
            <a:r>
              <a:rPr lang="bn-IN" sz="1582" dirty="0" smtClean="0">
                <a:solidFill>
                  <a:srgbClr val="7030A0"/>
                </a:solidFill>
                <a:latin typeface="NikoshBAN" pitchFamily="2" charset="0"/>
                <a:cs typeface="NikoshBAN" pitchFamily="2" charset="0"/>
              </a:rPr>
              <a:t>কলেজ</a:t>
            </a:r>
            <a:endParaRPr lang="en-US" sz="1582" dirty="0" smtClean="0">
              <a:solidFill>
                <a:srgbClr val="7030A0"/>
              </a:solidFill>
              <a:latin typeface="NikoshBAN" pitchFamily="2" charset="0"/>
              <a:cs typeface="NikoshBAN" pitchFamily="2" charset="0"/>
            </a:endParaRPr>
          </a:p>
          <a:p>
            <a:pPr algn="ctr"/>
            <a:r>
              <a:rPr lang="en-US" sz="1582" dirty="0" err="1" smtClean="0">
                <a:solidFill>
                  <a:srgbClr val="7030A0"/>
                </a:solidFill>
                <a:latin typeface="NikoshBAN" pitchFamily="2" charset="0"/>
                <a:cs typeface="NikoshBAN" pitchFamily="2" charset="0"/>
              </a:rPr>
              <a:t>গুরুদাসপুর,নাটোর</a:t>
            </a:r>
            <a:r>
              <a:rPr lang="en-US" sz="1582" dirty="0" smtClean="0">
                <a:solidFill>
                  <a:srgbClr val="7030A0"/>
                </a:solidFill>
                <a:latin typeface="NikoshBAN" pitchFamily="2" charset="0"/>
                <a:cs typeface="NikoshBAN" pitchFamily="2" charset="0"/>
              </a:rPr>
              <a:t>। </a:t>
            </a:r>
            <a:endParaRPr lang="bn-BD" sz="2725" dirty="0">
              <a:solidFill>
                <a:srgbClr val="7030A0"/>
              </a:solidFill>
              <a:latin typeface="NikoshBAN" pitchFamily="2" charset="0"/>
              <a:cs typeface="NikoshBAN" pitchFamily="2" charset="0"/>
            </a:endParaRPr>
          </a:p>
          <a:p>
            <a:pPr algn="ctr"/>
            <a:r>
              <a:rPr lang="bn-BD" sz="2110" dirty="0">
                <a:solidFill>
                  <a:schemeClr val="accent6">
                    <a:lumMod val="50000"/>
                  </a:schemeClr>
                </a:solidFill>
                <a:latin typeface="NikoshBAN" pitchFamily="2" charset="0"/>
                <a:cs typeface="NikoshBAN" pitchFamily="2" charset="0"/>
              </a:rPr>
              <a:t>মোবাইল নম্বর </a:t>
            </a:r>
            <a:r>
              <a:rPr lang="bn-IN" sz="2110" dirty="0">
                <a:solidFill>
                  <a:schemeClr val="accent6">
                    <a:lumMod val="50000"/>
                  </a:schemeClr>
                </a:solidFill>
                <a:latin typeface="NikoshBAN" pitchFamily="2" charset="0"/>
                <a:cs typeface="NikoshBAN" pitchFamily="2" charset="0"/>
              </a:rPr>
              <a:t>-</a:t>
            </a:r>
            <a:r>
              <a:rPr lang="bn-IN" sz="2110" dirty="0" smtClean="0">
                <a:solidFill>
                  <a:schemeClr val="accent6">
                    <a:lumMod val="50000"/>
                  </a:schemeClr>
                </a:solidFill>
                <a:latin typeface="NikoshBAN" pitchFamily="2" charset="0"/>
                <a:cs typeface="NikoshBAN" pitchFamily="2" charset="0"/>
              </a:rPr>
              <a:t>০১৭২১১৬৩২৭৪</a:t>
            </a:r>
            <a:endParaRPr lang="en-US" sz="2110" dirty="0" smtClean="0">
              <a:solidFill>
                <a:schemeClr val="accent6">
                  <a:lumMod val="50000"/>
                </a:schemeClr>
              </a:solidFill>
              <a:latin typeface="NikoshBAN" pitchFamily="2" charset="0"/>
              <a:cs typeface="NikoshBAN" pitchFamily="2" charset="0"/>
            </a:endParaRPr>
          </a:p>
          <a:p>
            <a:pPr algn="ctr"/>
            <a:r>
              <a:rPr lang="en-US" sz="2110" dirty="0" smtClean="0">
                <a:solidFill>
                  <a:schemeClr val="accent6">
                    <a:lumMod val="50000"/>
                  </a:schemeClr>
                </a:solidFill>
                <a:latin typeface="NikoshBAN" pitchFamily="2" charset="0"/>
                <a:cs typeface="NikoshBAN" pitchFamily="2" charset="0"/>
              </a:rPr>
              <a:t>ইমেইল-shofiqulislamdhs@gmail.com </a:t>
            </a:r>
            <a:endParaRPr lang="bn-BD" sz="2110" dirty="0">
              <a:solidFill>
                <a:schemeClr val="accent6">
                  <a:lumMod val="50000"/>
                </a:schemeClr>
              </a:solidFill>
              <a:latin typeface="NikoshBAN" pitchFamily="2" charset="0"/>
              <a:cs typeface="NikoshBAN" pitchFamily="2" charset="0"/>
            </a:endParaRPr>
          </a:p>
        </p:txBody>
      </p:sp>
      <p:grpSp>
        <p:nvGrpSpPr>
          <p:cNvPr id="7" name="Group 6"/>
          <p:cNvGrpSpPr/>
          <p:nvPr/>
        </p:nvGrpSpPr>
        <p:grpSpPr>
          <a:xfrm>
            <a:off x="381000" y="304799"/>
            <a:ext cx="8480817" cy="6172201"/>
            <a:chOff x="2114634" y="787649"/>
            <a:chExt cx="8084033" cy="5145963"/>
          </a:xfrm>
        </p:grpSpPr>
        <p:pic>
          <p:nvPicPr>
            <p:cNvPr id="8" name="Picture 7" descr="flowerruler.gif"/>
            <p:cNvPicPr>
              <a:picLocks noChangeAspect="1"/>
            </p:cNvPicPr>
            <p:nvPr/>
          </p:nvPicPr>
          <p:blipFill>
            <a:blip r:embed="rId3"/>
            <a:stretch>
              <a:fillRect/>
            </a:stretch>
          </p:blipFill>
          <p:spPr>
            <a:xfrm rot="16200000">
              <a:off x="7533745" y="3126115"/>
              <a:ext cx="4845824" cy="484021"/>
            </a:xfrm>
            <a:prstGeom prst="rect">
              <a:avLst/>
            </a:prstGeom>
          </p:spPr>
        </p:pic>
        <p:pic>
          <p:nvPicPr>
            <p:cNvPr id="9" name="Picture 8" descr="flowerruler.gif"/>
            <p:cNvPicPr>
              <a:picLocks noChangeAspect="1"/>
            </p:cNvPicPr>
            <p:nvPr/>
          </p:nvPicPr>
          <p:blipFill>
            <a:blip r:embed="rId3"/>
            <a:stretch>
              <a:fillRect/>
            </a:stretch>
          </p:blipFill>
          <p:spPr>
            <a:xfrm rot="16200000">
              <a:off x="-66267" y="3051164"/>
              <a:ext cx="4845824" cy="484021"/>
            </a:xfrm>
            <a:prstGeom prst="rect">
              <a:avLst/>
            </a:prstGeom>
          </p:spPr>
        </p:pic>
        <p:pic>
          <p:nvPicPr>
            <p:cNvPr id="10" name="Picture 9" descr="flowerruler.gif"/>
            <p:cNvPicPr>
              <a:picLocks noChangeAspect="1"/>
            </p:cNvPicPr>
            <p:nvPr/>
          </p:nvPicPr>
          <p:blipFill>
            <a:blip r:embed="rId3"/>
            <a:stretch>
              <a:fillRect/>
            </a:stretch>
          </p:blipFill>
          <p:spPr>
            <a:xfrm rot="10800000">
              <a:off x="2407113" y="5419612"/>
              <a:ext cx="4845824" cy="484021"/>
            </a:xfrm>
            <a:prstGeom prst="rect">
              <a:avLst/>
            </a:prstGeom>
          </p:spPr>
        </p:pic>
        <p:pic>
          <p:nvPicPr>
            <p:cNvPr id="11" name="Picture 10" descr="flowerruler.gif"/>
            <p:cNvPicPr>
              <a:picLocks noChangeAspect="1"/>
            </p:cNvPicPr>
            <p:nvPr/>
          </p:nvPicPr>
          <p:blipFill rotWithShape="1">
            <a:blip r:embed="rId3"/>
            <a:srcRect l="31815" b="10702"/>
            <a:stretch/>
          </p:blipFill>
          <p:spPr>
            <a:xfrm rot="10800000">
              <a:off x="6769250" y="5501389"/>
              <a:ext cx="3304140" cy="432223"/>
            </a:xfrm>
            <a:prstGeom prst="rect">
              <a:avLst/>
            </a:prstGeom>
          </p:spPr>
        </p:pic>
        <p:pic>
          <p:nvPicPr>
            <p:cNvPr id="12" name="Picture 11" descr="flowerruler.gif"/>
            <p:cNvPicPr>
              <a:picLocks noChangeAspect="1"/>
            </p:cNvPicPr>
            <p:nvPr/>
          </p:nvPicPr>
          <p:blipFill>
            <a:blip r:embed="rId3"/>
            <a:stretch>
              <a:fillRect/>
            </a:stretch>
          </p:blipFill>
          <p:spPr>
            <a:xfrm>
              <a:off x="2437091" y="787649"/>
              <a:ext cx="4845824" cy="484021"/>
            </a:xfrm>
            <a:prstGeom prst="rect">
              <a:avLst/>
            </a:prstGeom>
          </p:spPr>
        </p:pic>
        <p:pic>
          <p:nvPicPr>
            <p:cNvPr id="13" name="Picture 12" descr="flowerruler.gif"/>
            <p:cNvPicPr>
              <a:picLocks noChangeAspect="1"/>
            </p:cNvPicPr>
            <p:nvPr/>
          </p:nvPicPr>
          <p:blipFill rotWithShape="1">
            <a:blip r:embed="rId3"/>
            <a:srcRect l="31815" b="10702"/>
            <a:stretch/>
          </p:blipFill>
          <p:spPr>
            <a:xfrm rot="10800000">
              <a:off x="6784240" y="899408"/>
              <a:ext cx="3304140" cy="432223"/>
            </a:xfrm>
            <a:prstGeom prst="rect">
              <a:avLst/>
            </a:prstGeom>
          </p:spPr>
        </p:pic>
      </p:grpSp>
      <p:sp>
        <p:nvSpPr>
          <p:cNvPr id="2" name="Rectangle 1"/>
          <p:cNvSpPr/>
          <p:nvPr/>
        </p:nvSpPr>
        <p:spPr>
          <a:xfrm>
            <a:off x="4289817" y="2286510"/>
            <a:ext cx="4572000" cy="563387"/>
          </a:xfrm>
          <a:prstGeom prst="rect">
            <a:avLst/>
          </a:prstGeom>
          <a:noFill/>
        </p:spPr>
        <p:txBody>
          <a:bodyPr lIns="88990" tIns="44495" rIns="88990" bIns="44495">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077"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endParaRPr lang="en-US" sz="2373" dirty="0">
              <a:ln w="11430">
                <a:solidFill>
                  <a:schemeClr val="bg1"/>
                </a:solidFill>
              </a:ln>
              <a:solidFill>
                <a:schemeClr val="bg1"/>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3" name="Picture 2" descr="C:\Users\ASUS\Desktop\IMG20170312112958.jpg"/>
          <p:cNvPicPr>
            <a:picLocks noChangeAspect="1" noChangeArrowheads="1"/>
          </p:cNvPicPr>
          <p:nvPr/>
        </p:nvPicPr>
        <p:blipFill>
          <a:blip r:embed="rId4" cstate="print"/>
          <a:srcRect/>
          <a:stretch>
            <a:fillRect/>
          </a:stretch>
        </p:blipFill>
        <p:spPr bwMode="auto">
          <a:xfrm>
            <a:off x="1208324" y="1399128"/>
            <a:ext cx="3032423" cy="2353475"/>
          </a:xfrm>
          <a:prstGeom prst="rect">
            <a:avLst/>
          </a:prstGeom>
          <a:noFill/>
        </p:spPr>
      </p:pic>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9051" y="1399129"/>
            <a:ext cx="3415918" cy="3947584"/>
          </a:xfrm>
          <a:prstGeom prst="rect">
            <a:avLst/>
          </a:prstGeom>
          <a:ln/>
          <a:extLst/>
        </p:spPr>
        <p:style>
          <a:lnRef idx="3">
            <a:schemeClr val="lt1"/>
          </a:lnRef>
          <a:fillRef idx="1">
            <a:schemeClr val="accent3"/>
          </a:fillRef>
          <a:effectRef idx="1">
            <a:schemeClr val="accent3"/>
          </a:effectRef>
          <a:fontRef idx="minor">
            <a:schemeClr val="lt1"/>
          </a:fontRef>
        </p:style>
      </p:pic>
      <p:sp>
        <p:nvSpPr>
          <p:cNvPr id="15" name="Rounded Rectangle 14"/>
          <p:cNvSpPr/>
          <p:nvPr/>
        </p:nvSpPr>
        <p:spPr>
          <a:xfrm>
            <a:off x="1066800" y="762000"/>
            <a:ext cx="6858000" cy="565209"/>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পরিচিতি</a:t>
            </a:r>
            <a:endParaRPr lang="en-US"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6" name="Rounded Rectangle 15"/>
          <p:cNvSpPr/>
          <p:nvPr/>
        </p:nvSpPr>
        <p:spPr>
          <a:xfrm>
            <a:off x="380999" y="6377912"/>
            <a:ext cx="8610600" cy="3048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7030A0"/>
                </a:solidFill>
              </a:rPr>
              <a:t>MD </a:t>
            </a:r>
            <a:r>
              <a:rPr lang="en-US" sz="1200" dirty="0" err="1">
                <a:solidFill>
                  <a:srgbClr val="7030A0"/>
                </a:solidFill>
              </a:rPr>
              <a:t>Shofiqul</a:t>
            </a:r>
            <a:r>
              <a:rPr lang="en-US" sz="1200" dirty="0">
                <a:solidFill>
                  <a:srgbClr val="7030A0"/>
                </a:solidFill>
              </a:rPr>
              <a:t> Islam Assistant Teacher. Durgapur High School &amp; College.Gurudaspur.Natore.01721163274 </a:t>
            </a:r>
          </a:p>
        </p:txBody>
      </p:sp>
    </p:spTree>
    <p:extLst>
      <p:ext uri="{BB962C8B-B14F-4D97-AF65-F5344CB8AC3E}">
        <p14:creationId xmlns:p14="http://schemas.microsoft.com/office/powerpoint/2010/main" val="7598507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4034"/>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Rounded Rectangle 3"/>
          <p:cNvSpPr/>
          <p:nvPr/>
        </p:nvSpPr>
        <p:spPr>
          <a:xfrm>
            <a:off x="381000" y="3124200"/>
            <a:ext cx="8458200" cy="23622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2400" dirty="0">
                <a:solidFill>
                  <a:schemeClr val="tx1"/>
                </a:solidFill>
              </a:rPr>
              <a:t>এ অধ্যায় শেষে </a:t>
            </a:r>
            <a:r>
              <a:rPr lang="as-IN" sz="2400" dirty="0" smtClean="0">
                <a:solidFill>
                  <a:schemeClr val="tx1"/>
                </a:solidFill>
              </a:rPr>
              <a:t>আম</a:t>
            </a:r>
            <a:r>
              <a:rPr lang="en-US" sz="2400" dirty="0" err="1" smtClean="0">
                <a:solidFill>
                  <a:schemeClr val="tx1"/>
                </a:solidFill>
              </a:rPr>
              <a:t>রা</a:t>
            </a:r>
            <a:r>
              <a:rPr lang="en-US" sz="2400" dirty="0" smtClean="0">
                <a:solidFill>
                  <a:schemeClr val="tx1"/>
                </a:solidFill>
              </a:rPr>
              <a:t> </a:t>
            </a:r>
            <a:r>
              <a:rPr lang="en-US" sz="2400" dirty="0" err="1" smtClean="0">
                <a:solidFill>
                  <a:schemeClr val="tx1"/>
                </a:solidFill>
              </a:rPr>
              <a:t>যা</a:t>
            </a:r>
            <a:r>
              <a:rPr lang="en-US" sz="2400" dirty="0" smtClean="0">
                <a:solidFill>
                  <a:schemeClr val="tx1"/>
                </a:solidFill>
              </a:rPr>
              <a:t> </a:t>
            </a:r>
            <a:r>
              <a:rPr lang="en-US" sz="2400" dirty="0" err="1" smtClean="0">
                <a:solidFill>
                  <a:schemeClr val="tx1"/>
                </a:solidFill>
              </a:rPr>
              <a:t>জনবো</a:t>
            </a:r>
            <a:r>
              <a:rPr lang="en-US" sz="2400" dirty="0" smtClean="0">
                <a:solidFill>
                  <a:schemeClr val="tx1"/>
                </a:solidFill>
              </a:rPr>
              <a:t> </a:t>
            </a:r>
            <a:r>
              <a:rPr lang="en-US" sz="2400" dirty="0" err="1" smtClean="0">
                <a:solidFill>
                  <a:schemeClr val="tx1"/>
                </a:solidFill>
              </a:rPr>
              <a:t>তা</a:t>
            </a:r>
            <a:r>
              <a:rPr lang="en-US" sz="2400" dirty="0">
                <a:solidFill>
                  <a:schemeClr val="tx1"/>
                </a:solidFill>
              </a:rPr>
              <a:t> </a:t>
            </a:r>
            <a:r>
              <a:rPr lang="en-US" sz="2400" dirty="0" err="1" smtClean="0">
                <a:solidFill>
                  <a:schemeClr val="tx1"/>
                </a:solidFill>
              </a:rPr>
              <a:t>হলো</a:t>
            </a:r>
            <a:r>
              <a:rPr lang="en-US" sz="2400" dirty="0" smtClean="0">
                <a:solidFill>
                  <a:schemeClr val="tx1"/>
                </a:solidFill>
              </a:rPr>
              <a:t>- </a:t>
            </a:r>
          </a:p>
          <a:p>
            <a:r>
              <a:rPr lang="en-US" sz="2400" dirty="0" smtClean="0">
                <a:solidFill>
                  <a:srgbClr val="0070C0"/>
                </a:solidFill>
              </a:rPr>
              <a:t>#</a:t>
            </a:r>
            <a:r>
              <a:rPr lang="as-IN" sz="2400" dirty="0" smtClean="0">
                <a:solidFill>
                  <a:srgbClr val="0070C0"/>
                </a:solidFill>
              </a:rPr>
              <a:t> </a:t>
            </a:r>
            <a:r>
              <a:rPr lang="as-IN" sz="2400" dirty="0">
                <a:solidFill>
                  <a:srgbClr val="0070C0"/>
                </a:solidFill>
              </a:rPr>
              <a:t>ইবাদতের </a:t>
            </a:r>
            <a:r>
              <a:rPr lang="as-IN" sz="2400" dirty="0" smtClean="0">
                <a:solidFill>
                  <a:srgbClr val="0070C0"/>
                </a:solidFill>
              </a:rPr>
              <a:t>ধারণা</a:t>
            </a:r>
            <a:endParaRPr lang="en-US" sz="2400" dirty="0">
              <a:solidFill>
                <a:srgbClr val="0070C0"/>
              </a:solidFill>
            </a:endParaRPr>
          </a:p>
          <a:p>
            <a:r>
              <a:rPr lang="en-US" sz="2400" dirty="0" smtClean="0">
                <a:solidFill>
                  <a:srgbClr val="0070C0"/>
                </a:solidFill>
              </a:rPr>
              <a:t># </a:t>
            </a:r>
            <a:r>
              <a:rPr lang="en-US" sz="2400" dirty="0" err="1" smtClean="0">
                <a:solidFill>
                  <a:srgbClr val="0070C0"/>
                </a:solidFill>
              </a:rPr>
              <a:t>ইবাদতের</a:t>
            </a:r>
            <a:r>
              <a:rPr lang="en-US" sz="2400" dirty="0" smtClean="0">
                <a:solidFill>
                  <a:srgbClr val="0070C0"/>
                </a:solidFill>
              </a:rPr>
              <a:t> </a:t>
            </a:r>
            <a:r>
              <a:rPr lang="as-IN" sz="2400" dirty="0" smtClean="0">
                <a:solidFill>
                  <a:srgbClr val="0070C0"/>
                </a:solidFill>
              </a:rPr>
              <a:t>তাৎপর্য </a:t>
            </a:r>
            <a:r>
              <a:rPr lang="as-IN" sz="2400" dirty="0">
                <a:solidFill>
                  <a:srgbClr val="0070C0"/>
                </a:solidFill>
              </a:rPr>
              <a:t>ও প্রকারভেদ বর্ণনা করতে পারব। </a:t>
            </a:r>
            <a:endParaRPr lang="as-IN" sz="8000" dirty="0">
              <a:solidFill>
                <a:srgbClr val="0070C0"/>
              </a:solidFill>
            </a:endParaRPr>
          </a:p>
        </p:txBody>
      </p:sp>
      <p:sp>
        <p:nvSpPr>
          <p:cNvPr id="5" name="Rounded Rectangle 4"/>
          <p:cNvSpPr/>
          <p:nvPr/>
        </p:nvSpPr>
        <p:spPr>
          <a:xfrm>
            <a:off x="1066800" y="762000"/>
            <a:ext cx="6858000" cy="16002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2800" dirty="0">
                <a:solidFill>
                  <a:schemeClr val="tx1"/>
                </a:solidFill>
              </a:rPr>
              <a:t>দ্বিতীয় </a:t>
            </a:r>
            <a:r>
              <a:rPr lang="as-IN" sz="2800" dirty="0" smtClean="0">
                <a:solidFill>
                  <a:schemeClr val="tx1"/>
                </a:solidFill>
              </a:rPr>
              <a:t>অধ্যায</a:t>
            </a:r>
            <a:endParaRPr lang="en-US" sz="2800" dirty="0" smtClean="0">
              <a:solidFill>
                <a:schemeClr val="tx1"/>
              </a:solidFill>
            </a:endParaRPr>
          </a:p>
          <a:p>
            <a:r>
              <a:rPr lang="en-US" sz="6600" dirty="0" smtClean="0">
                <a:solidFill>
                  <a:schemeClr val="tx1"/>
                </a:solidFill>
              </a:rPr>
              <a:t>     #</a:t>
            </a:r>
            <a:r>
              <a:rPr lang="as-IN" sz="6600" dirty="0" smtClean="0">
                <a:solidFill>
                  <a:schemeClr val="accent4"/>
                </a:solidFill>
              </a:rPr>
              <a:t>ইবাদত</a:t>
            </a:r>
            <a:r>
              <a:rPr lang="en-US" sz="6600" dirty="0" smtClean="0">
                <a:solidFill>
                  <a:schemeClr val="tx1"/>
                </a:solidFill>
              </a:rPr>
              <a:t>#</a:t>
            </a:r>
            <a:r>
              <a:rPr lang="as-IN" sz="6600" dirty="0" smtClean="0">
                <a:solidFill>
                  <a:schemeClr val="tx1"/>
                </a:solidFill>
              </a:rPr>
              <a:t> </a:t>
            </a:r>
            <a:endParaRPr lang="as-IN" sz="9600" dirty="0">
              <a:solidFill>
                <a:schemeClr val="tx1"/>
              </a:solidFill>
            </a:endParaRPr>
          </a:p>
        </p:txBody>
      </p:sp>
      <p:sp>
        <p:nvSpPr>
          <p:cNvPr id="6" name="Rounded Rectangle 5"/>
          <p:cNvSpPr/>
          <p:nvPr/>
        </p:nvSpPr>
        <p:spPr>
          <a:xfrm>
            <a:off x="381001" y="6540910"/>
            <a:ext cx="8610600" cy="3048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7030A0"/>
                </a:solidFill>
              </a:rPr>
              <a:t>MD </a:t>
            </a:r>
            <a:r>
              <a:rPr lang="en-US" sz="1200" dirty="0" err="1">
                <a:solidFill>
                  <a:srgbClr val="7030A0"/>
                </a:solidFill>
              </a:rPr>
              <a:t>Shofiqul</a:t>
            </a:r>
            <a:r>
              <a:rPr lang="en-US" sz="1200" dirty="0">
                <a:solidFill>
                  <a:srgbClr val="7030A0"/>
                </a:solidFill>
              </a:rPr>
              <a:t> Islam Assistant Teacher. Durgapur High School &amp; College.Gurudaspur.Natore.01721163274 </a:t>
            </a:r>
          </a:p>
        </p:txBody>
      </p:sp>
    </p:spTree>
    <p:extLst>
      <p:ext uri="{BB962C8B-B14F-4D97-AF65-F5344CB8AC3E}">
        <p14:creationId xmlns:p14="http://schemas.microsoft.com/office/powerpoint/2010/main" val="11763630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4034"/>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Rounded Rectangle 3"/>
          <p:cNvSpPr/>
          <p:nvPr/>
        </p:nvSpPr>
        <p:spPr>
          <a:xfrm>
            <a:off x="685800" y="3124200"/>
            <a:ext cx="8153400" cy="30480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2400" dirty="0">
                <a:solidFill>
                  <a:srgbClr val="0070C0"/>
                </a:solidFill>
              </a:rPr>
              <a:t>আল্লাহ তায়ালার দাসত্ব স্বীকার করাকে ইবাদত বলে</a:t>
            </a:r>
            <a:r>
              <a:rPr lang="as-IN" sz="2400" dirty="0" smtClean="0">
                <a:solidFill>
                  <a:srgbClr val="0070C0"/>
                </a:solidFill>
              </a:rPr>
              <a:t>।</a:t>
            </a:r>
            <a:endParaRPr lang="en-US" sz="2400" dirty="0" smtClean="0">
              <a:solidFill>
                <a:srgbClr val="0070C0"/>
              </a:solidFill>
            </a:endParaRPr>
          </a:p>
          <a:p>
            <a:pPr algn="ctr"/>
            <a:r>
              <a:rPr lang="as-IN" sz="2400" dirty="0" smtClean="0">
                <a:solidFill>
                  <a:srgbClr val="0070C0"/>
                </a:solidFill>
              </a:rPr>
              <a:t> </a:t>
            </a:r>
            <a:r>
              <a:rPr lang="as-IN" sz="2400" dirty="0">
                <a:solidFill>
                  <a:srgbClr val="0070C0"/>
                </a:solidFill>
              </a:rPr>
              <a:t>আল্লাহর সকল আদেশ-নিষেধ, বিধি-বিধান মেনে চলার নামই ইবাদত। </a:t>
            </a:r>
            <a:endParaRPr lang="en-US" sz="2400" dirty="0" smtClean="0">
              <a:solidFill>
                <a:srgbClr val="0070C0"/>
              </a:solidFill>
            </a:endParaRPr>
          </a:p>
          <a:p>
            <a:pPr algn="ctr"/>
            <a:r>
              <a:rPr lang="as-IN" sz="2400" dirty="0" smtClean="0">
                <a:solidFill>
                  <a:schemeClr val="tx1"/>
                </a:solidFill>
              </a:rPr>
              <a:t>পরকালের </a:t>
            </a:r>
            <a:r>
              <a:rPr lang="as-IN" sz="2400" dirty="0">
                <a:solidFill>
                  <a:schemeClr val="tx1"/>
                </a:solidFill>
              </a:rPr>
              <a:t>শান্তির জন্য মানুষ সালাত, সাওম ইত্যাদি পালন করে থাকে । দুনিয়ার প্রত্যেকটি কাজ বিসমিল্লাহ বলে </a:t>
            </a:r>
            <a:r>
              <a:rPr lang="as-IN" sz="2400" dirty="0" smtClean="0">
                <a:solidFill>
                  <a:schemeClr val="tx1"/>
                </a:solidFill>
              </a:rPr>
              <a:t>শুরু</a:t>
            </a:r>
            <a:r>
              <a:rPr lang="en-US" sz="2400" dirty="0" smtClean="0">
                <a:solidFill>
                  <a:schemeClr val="tx1"/>
                </a:solidFill>
              </a:rPr>
              <a:t> </a:t>
            </a:r>
            <a:r>
              <a:rPr lang="en-US" sz="2400" dirty="0" err="1" smtClean="0">
                <a:solidFill>
                  <a:schemeClr val="tx1"/>
                </a:solidFill>
              </a:rPr>
              <a:t>করাও</a:t>
            </a:r>
            <a:r>
              <a:rPr lang="en-US" sz="2400" dirty="0" smtClean="0">
                <a:solidFill>
                  <a:schemeClr val="tx1"/>
                </a:solidFill>
              </a:rPr>
              <a:t> </a:t>
            </a:r>
            <a:r>
              <a:rPr lang="en-US" sz="2400" dirty="0" err="1" smtClean="0">
                <a:solidFill>
                  <a:schemeClr val="tx1"/>
                </a:solidFill>
              </a:rPr>
              <a:t>ইবাদতের</a:t>
            </a:r>
            <a:r>
              <a:rPr lang="en-US" sz="2400" dirty="0" smtClean="0">
                <a:solidFill>
                  <a:schemeClr val="tx1"/>
                </a:solidFill>
              </a:rPr>
              <a:t> </a:t>
            </a:r>
            <a:r>
              <a:rPr lang="en-US" sz="2400" dirty="0" err="1" smtClean="0">
                <a:solidFill>
                  <a:schemeClr val="tx1"/>
                </a:solidFill>
              </a:rPr>
              <a:t>অন্তর্ভুক্ত</a:t>
            </a:r>
            <a:r>
              <a:rPr lang="en-US" sz="2400" dirty="0" smtClean="0">
                <a:solidFill>
                  <a:schemeClr val="tx1"/>
                </a:solidFill>
              </a:rPr>
              <a:t>।</a:t>
            </a:r>
            <a:endParaRPr lang="en-US" sz="24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5" name="Rounded Rectangle 4"/>
          <p:cNvSpPr/>
          <p:nvPr/>
        </p:nvSpPr>
        <p:spPr>
          <a:xfrm>
            <a:off x="1066800" y="762000"/>
            <a:ext cx="6858000" cy="16002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ইবাদতের</a:t>
            </a:r>
            <a:r>
              <a:rPr lang="en-US" sz="6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6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ধারণা</a:t>
            </a:r>
            <a:endParaRPr lang="en-US" sz="6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6" name="Rounded Rectangle 5"/>
          <p:cNvSpPr/>
          <p:nvPr/>
        </p:nvSpPr>
        <p:spPr>
          <a:xfrm>
            <a:off x="381001" y="6540910"/>
            <a:ext cx="8610600" cy="3048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7030A0"/>
                </a:solidFill>
              </a:rPr>
              <a:t>MD </a:t>
            </a:r>
            <a:r>
              <a:rPr lang="en-US" sz="1200" dirty="0" err="1">
                <a:solidFill>
                  <a:srgbClr val="7030A0"/>
                </a:solidFill>
              </a:rPr>
              <a:t>Shofiqul</a:t>
            </a:r>
            <a:r>
              <a:rPr lang="en-US" sz="1200" dirty="0">
                <a:solidFill>
                  <a:srgbClr val="7030A0"/>
                </a:solidFill>
              </a:rPr>
              <a:t> Islam Assistant Teacher. Durgapur High School &amp; College.Gurudaspur.Natore.01721163274 </a:t>
            </a:r>
          </a:p>
        </p:txBody>
      </p:sp>
    </p:spTree>
    <p:extLst>
      <p:ext uri="{BB962C8B-B14F-4D97-AF65-F5344CB8AC3E}">
        <p14:creationId xmlns:p14="http://schemas.microsoft.com/office/powerpoint/2010/main" val="24721732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4034"/>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5" name="Rounded Rectangle 4"/>
          <p:cNvSpPr/>
          <p:nvPr/>
        </p:nvSpPr>
        <p:spPr>
          <a:xfrm>
            <a:off x="381000" y="533400"/>
            <a:ext cx="8305800" cy="59436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3200" dirty="0">
                <a:solidFill>
                  <a:schemeClr val="tx1"/>
                </a:solidFill>
              </a:rPr>
              <a:t>ইবাদতের ধারণা ও </a:t>
            </a:r>
            <a:r>
              <a:rPr lang="as-IN" sz="3200" dirty="0" smtClean="0">
                <a:solidFill>
                  <a:schemeClr val="tx1"/>
                </a:solidFill>
              </a:rPr>
              <a:t>তাৎপর্য</a:t>
            </a:r>
            <a:r>
              <a:rPr lang="en-US" sz="3200" dirty="0" smtClean="0">
                <a:solidFill>
                  <a:schemeClr val="tx1"/>
                </a:solidFill>
              </a:rPr>
              <a:t>ঃ-</a:t>
            </a:r>
            <a:r>
              <a:rPr lang="as-IN" sz="3200" dirty="0" smtClean="0">
                <a:solidFill>
                  <a:schemeClr val="tx1"/>
                </a:solidFill>
              </a:rPr>
              <a:t> </a:t>
            </a:r>
            <a:endParaRPr lang="en-US" sz="3200" dirty="0" smtClean="0">
              <a:solidFill>
                <a:schemeClr val="tx1"/>
              </a:solidFill>
            </a:endParaRPr>
          </a:p>
          <a:p>
            <a:r>
              <a:rPr lang="as-IN" sz="2400" dirty="0" smtClean="0">
                <a:solidFill>
                  <a:srgbClr val="0070C0"/>
                </a:solidFill>
              </a:rPr>
              <a:t>ইবাদত </a:t>
            </a:r>
            <a:r>
              <a:rPr lang="as-IN" sz="2400" dirty="0">
                <a:solidFill>
                  <a:srgbClr val="0070C0"/>
                </a:solidFill>
              </a:rPr>
              <a:t>আরবি শব্দ। এর অর্থ দাসত্ব বা আনুগত্য</a:t>
            </a:r>
            <a:r>
              <a:rPr lang="as-IN" sz="2400" dirty="0" smtClean="0">
                <a:solidFill>
                  <a:srgbClr val="0070C0"/>
                </a:solidFill>
              </a:rPr>
              <a:t>।</a:t>
            </a:r>
            <a:endParaRPr lang="en-US" sz="2400" dirty="0" smtClean="0">
              <a:solidFill>
                <a:srgbClr val="0070C0"/>
              </a:solidFill>
            </a:endParaRPr>
          </a:p>
          <a:p>
            <a:r>
              <a:rPr lang="as-IN" sz="2400" dirty="0" smtClean="0">
                <a:solidFill>
                  <a:srgbClr val="0070C0"/>
                </a:solidFill>
              </a:rPr>
              <a:t> </a:t>
            </a:r>
            <a:r>
              <a:rPr lang="as-IN" sz="2400" dirty="0">
                <a:solidFill>
                  <a:srgbClr val="0070C0"/>
                </a:solidFill>
              </a:rPr>
              <a:t>আল্লাহর দাসত্ব ও আনুগত্যই </a:t>
            </a:r>
            <a:r>
              <a:rPr lang="as-IN" sz="2400" dirty="0" smtClean="0">
                <a:solidFill>
                  <a:srgbClr val="0070C0"/>
                </a:solidFill>
              </a:rPr>
              <a:t>হ</a:t>
            </a:r>
            <a:r>
              <a:rPr lang="en-US" sz="2400" dirty="0" err="1" smtClean="0">
                <a:solidFill>
                  <a:srgbClr val="0070C0"/>
                </a:solidFill>
              </a:rPr>
              <a:t>লো</a:t>
            </a:r>
            <a:r>
              <a:rPr lang="en-US" sz="2400" dirty="0" smtClean="0">
                <a:solidFill>
                  <a:srgbClr val="0070C0"/>
                </a:solidFill>
              </a:rPr>
              <a:t> </a:t>
            </a:r>
            <a:r>
              <a:rPr lang="as-IN" sz="2400" dirty="0" smtClean="0">
                <a:solidFill>
                  <a:srgbClr val="0070C0"/>
                </a:solidFill>
              </a:rPr>
              <a:t>ইবাদত</a:t>
            </a:r>
            <a:r>
              <a:rPr lang="as-IN" sz="2400" dirty="0">
                <a:solidFill>
                  <a:srgbClr val="0070C0"/>
                </a:solidFill>
              </a:rPr>
              <a:t>। </a:t>
            </a:r>
            <a:endParaRPr lang="en-US" sz="2400" dirty="0" smtClean="0">
              <a:solidFill>
                <a:srgbClr val="0070C0"/>
              </a:solidFill>
            </a:endParaRPr>
          </a:p>
          <a:p>
            <a:r>
              <a:rPr lang="as-IN" sz="2400" dirty="0" smtClean="0">
                <a:solidFill>
                  <a:srgbClr val="7030A0"/>
                </a:solidFill>
              </a:rPr>
              <a:t>ইসলামি </a:t>
            </a:r>
            <a:r>
              <a:rPr lang="as-IN" sz="2400" dirty="0">
                <a:solidFill>
                  <a:srgbClr val="7030A0"/>
                </a:solidFill>
              </a:rPr>
              <a:t>পরিভাষায় আল্লাহর সকল আদেশ-নিষেধ মেনে চলার নামই ইবাদত। </a:t>
            </a:r>
            <a:endParaRPr lang="en-US" sz="2400" dirty="0" smtClean="0">
              <a:solidFill>
                <a:srgbClr val="7030A0"/>
              </a:solidFill>
            </a:endParaRPr>
          </a:p>
          <a:p>
            <a:r>
              <a:rPr lang="as-IN" sz="2400" dirty="0" smtClean="0">
                <a:solidFill>
                  <a:schemeClr val="tx1"/>
                </a:solidFill>
              </a:rPr>
              <a:t>মহান </a:t>
            </a:r>
            <a:r>
              <a:rPr lang="as-IN" sz="2400" dirty="0">
                <a:solidFill>
                  <a:schemeClr val="tx1"/>
                </a:solidFill>
              </a:rPr>
              <a:t>আল্লাহ আমাদের সৃষ্টি করেছেন। তিনিই আমাদের লালনপালন করেন। তিনিই আমাদের রব। আমরা তাঁর বান্দা। আমাদের জীবন, মরণ তাঁর হাতে। তিনি আমাদের জন্য এ মহাবিশ্বকে </a:t>
            </a:r>
            <a:r>
              <a:rPr lang="as-IN" sz="2400" dirty="0" smtClean="0">
                <a:solidFill>
                  <a:schemeClr val="tx1"/>
                </a:solidFill>
              </a:rPr>
              <a:t>ক</a:t>
            </a:r>
            <a:r>
              <a:rPr lang="en-US" sz="2400" dirty="0" err="1" smtClean="0">
                <a:solidFill>
                  <a:schemeClr val="tx1"/>
                </a:solidFill>
              </a:rPr>
              <a:t>তো</a:t>
            </a:r>
            <a:r>
              <a:rPr lang="en-US" sz="2400" dirty="0" smtClean="0">
                <a:solidFill>
                  <a:schemeClr val="tx1"/>
                </a:solidFill>
              </a:rPr>
              <a:t> </a:t>
            </a:r>
            <a:r>
              <a:rPr lang="as-IN" sz="2400" dirty="0" smtClean="0">
                <a:solidFill>
                  <a:schemeClr val="tx1"/>
                </a:solidFill>
              </a:rPr>
              <a:t>সুন্দর </a:t>
            </a:r>
            <a:r>
              <a:rPr lang="as-IN" sz="2400" dirty="0">
                <a:solidFill>
                  <a:schemeClr val="tx1"/>
                </a:solidFill>
              </a:rPr>
              <a:t>করে সাজিয়েছেন </a:t>
            </a:r>
            <a:r>
              <a:rPr lang="as-IN" sz="2400" dirty="0" smtClean="0">
                <a:solidFill>
                  <a:schemeClr val="tx1"/>
                </a:solidFill>
              </a:rPr>
              <a:t>।</a:t>
            </a:r>
            <a:endParaRPr lang="en-US" sz="24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4" name="Rounded Rectangle 3"/>
          <p:cNvSpPr/>
          <p:nvPr/>
        </p:nvSpPr>
        <p:spPr>
          <a:xfrm>
            <a:off x="381001" y="6540910"/>
            <a:ext cx="8610600" cy="304800"/>
          </a:xfrm>
          <a:prstGeom prst="round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7030A0"/>
                </a:solidFill>
              </a:rPr>
              <a:t>MD </a:t>
            </a:r>
            <a:r>
              <a:rPr lang="en-US" sz="1200" dirty="0" err="1">
                <a:solidFill>
                  <a:srgbClr val="7030A0"/>
                </a:solidFill>
              </a:rPr>
              <a:t>Shofiqul</a:t>
            </a:r>
            <a:r>
              <a:rPr lang="en-US" sz="1200" dirty="0">
                <a:solidFill>
                  <a:srgbClr val="7030A0"/>
                </a:solidFill>
              </a:rPr>
              <a:t> Islam Assistant Teacher. Durgapur High School &amp; College.Gurudaspur.Natore.01721163274 </a:t>
            </a:r>
          </a:p>
        </p:txBody>
      </p:sp>
    </p:spTree>
    <p:extLst>
      <p:ext uri="{BB962C8B-B14F-4D97-AF65-F5344CB8AC3E}">
        <p14:creationId xmlns:p14="http://schemas.microsoft.com/office/powerpoint/2010/main" val="12409886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Aspect</Template>
  <TotalTime>2008</TotalTime>
  <Words>1079</Words>
  <Application>Microsoft Office PowerPoint</Application>
  <PresentationFormat>On-screen Show (4:3)</PresentationFormat>
  <Paragraphs>105</Paragraphs>
  <Slides>22</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Calibri</vt:lpstr>
      <vt:lpstr>NikoshBAN</vt:lpstr>
      <vt:lpstr>Tahoma</vt:lpstr>
      <vt:lpstr>Verdana</vt:lpstr>
      <vt:lpstr>Vrinda</vt:lpstr>
      <vt:lpstr>Wingdings 2</vt:lpstr>
      <vt:lpstr>Aspect</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Jainul</dc:creator>
  <cp:lastModifiedBy>S</cp:lastModifiedBy>
  <cp:revision>216</cp:revision>
  <dcterms:created xsi:type="dcterms:W3CDTF">2006-08-16T00:00:00Z</dcterms:created>
  <dcterms:modified xsi:type="dcterms:W3CDTF">2020-10-26T17:14:00Z</dcterms:modified>
</cp:coreProperties>
</file>