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322" r:id="rId2"/>
    <p:sldId id="325" r:id="rId3"/>
    <p:sldId id="328" r:id="rId4"/>
    <p:sldId id="299" r:id="rId5"/>
    <p:sldId id="312" r:id="rId6"/>
    <p:sldId id="314" r:id="rId7"/>
    <p:sldId id="304" r:id="rId8"/>
    <p:sldId id="305" r:id="rId9"/>
    <p:sldId id="310" r:id="rId10"/>
    <p:sldId id="332" r:id="rId11"/>
    <p:sldId id="306" r:id="rId12"/>
    <p:sldId id="333" r:id="rId13"/>
    <p:sldId id="308" r:id="rId14"/>
    <p:sldId id="331" r:id="rId15"/>
    <p:sldId id="309" r:id="rId16"/>
    <p:sldId id="336" r:id="rId17"/>
    <p:sldId id="335" r:id="rId18"/>
    <p:sldId id="307" r:id="rId19"/>
    <p:sldId id="338" r:id="rId20"/>
    <p:sldId id="339" r:id="rId21"/>
    <p:sldId id="341" r:id="rId22"/>
    <p:sldId id="31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88D"/>
    <a:srgbClr val="25FB5D"/>
    <a:srgbClr val="450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 varScale="1">
        <p:scale>
          <a:sx n="61" d="100"/>
          <a:sy n="61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4BD6-65F5-4D17-B9A9-12153E749437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79820-7F32-488A-8569-1E1BE28CC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67DB-09BD-4DB2-AF08-7633C0F911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showing this video teacher can ask his/her students – What did </a:t>
            </a:r>
            <a:r>
              <a:rPr lang="en-US" dirty="0" err="1"/>
              <a:t>Hason</a:t>
            </a:r>
            <a:r>
              <a:rPr lang="en-US" dirty="0"/>
              <a:t> Raja think about mankind, death and life of here and here after</a:t>
            </a:r>
            <a:r>
              <a:rPr lang="en-US" baseline="0" dirty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79820-7F32-488A-8569-1E1BE28CC3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53" y="3227311"/>
            <a:ext cx="4371647" cy="337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7311"/>
            <a:ext cx="4154214" cy="337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1318"/>
            <a:ext cx="4154214" cy="291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53" y="311318"/>
            <a:ext cx="4371647" cy="291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t="6667" r="27079" b="20913"/>
          <a:stretch/>
        </p:blipFill>
        <p:spPr>
          <a:xfrm>
            <a:off x="2676853" y="157589"/>
            <a:ext cx="3276600" cy="6542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794"/>
            </a:avLst>
          </a:prstGeom>
          <a:solidFill>
            <a:srgbClr val="8B55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8100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Cox’sBazar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; My district</a:t>
            </a: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Our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proud</a:t>
            </a:r>
            <a:endParaRPr lang="en-US" sz="5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2"/>
          <p:cNvSpPr>
            <a:spLocks noGrp="1"/>
          </p:cNvSpPr>
          <p:nvPr/>
        </p:nvSpPr>
        <p:spPr>
          <a:xfrm>
            <a:off x="381000" y="6248400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24-Oct-20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46495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 descr="C:\Users\amin\Desktop\images\school-logo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34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08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352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discussions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E808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Mystic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3429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Spiritual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magic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Synonym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Super natural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105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Sage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743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Mystical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419100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Mystically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50292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3581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Mystify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1828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631165"/>
            <a:ext cx="5410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Who writes poems and songs.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1295400"/>
            <a:ext cx="5715000" cy="2981772"/>
            <a:chOff x="1828800" y="2667000"/>
            <a:chExt cx="4800600" cy="2611308"/>
          </a:xfrm>
        </p:grpSpPr>
        <p:pic>
          <p:nvPicPr>
            <p:cNvPr id="7" name="Picture 6" descr="lal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2667000"/>
              <a:ext cx="2438400" cy="2590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667000"/>
              <a:ext cx="2286000" cy="26113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466850" y="4574044"/>
            <a:ext cx="67627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They are mystic bards of Bangladesh.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6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352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discussions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E808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Bard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3429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Poet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Synonym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winner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105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Rhymester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Lyricist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743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Bardic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419100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bardically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50292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3581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 bard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3637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Comfortable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895600"/>
            <a:ext cx="6934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itchFamily="34" charset="0"/>
                <a:cs typeface="Times New Roman" pitchFamily="18" charset="0"/>
              </a:rPr>
              <a:t>The state of having a pleasant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838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baby has been living a comfortable life.</a:t>
            </a:r>
          </a:p>
        </p:txBody>
      </p:sp>
      <p:pic>
        <p:nvPicPr>
          <p:cNvPr id="7" name="Picture 6" descr="bab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3011633" cy="18069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381000" y="2895600"/>
            <a:ext cx="1447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962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Luxury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5943600"/>
            <a:ext cx="6248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itchFamily="34" charset="0"/>
                <a:cs typeface="Times New Roman" pitchFamily="18" charset="0"/>
              </a:rPr>
              <a:t>The enjoyment of expensive things.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257800"/>
            <a:ext cx="838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car is a luxurious vehicle.</a:t>
            </a:r>
          </a:p>
        </p:txBody>
      </p:sp>
      <p:pic>
        <p:nvPicPr>
          <p:cNvPr id="12" name="Picture 11" descr="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05200"/>
            <a:ext cx="2971800" cy="175611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81000" y="5943600"/>
            <a:ext cx="1447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352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discussions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E808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Comfortable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3429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Relax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Happy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Synonym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At easy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105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Calm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Contented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Noun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743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Comfort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419100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Comfortably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50292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3581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 Comfort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2209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Pleasure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209800"/>
            <a:ext cx="609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rbel" pitchFamily="34" charset="0"/>
                <a:cs typeface="Times New Roman" pitchFamily="18" charset="0"/>
              </a:rPr>
              <a:t>Enjoyment / delight.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6096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They lead a pleasurable life.</a:t>
            </a:r>
          </a:p>
        </p:txBody>
      </p:sp>
      <p:pic>
        <p:nvPicPr>
          <p:cNvPr id="7" name="Picture 6" descr="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600"/>
            <a:ext cx="219456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381000" y="2286000"/>
            <a:ext cx="1981200" cy="481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352800"/>
            <a:ext cx="2209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3352800"/>
            <a:ext cx="38100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large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486400"/>
            <a:ext cx="85344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This is a volume of </a:t>
            </a:r>
            <a:r>
              <a:rPr lang="en-US" sz="2800" b="1" dirty="0" err="1"/>
              <a:t>Hason</a:t>
            </a:r>
            <a:r>
              <a:rPr lang="en-US" sz="2800" b="1" dirty="0"/>
              <a:t> Raja that contained 500 poems and songs.</a:t>
            </a:r>
          </a:p>
        </p:txBody>
      </p:sp>
      <p:pic>
        <p:nvPicPr>
          <p:cNvPr id="12" name="Picture 11" descr="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895599"/>
            <a:ext cx="1752599" cy="2401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352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discussions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E808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Pleasure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3429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Noun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Relax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Happy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Synonym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At easy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105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Calm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Contented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Adjective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743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Pleasurable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419100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Pleasurably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50292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3581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Pleasuring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352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discussions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E808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Volume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3429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Noun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Quantity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Amount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Synonym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Degree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105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Large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Size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Adjective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743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Volumetric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419100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Volumetrically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0292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3581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Volumes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2209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Crazy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5562600"/>
            <a:ext cx="6477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Excited about something / mad.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8458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 his songs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Raja called himself       ‘Crazy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Raja’.</a:t>
            </a:r>
          </a:p>
        </p:txBody>
      </p:sp>
      <p:pic>
        <p:nvPicPr>
          <p:cNvPr id="7" name="Picture 6" descr="pag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33400"/>
            <a:ext cx="3429000" cy="3352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5486400"/>
            <a:ext cx="1752600" cy="6934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Meaning 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352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discussions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E808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Crazy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3429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Mad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Synonym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Passionate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105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Foolish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Extreme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Noun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743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Craziness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419100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Crazily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0292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3581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Crazes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99162_10202431840609675_35369481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1148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SC_0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8610600" cy="3965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4800"/>
            <a:ext cx="3962400" cy="2228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Eminent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876800"/>
            <a:ext cx="6096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Famous/ renowned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8153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Humayon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Ahmad was an eminent figure.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733800"/>
            <a:ext cx="198120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Meaning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9938" name="AutoShape 2" descr="In remembrance of Humayun Ahmed | The Daily 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In remembrance of Humayun Ahmed | The Daily 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6" descr="In remembrance of Humayun Ahmed | The Daily Star"/>
          <p:cNvPicPr>
            <a:picLocks noChangeAspect="1" noChangeArrowheads="1"/>
          </p:cNvPicPr>
          <p:nvPr/>
        </p:nvPicPr>
        <p:blipFill>
          <a:blip r:embed="rId2"/>
          <a:srcRect l="20907" b="3195"/>
          <a:stretch>
            <a:fillRect/>
          </a:stretch>
        </p:blipFill>
        <p:spPr bwMode="auto">
          <a:xfrm>
            <a:off x="4800600" y="2057400"/>
            <a:ext cx="3810000" cy="26078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3352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More discussions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E808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Eminent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Parts of speech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3429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Well known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famous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22860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Synonym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Prominent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1054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Out standing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7912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Noun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743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Eminence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4191000"/>
            <a:ext cx="350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Eminently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5029200"/>
            <a:ext cx="3276600" cy="646331"/>
          </a:xfrm>
          <a:prstGeom prst="rect">
            <a:avLst/>
          </a:prstGeom>
          <a:solidFill>
            <a:srgbClr val="4502E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5791200"/>
            <a:ext cx="3581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E8088D"/>
                </a:solidFill>
                <a:latin typeface="Times New Roman" pitchFamily="18" charset="0"/>
                <a:cs typeface="Times New Roman" pitchFamily="18" charset="0"/>
              </a:rPr>
              <a:t>Eminences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of Copy of SOJAN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28600"/>
            <a:ext cx="883920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762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See you </a:t>
            </a:r>
            <a:r>
              <a:rPr lang="en-US" sz="4800" dirty="0" smtClean="0"/>
              <a:t>again with next part of this lesson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hem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15" name="TextBox 14"/>
          <p:cNvSpPr txBox="1"/>
          <p:nvPr/>
        </p:nvSpPr>
        <p:spPr>
          <a:xfrm>
            <a:off x="1447800" y="304800"/>
            <a:ext cx="4419600" cy="1371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39428"/>
              </a:avLst>
            </a:prstTxWarp>
            <a:spAutoFit/>
          </a:bodyPr>
          <a:lstStyle/>
          <a:p>
            <a:pPr algn="ctr"/>
            <a:r>
              <a:rPr lang="en-US" sz="2800" spc="-3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Dear  students</a:t>
            </a:r>
          </a:p>
        </p:txBody>
      </p:sp>
      <p:pic>
        <p:nvPicPr>
          <p:cNvPr id="16" name="Picture 15" descr="sunflower_sist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181600"/>
            <a:ext cx="1428750" cy="1524000"/>
          </a:xfrm>
          <a:prstGeom prst="rect">
            <a:avLst/>
          </a:prstGeom>
        </p:spPr>
      </p:pic>
      <p:pic>
        <p:nvPicPr>
          <p:cNvPr id="17" name="Picture 16" descr="red-butterfly-source_hw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4495800"/>
            <a:ext cx="638175" cy="2362200"/>
          </a:xfrm>
          <a:prstGeom prst="rect">
            <a:avLst/>
          </a:prstGeom>
        </p:spPr>
      </p:pic>
      <p:pic>
        <p:nvPicPr>
          <p:cNvPr id="18" name="Picture 17" descr="sunflower_sist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81600"/>
            <a:ext cx="1428750" cy="1524000"/>
          </a:xfrm>
          <a:prstGeom prst="rect">
            <a:avLst/>
          </a:prstGeom>
        </p:spPr>
      </p:pic>
      <p:pic>
        <p:nvPicPr>
          <p:cNvPr id="19" name="Picture 18" descr="red-butterfly-source_hw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638175" cy="2362200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>
            <a:off x="2286000" y="1828800"/>
            <a:ext cx="4419600" cy="4267200"/>
          </a:xfrm>
          <a:prstGeom prst="donut">
            <a:avLst>
              <a:gd name="adj" fmla="val 18938"/>
            </a:avLst>
          </a:prstGeom>
          <a:gradFill flip="none" rotWithShape="1">
            <a:gsLst>
              <a:gs pos="0">
                <a:schemeClr val="accent6">
                  <a:tint val="62000"/>
                  <a:satMod val="180000"/>
                </a:schemeClr>
              </a:gs>
              <a:gs pos="65000">
                <a:schemeClr val="accent6">
                  <a:tint val="32000"/>
                  <a:satMod val="250000"/>
                </a:schemeClr>
              </a:gs>
              <a:gs pos="100000">
                <a:schemeClr val="accent6">
                  <a:tint val="23000"/>
                  <a:satMod val="3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016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r>
              <a:rPr lang="en-US" sz="6600" b="1" spc="3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66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E.F.T. Class</a:t>
            </a:r>
          </a:p>
        </p:txBody>
      </p:sp>
      <p:pic>
        <p:nvPicPr>
          <p:cNvPr id="22" name="Picture 21" descr="C:\Users\amin\Desktop\images\school-logo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1371600" y="457200"/>
            <a:ext cx="4495800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DeflateBottom">
              <a:avLst>
                <a:gd name="adj" fmla="val 39428"/>
              </a:avLst>
            </a:prstTxWarp>
            <a:spAutoFit/>
          </a:bodyPr>
          <a:lstStyle/>
          <a:p>
            <a:pPr algn="ctr"/>
            <a:r>
              <a:rPr lang="en-US" sz="2800" spc="-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Dear  students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3276600"/>
            <a:ext cx="3962400" cy="3352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1"/>
          </p:cNvCxnSpPr>
          <p:nvPr/>
        </p:nvCxnSpPr>
        <p:spPr>
          <a:xfrm rot="10800000" flipH="1" flipV="1">
            <a:off x="0" y="3429000"/>
            <a:ext cx="3733800" cy="3200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ayubow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2667000"/>
            <a:ext cx="2214546" cy="2602662"/>
          </a:xfrm>
          <a:prstGeom prst="rect">
            <a:avLst/>
          </a:prstGeom>
        </p:spPr>
      </p:pic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24-Oct-20</a:t>
            </a:fld>
            <a:r>
              <a:rPr lang="en-US" sz="1600" dirty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VER PAGE.jpg"/>
          <p:cNvPicPr>
            <a:picLocks noChangeAspect="1"/>
          </p:cNvPicPr>
          <p:nvPr/>
        </p:nvPicPr>
        <p:blipFill>
          <a:blip r:embed="rId3"/>
          <a:srcRect l="5498" t="44444" r="5498" b="18889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3000" y="533400"/>
            <a:ext cx="4495800" cy="762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prstTxWarp prst="textWave2">
              <a:avLst>
                <a:gd name="adj1" fmla="val 20000"/>
                <a:gd name="adj2" fmla="val -616"/>
              </a:avLst>
            </a:prstTxWarp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  <a:r>
              <a:rPr lang="bn-BD" sz="44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1600200"/>
            <a:ext cx="4953000" cy="12559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Nazrul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Hossainy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3048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Head master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5029200"/>
            <a:ext cx="5410200" cy="15240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15050"/>
              </a:avLst>
            </a:prstTxWarp>
            <a:spAutoFit/>
          </a:bodyPr>
          <a:lstStyle/>
          <a:p>
            <a:r>
              <a:rPr lang="en-US" sz="700" b="1" dirty="0">
                <a:solidFill>
                  <a:srgbClr val="25F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Cox’s </a:t>
            </a:r>
            <a:r>
              <a:rPr lang="en-US" sz="700" b="1" dirty="0" err="1">
                <a:solidFill>
                  <a:srgbClr val="25F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700" b="1" dirty="0">
                <a:solidFill>
                  <a:srgbClr val="25F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Model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3733800"/>
            <a:ext cx="3048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  <a:endParaRPr lang="bn-BD" sz="2800" dirty="0">
              <a:solidFill>
                <a:srgbClr val="000066"/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U#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21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L#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21</a:t>
            </a:r>
            <a:endParaRPr lang="bn-BD" sz="3200" dirty="0">
              <a:solidFill>
                <a:srgbClr val="000066"/>
              </a:solidFill>
              <a:latin typeface="Times New Roman" pitchFamily="18" charset="0"/>
              <a:ea typeface="MS Gothic" pitchFamily="49" charset="-128"/>
              <a:cs typeface="NikoshBAN" pitchFamily="2" charset="0"/>
            </a:endParaRPr>
          </a:p>
          <a:p>
            <a:r>
              <a:rPr lang="en-US" sz="3200" spc="-15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Time:- </a:t>
            </a:r>
            <a:r>
              <a:rPr lang="en-US" sz="3200" spc="-150" dirty="0" smtClean="0">
                <a:solidFill>
                  <a:srgbClr val="000066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22</a:t>
            </a:r>
            <a:r>
              <a:rPr lang="en-US" sz="3200" spc="-1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3200" spc="-15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381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19" name="Picture 18" descr="nazrulp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066800"/>
            <a:ext cx="233027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6172200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24-Oct-20</a:t>
            </a:fld>
            <a:r>
              <a:rPr lang="en-US" sz="1600" dirty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133600" y="304800"/>
            <a:ext cx="4419600" cy="22860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Let`s enjoy a  song.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85293"/>
              </p:ext>
            </p:extLst>
          </p:nvPr>
        </p:nvGraphicFramePr>
        <p:xfrm>
          <a:off x="-1198563" y="2965450"/>
          <a:ext cx="11083926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Packager Shell Object" showAsIcon="1" r:id="rId4" imgW="4433400" imgH="646920" progId="Package">
                  <p:embed/>
                </p:oleObj>
              </mc:Choice>
              <mc:Fallback>
                <p:oleObj name="Packager Shell Object" showAsIcon="1" r:id="rId4" imgW="4433400" imgH="6469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8563" y="2965450"/>
                        <a:ext cx="11083926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4876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about the song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953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This songs about </a:t>
            </a:r>
            <a:r>
              <a:rPr lang="en-US" sz="3200" b="1" dirty="0" err="1"/>
              <a:t>Hason</a:t>
            </a:r>
            <a:r>
              <a:rPr lang="en-US" sz="3200" b="1" dirty="0"/>
              <a:t> Raja.</a:t>
            </a:r>
          </a:p>
        </p:txBody>
      </p:sp>
    </p:spTree>
    <p:extLst>
      <p:ext uri="{BB962C8B-B14F-4D97-AF65-F5344CB8AC3E}">
        <p14:creationId xmlns:p14="http://schemas.microsoft.com/office/powerpoint/2010/main" val="59538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assroom_9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 bwMode="auto">
          <a:xfrm>
            <a:off x="500063" y="357188"/>
            <a:ext cx="3643309" cy="1357300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Our today’s lesson 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343400" y="1981200"/>
            <a:ext cx="4343400" cy="56673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>
              <a:defRPr/>
            </a:pPr>
            <a:r>
              <a:rPr lang="en-US" sz="2800" spc="-150" dirty="0">
                <a:latin typeface="Times New Roman" pitchFamily="18" charset="0"/>
                <a:cs typeface="Times New Roman" pitchFamily="18" charset="0"/>
              </a:rPr>
              <a:t> Lesson # 21, page #66</a:t>
            </a:r>
            <a:endParaRPr lang="th-TH" sz="2800" b="1" spc="-150" dirty="0">
              <a:latin typeface="Times New Roman" pitchFamily="18" charset="0"/>
            </a:endParaRPr>
          </a:p>
        </p:txBody>
      </p:sp>
      <p:pic>
        <p:nvPicPr>
          <p:cNvPr id="7" name="Picture 6" descr="C:\Users\amin\Desktop\images\school-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24-Oct-20</a:t>
            </a:fld>
            <a:r>
              <a:rPr lang="en-US" sz="1600" dirty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762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Raja :</a:t>
            </a:r>
          </a:p>
          <a:p>
            <a:pPr algn="ctr"/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mystic bard of Bangladesh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gray">
          <a:xfrm>
            <a:off x="1447800" y="228600"/>
            <a:ext cx="5500688" cy="6000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 of this content</a:t>
            </a:r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533400" y="2362200"/>
            <a:ext cx="7924800" cy="48354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read and understand texts through silent reading.</a:t>
            </a:r>
          </a:p>
        </p:txBody>
      </p:sp>
      <p:sp>
        <p:nvSpPr>
          <p:cNvPr id="6" name="Rektangel 31"/>
          <p:cNvSpPr>
            <a:spLocks noChangeArrowheads="1"/>
          </p:cNvSpPr>
          <p:nvPr/>
        </p:nvSpPr>
        <p:spPr bwMode="auto">
          <a:xfrm>
            <a:off x="533400" y="3886200"/>
            <a:ext cx="7924800" cy="48354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 for information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533400" y="4724400"/>
            <a:ext cx="7924800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answers to questions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533400" y="3124200"/>
            <a:ext cx="7924800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infer meaning from context </a:t>
            </a: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533400" y="5562600"/>
            <a:ext cx="7924800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-97" charset="-128"/>
              <a:cs typeface="Times New Roman" pitchFamily="18" charset="0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gray">
          <a:xfrm>
            <a:off x="533400" y="1219200"/>
            <a:ext cx="7696200" cy="600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AFTER THE END OF THE LESSON THE LEARNERS  </a:t>
            </a:r>
          </a:p>
          <a:p>
            <a:pPr algn="ctr"/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    BE ABLE   </a:t>
            </a:r>
            <a:r>
              <a:rPr lang="en-U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 descr="vocabular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Picture 2" descr="C:\Users\amin\Desktop\images\school-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38800" y="2209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Difficult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1066800"/>
            <a:ext cx="3657600" cy="731239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Let’s Search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24-Oct-20</a:t>
            </a:fld>
            <a:r>
              <a:rPr lang="en-US" sz="1600" dirty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</a:p>
        </p:txBody>
      </p:sp>
      <p:pic>
        <p:nvPicPr>
          <p:cNvPr id="6" name="Picture 5" descr="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57200"/>
            <a:ext cx="3048000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457200"/>
            <a:ext cx="2209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mystic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4343400"/>
            <a:ext cx="58674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Who tries to search the truth and become united with God through prayer and meditation.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048000"/>
            <a:ext cx="8001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Hason</a:t>
            </a:r>
            <a:r>
              <a:rPr lang="en-US" sz="2800" b="1" dirty="0"/>
              <a:t> Raja is a mystic bard of Bangladesh.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9600" y="4648200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Meaning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867400"/>
            <a:ext cx="3124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spiritualist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1799</TotalTime>
  <Words>453</Words>
  <Application>Microsoft Office PowerPoint</Application>
  <PresentationFormat>On-screen Show (4:3)</PresentationFormat>
  <Paragraphs>186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MS Gothic</vt:lpstr>
      <vt:lpstr>ＭＳ Ｐゴシック</vt:lpstr>
      <vt:lpstr>Calibri</vt:lpstr>
      <vt:lpstr>Consolas</vt:lpstr>
      <vt:lpstr>Corbel</vt:lpstr>
      <vt:lpstr>DilleniaUPC</vt:lpstr>
      <vt:lpstr>NikoshBAN</vt:lpstr>
      <vt:lpstr>Times New Roman</vt:lpstr>
      <vt:lpstr>Wingdings</vt:lpstr>
      <vt:lpstr>Wingdings 2</vt:lpstr>
      <vt:lpstr>Wingdings 3</vt:lpstr>
      <vt:lpstr>Metro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Nazrul</cp:lastModifiedBy>
  <cp:revision>230</cp:revision>
  <dcterms:created xsi:type="dcterms:W3CDTF">2006-08-16T00:00:00Z</dcterms:created>
  <dcterms:modified xsi:type="dcterms:W3CDTF">2020-10-24T04:49:58Z</dcterms:modified>
</cp:coreProperties>
</file>