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84" r:id="rId2"/>
    <p:sldId id="677" r:id="rId3"/>
    <p:sldId id="682" r:id="rId4"/>
    <p:sldId id="683" r:id="rId5"/>
    <p:sldId id="286" r:id="rId6"/>
    <p:sldId id="680" r:id="rId7"/>
    <p:sldId id="685" r:id="rId8"/>
    <p:sldId id="681" r:id="rId9"/>
    <p:sldId id="638" r:id="rId10"/>
    <p:sldId id="643" r:id="rId11"/>
    <p:sldId id="689" r:id="rId12"/>
    <p:sldId id="687" r:id="rId13"/>
    <p:sldId id="686" r:id="rId14"/>
    <p:sldId id="688" r:id="rId15"/>
    <p:sldId id="690" r:id="rId16"/>
    <p:sldId id="615" r:id="rId17"/>
    <p:sldId id="691" r:id="rId18"/>
    <p:sldId id="648" r:id="rId19"/>
    <p:sldId id="692" r:id="rId20"/>
    <p:sldId id="693" r:id="rId21"/>
    <p:sldId id="694" r:id="rId22"/>
    <p:sldId id="700" r:id="rId23"/>
    <p:sldId id="696" r:id="rId24"/>
    <p:sldId id="699" r:id="rId25"/>
    <p:sldId id="703" r:id="rId26"/>
    <p:sldId id="698" r:id="rId27"/>
    <p:sldId id="697" r:id="rId28"/>
    <p:sldId id="679" r:id="rId29"/>
    <p:sldId id="672" r:id="rId30"/>
    <p:sldId id="673" r:id="rId31"/>
    <p:sldId id="695" r:id="rId32"/>
    <p:sldId id="283" r:id="rId33"/>
    <p:sldId id="70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389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584EB-4617-48FE-BCA8-8CE716CC6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DB390AF-D4C8-477F-BD0F-625D5543C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841A21-88E2-49CC-A219-AD638E48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7F9845-D9F2-4DAC-81CD-EB87ADF3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A0C9FA-195F-41ED-AD6D-04F18BB2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1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8E2DEC-9992-4251-AFAE-54888D16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D11EA8-19D2-471E-B28A-9F4BE0AD4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656A50-91BC-4A71-8A89-195EB14C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684936-1A17-46F4-8693-6E148747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ED0C04-E1D3-4B78-9C6A-677C6122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9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56B2176-D05A-40CE-AA58-F0E09388D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3C0E4F-6B41-4B6B-944B-4027B4857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D02691-015F-409B-B030-9108FDDE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406065-9B23-4A92-98E5-6AF82047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4E8572-3EDB-4D05-9FBB-E615D5C1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C3162C-B6FF-415B-86B4-5B1EFC83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1169C5-BC10-47D0-AE48-711A0A9FD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4FA8BE-209D-460D-B408-63B0FDB2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FC9169-B3B7-4DB3-A3D3-B8611A83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62665E-E901-41A8-94DB-44DDD933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8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A6AC76-27B9-4789-AD35-E1D9B9AD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0D0867-B0A5-49CC-A025-F600792A2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71479D-3142-4435-98D1-1E3E0410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3204E7-37E3-4C8F-BA29-4E36430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1C59BB-2252-43C4-9A9D-7AB80883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9C7E9-57E3-468B-B2B9-F30B400F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F1FA53-05B9-4A38-A31E-9FBFA84CC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F8CC8D-B327-4D85-B8AA-AB6FB204F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677655-487F-46D0-BBB0-534A7960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02D00A-13BC-43BB-BECA-7DB480BF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193632-2042-4AD6-A3AA-BE95DEFF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0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FD499F-F21F-4DD2-9455-914CC19E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4BF3BD-46E4-4672-BAE5-38DD0FE8F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90EEB63-C102-461F-B61C-F27D8217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5FA85F-E922-43A1-8C0C-B0C03DE73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20036EB-0C90-4EAD-A834-ABE7A40D4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30C23C7-6137-4B34-9211-E6B31B47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FC6AE25-9188-414D-9566-F002E4CA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36113A-5593-4F5F-9CC6-FBC8C705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689A6-C0D5-4D42-86E1-33ACA2FD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4DA5532-CA15-4C91-A5CB-C8A867DF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B51B584-73B1-48A6-93C3-5506F7F9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DCDF486-9059-4B4B-907E-28229D33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9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16AB6FA-1A3C-4214-9CF7-F78F95B1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F1DEEF1-2695-41B0-98EB-348DAEF1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B503165-DCDB-4E45-BB3C-4293DFEA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3A4DAC-60B7-4B3E-9C0A-95E4AB81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BEED14-3B09-4515-A6BB-70984FFB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AD6142-D5C7-4B8D-B5FA-F5C7B65F5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147974-F2EB-44E7-84E5-C771BA02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2AAE27-1A3B-467E-B244-CDD2942E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2F06EE-C1AD-42D8-A0F7-598F5B44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4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605DC9-26F0-4DCF-B002-4ECF73B5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E72440F-DC96-4857-B86E-895B725BB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B767E9-765D-4643-A0F8-7D66ECAEA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406B9D-60E7-413E-9AF7-EEEC0432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0E9BDC-4B72-4372-8C65-66FB0382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8F9317-26EC-4474-96E6-08EBFEFA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0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68A4A83-0A63-42B9-B919-16D50FE9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909F22-73DF-4268-8AB1-C8BC5ADF3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519AFC-C67A-496F-AE0B-25324EEEF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120FA-8B02-40D9-83D1-EAD96313E4F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B71C6B-7599-4F2F-B222-143948376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0CE306-413D-46C0-91C3-EDAB1FBD3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5920" y="396240"/>
            <a:ext cx="11480800" cy="6085840"/>
            <a:chOff x="375920" y="91440"/>
            <a:chExt cx="11816080" cy="66751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20" y="91440"/>
              <a:ext cx="11816080" cy="66751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522" y="4907280"/>
              <a:ext cx="1082852" cy="1551432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960" y="4907280"/>
              <a:ext cx="1082852" cy="1551432"/>
            </a:xfrm>
            <a:prstGeom prst="rect">
              <a:avLst/>
            </a:prstGeom>
            <a:effectLst>
              <a:softEdge rad="1270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3048000" y="1351280"/>
            <a:ext cx="54617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পাঠে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60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স্বাগতম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00B8AC-9370-47DF-9867-F39B2330E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0" y="2326640"/>
            <a:ext cx="6142803" cy="399896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Frame 1">
            <a:extLst>
              <a:ext uri="{FF2B5EF4-FFF2-40B4-BE49-F238E27FC236}">
                <a16:creationId xmlns="" xmlns:a16="http://schemas.microsoft.com/office/drawing/2014/main" id="{F5D6ECA3-81CA-453C-96B7-90497B6C1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00B0F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E52C77E-C4C8-4ED4-AB83-38B37840B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0" y="2194560"/>
            <a:ext cx="6142803" cy="41270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4450A27-7242-47AC-BAA3-13778E734DB2}"/>
              </a:ext>
            </a:extLst>
          </p:cNvPr>
          <p:cNvSpPr txBox="1"/>
          <p:nvPr/>
        </p:nvSpPr>
        <p:spPr>
          <a:xfrm>
            <a:off x="1884947" y="428697"/>
            <a:ext cx="84221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গ্রামে নাকি শহরে কোথায় বেশী কাক দেখা যায়?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198D733-C1EC-4305-8313-99DC7A6DFD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57" b="79730" l="12222" r="92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2919" y="2787247"/>
            <a:ext cx="1184223" cy="970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7351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F008BE-291B-4FA1-B9CA-B9025D22CBC0}"/>
              </a:ext>
            </a:extLst>
          </p:cNvPr>
          <p:cNvSpPr txBox="1"/>
          <p:nvPr/>
        </p:nvSpPr>
        <p:spPr>
          <a:xfrm>
            <a:off x="3154279" y="2705725"/>
            <a:ext cx="588344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গ্রাম ও শহরের মধ্যে পাখির গান কোথায় বেশী শুনতে পাওয়া যায়?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8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CD04D0-8F62-4C55-A8C6-E411AE6CED39}"/>
              </a:ext>
            </a:extLst>
          </p:cNvPr>
          <p:cNvSpPr txBox="1"/>
          <p:nvPr/>
        </p:nvSpPr>
        <p:spPr>
          <a:xfrm>
            <a:off x="1973179" y="2367171"/>
            <a:ext cx="824564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আমরা যে পাঠটি পড়ব এখানে আমাদের দেশের গ্রামের ও শহরের তুলনায় কতট শান্তিপূর্ণ পরিবেশ বিরাজ করে তা দেখতে পাব।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65FB11-6E5E-4E91-ABB3-31C1DD6E9441}"/>
              </a:ext>
            </a:extLst>
          </p:cNvPr>
          <p:cNvSpPr txBox="1"/>
          <p:nvPr/>
        </p:nvSpPr>
        <p:spPr>
          <a:xfrm>
            <a:off x="2587057" y="1598755"/>
            <a:ext cx="42511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আমরা পড়ব...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2447C1-60DC-4520-972E-4D6C7F7B0304}"/>
              </a:ext>
            </a:extLst>
          </p:cNvPr>
          <p:cNvSpPr txBox="1"/>
          <p:nvPr/>
        </p:nvSpPr>
        <p:spPr>
          <a:xfrm>
            <a:off x="3143184" y="3545732"/>
            <a:ext cx="425115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শব্দদূষণ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0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DA8329-1F65-4F0B-A433-10AE626BF8A3}"/>
              </a:ext>
            </a:extLst>
          </p:cNvPr>
          <p:cNvSpPr txBox="1"/>
          <p:nvPr/>
        </p:nvSpPr>
        <p:spPr>
          <a:xfrm>
            <a:off x="1973179" y="3044280"/>
            <a:ext cx="82456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তোমরা কেউ কি জান কবিতাটি কে লিখেছেন?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7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4BD150-84BF-4ABD-A830-86BC3E23EB08}"/>
              </a:ext>
            </a:extLst>
          </p:cNvPr>
          <p:cNvSpPr txBox="1"/>
          <p:nvPr/>
        </p:nvSpPr>
        <p:spPr>
          <a:xfrm>
            <a:off x="1387642" y="1295689"/>
            <a:ext cx="45078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কবিতাটি কে লিখেছেন...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3EB0E2B-21B9-40D2-84D3-61B44E9B6E98}"/>
              </a:ext>
            </a:extLst>
          </p:cNvPr>
          <p:cNvSpPr txBox="1"/>
          <p:nvPr/>
        </p:nvSpPr>
        <p:spPr>
          <a:xfrm>
            <a:off x="4116404" y="3337336"/>
            <a:ext cx="45078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সুকুমার বড়ুয়া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4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F5D6ECA3-81CA-453C-96B7-90497B6C1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00B0F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50AE346-3C5D-4905-8A7E-95C928D80D54}"/>
              </a:ext>
            </a:extLst>
          </p:cNvPr>
          <p:cNvSpPr/>
          <p:nvPr/>
        </p:nvSpPr>
        <p:spPr>
          <a:xfrm rot="16200000">
            <a:off x="3254799" y="1834733"/>
            <a:ext cx="2011680" cy="219456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  <a:gd name="connsiteX0" fmla="*/ 0 w 1219630"/>
              <a:gd name="connsiteY0" fmla="*/ 910981 h 1506448"/>
              <a:gd name="connsiteX1" fmla="*/ 468213 w 1219630"/>
              <a:gd name="connsiteY1" fmla="*/ 1353 h 1506448"/>
              <a:gd name="connsiteX2" fmla="*/ 1219630 w 1219630"/>
              <a:gd name="connsiteY2" fmla="*/ 752770 h 1506448"/>
              <a:gd name="connsiteX3" fmla="*/ 468213 w 1219630"/>
              <a:gd name="connsiteY3" fmla="*/ 1504187 h 1506448"/>
              <a:gd name="connsiteX4" fmla="*/ 0 w 1219630"/>
              <a:gd name="connsiteY4" fmla="*/ 910981 h 1506448"/>
              <a:gd name="connsiteX0" fmla="*/ 0 w 1176060"/>
              <a:gd name="connsiteY0" fmla="*/ 910981 h 1506448"/>
              <a:gd name="connsiteX1" fmla="*/ 424643 w 1176060"/>
              <a:gd name="connsiteY1" fmla="*/ 1353 h 1506448"/>
              <a:gd name="connsiteX2" fmla="*/ 1176060 w 1176060"/>
              <a:gd name="connsiteY2" fmla="*/ 752770 h 1506448"/>
              <a:gd name="connsiteX3" fmla="*/ 424643 w 1176060"/>
              <a:gd name="connsiteY3" fmla="*/ 1504187 h 1506448"/>
              <a:gd name="connsiteX4" fmla="*/ 0 w 1176060"/>
              <a:gd name="connsiteY4" fmla="*/ 910981 h 15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60" h="1506448">
                <a:moveTo>
                  <a:pt x="0" y="910981"/>
                </a:moveTo>
                <a:cubicBezTo>
                  <a:pt x="0" y="495985"/>
                  <a:pt x="228633" y="27721"/>
                  <a:pt x="424643" y="1353"/>
                </a:cubicBezTo>
                <a:cubicBezTo>
                  <a:pt x="620653" y="-25015"/>
                  <a:pt x="1176060" y="337774"/>
                  <a:pt x="1176060" y="752770"/>
                </a:cubicBezTo>
                <a:cubicBezTo>
                  <a:pt x="1176060" y="1167766"/>
                  <a:pt x="620653" y="1477819"/>
                  <a:pt x="424643" y="1504187"/>
                </a:cubicBezTo>
                <a:cubicBezTo>
                  <a:pt x="228633" y="1530555"/>
                  <a:pt x="0" y="1325977"/>
                  <a:pt x="0" y="910981"/>
                </a:cubicBezTo>
                <a:close/>
              </a:path>
            </a:pathLst>
          </a:custGeom>
          <a:solidFill>
            <a:schemeClr val="accent4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vert" wrap="square" lIns="261995" tIns="261995" rIns="261995" bIns="261995" numCol="1" spcCol="1270" anchor="ctr" anchorCtr="0">
            <a:noAutofit/>
          </a:bodyPr>
          <a:lstStyle/>
          <a:p>
            <a:pPr marL="0" marR="0" lvl="0" indent="0" algn="ctr" defTabSz="1466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bn-BD" b="0" i="0" u="none" strike="noStrike" kern="1200" cap="none" spc="-1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পুরস্কার</a:t>
            </a:r>
            <a:r>
              <a:rPr kumimoji="0" lang="en-US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       </a:t>
            </a:r>
            <a:r>
              <a:rPr kumimoji="0" lang="bn-BD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শিশু সাহিত্যে বাংলা একাডেমি পুরস্কার</a:t>
            </a:r>
            <a:endParaRPr kumimoji="0" lang="en-US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5858CC9-C274-4027-8140-4C171244DA27}"/>
              </a:ext>
            </a:extLst>
          </p:cNvPr>
          <p:cNvSpPr/>
          <p:nvPr/>
        </p:nvSpPr>
        <p:spPr>
          <a:xfrm rot="16200000">
            <a:off x="4772554" y="4164743"/>
            <a:ext cx="2154099" cy="2194561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  <a:gd name="connsiteX0" fmla="*/ 0 w 1219630"/>
              <a:gd name="connsiteY0" fmla="*/ 910981 h 1506448"/>
              <a:gd name="connsiteX1" fmla="*/ 468213 w 1219630"/>
              <a:gd name="connsiteY1" fmla="*/ 1353 h 1506448"/>
              <a:gd name="connsiteX2" fmla="*/ 1219630 w 1219630"/>
              <a:gd name="connsiteY2" fmla="*/ 752770 h 1506448"/>
              <a:gd name="connsiteX3" fmla="*/ 468213 w 1219630"/>
              <a:gd name="connsiteY3" fmla="*/ 1504187 h 1506448"/>
              <a:gd name="connsiteX4" fmla="*/ 0 w 1219630"/>
              <a:gd name="connsiteY4" fmla="*/ 910981 h 1506448"/>
              <a:gd name="connsiteX0" fmla="*/ 0 w 1176060"/>
              <a:gd name="connsiteY0" fmla="*/ 910981 h 1506448"/>
              <a:gd name="connsiteX1" fmla="*/ 424643 w 1176060"/>
              <a:gd name="connsiteY1" fmla="*/ 1353 h 1506448"/>
              <a:gd name="connsiteX2" fmla="*/ 1176060 w 1176060"/>
              <a:gd name="connsiteY2" fmla="*/ 752770 h 1506448"/>
              <a:gd name="connsiteX3" fmla="*/ 424643 w 1176060"/>
              <a:gd name="connsiteY3" fmla="*/ 1504187 h 1506448"/>
              <a:gd name="connsiteX4" fmla="*/ 0 w 1176060"/>
              <a:gd name="connsiteY4" fmla="*/ 910981 h 15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60" h="1506448">
                <a:moveTo>
                  <a:pt x="0" y="910981"/>
                </a:moveTo>
                <a:cubicBezTo>
                  <a:pt x="0" y="495985"/>
                  <a:pt x="228633" y="27721"/>
                  <a:pt x="424643" y="1353"/>
                </a:cubicBezTo>
                <a:cubicBezTo>
                  <a:pt x="620653" y="-25015"/>
                  <a:pt x="1176060" y="337774"/>
                  <a:pt x="1176060" y="752770"/>
                </a:cubicBezTo>
                <a:cubicBezTo>
                  <a:pt x="1176060" y="1167766"/>
                  <a:pt x="620653" y="1477819"/>
                  <a:pt x="424643" y="1504187"/>
                </a:cubicBezTo>
                <a:cubicBezTo>
                  <a:pt x="228633" y="1530555"/>
                  <a:pt x="0" y="1325977"/>
                  <a:pt x="0" y="910981"/>
                </a:cubicBezTo>
                <a:close/>
              </a:path>
            </a:pathLst>
          </a:custGeom>
          <a:solidFill>
            <a:schemeClr val="accent4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vert" wrap="square" lIns="261995" tIns="261995" rIns="261995" bIns="261995" numCol="1" spcCol="1270" anchor="ctr" anchorCtr="0">
            <a:noAutofit/>
          </a:bodyPr>
          <a:lstStyle/>
          <a:p>
            <a:pPr marL="0" marR="0" lvl="0" indent="0" algn="ctr" defTabSz="1466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গ্রন্থঃ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পাগলাঘোড়া,চিচিং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ফাঁক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ভিজে বিড়াল </a:t>
            </a:r>
            <a:r>
              <a:rPr kumimoji="0" lang="bn-BD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প্রভৃতি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C1F18D05-0CF7-40A1-9707-B4B7E7D3A73D}"/>
              </a:ext>
            </a:extLst>
          </p:cNvPr>
          <p:cNvSpPr/>
          <p:nvPr/>
        </p:nvSpPr>
        <p:spPr>
          <a:xfrm>
            <a:off x="5530186" y="674606"/>
            <a:ext cx="2011680" cy="219456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  <a:gd name="connsiteX0" fmla="*/ 0 w 1219630"/>
              <a:gd name="connsiteY0" fmla="*/ 910981 h 1506448"/>
              <a:gd name="connsiteX1" fmla="*/ 468213 w 1219630"/>
              <a:gd name="connsiteY1" fmla="*/ 1353 h 1506448"/>
              <a:gd name="connsiteX2" fmla="*/ 1219630 w 1219630"/>
              <a:gd name="connsiteY2" fmla="*/ 752770 h 1506448"/>
              <a:gd name="connsiteX3" fmla="*/ 468213 w 1219630"/>
              <a:gd name="connsiteY3" fmla="*/ 1504187 h 1506448"/>
              <a:gd name="connsiteX4" fmla="*/ 0 w 1219630"/>
              <a:gd name="connsiteY4" fmla="*/ 910981 h 1506448"/>
              <a:gd name="connsiteX0" fmla="*/ 0 w 1176060"/>
              <a:gd name="connsiteY0" fmla="*/ 910981 h 1506448"/>
              <a:gd name="connsiteX1" fmla="*/ 424643 w 1176060"/>
              <a:gd name="connsiteY1" fmla="*/ 1353 h 1506448"/>
              <a:gd name="connsiteX2" fmla="*/ 1176060 w 1176060"/>
              <a:gd name="connsiteY2" fmla="*/ 752770 h 1506448"/>
              <a:gd name="connsiteX3" fmla="*/ 424643 w 1176060"/>
              <a:gd name="connsiteY3" fmla="*/ 1504187 h 1506448"/>
              <a:gd name="connsiteX4" fmla="*/ 0 w 1176060"/>
              <a:gd name="connsiteY4" fmla="*/ 910981 h 15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60" h="1506448">
                <a:moveTo>
                  <a:pt x="0" y="910981"/>
                </a:moveTo>
                <a:cubicBezTo>
                  <a:pt x="0" y="495985"/>
                  <a:pt x="228633" y="27721"/>
                  <a:pt x="424643" y="1353"/>
                </a:cubicBezTo>
                <a:cubicBezTo>
                  <a:pt x="620653" y="-25015"/>
                  <a:pt x="1176060" y="337774"/>
                  <a:pt x="1176060" y="752770"/>
                </a:cubicBezTo>
                <a:cubicBezTo>
                  <a:pt x="1176060" y="1167766"/>
                  <a:pt x="620653" y="1477819"/>
                  <a:pt x="424643" y="1504187"/>
                </a:cubicBezTo>
                <a:cubicBezTo>
                  <a:pt x="228633" y="1530555"/>
                  <a:pt x="0" y="1325977"/>
                  <a:pt x="0" y="910981"/>
                </a:cubicBezTo>
                <a:close/>
              </a:path>
            </a:pathLst>
          </a:custGeom>
          <a:solidFill>
            <a:schemeClr val="accent4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lvl="0" indent="0" algn="l" defTabSz="1466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জন্মঃ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 জানুয়ারি ১৯৩৮ খ্রিঃ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590458B-FD34-4924-A6F7-5CE53E7850A4}"/>
              </a:ext>
            </a:extLst>
          </p:cNvPr>
          <p:cNvSpPr/>
          <p:nvPr/>
        </p:nvSpPr>
        <p:spPr>
          <a:xfrm>
            <a:off x="5245117" y="2608859"/>
            <a:ext cx="1701767" cy="1640283"/>
          </a:xfrm>
          <a:custGeom>
            <a:avLst/>
            <a:gdLst>
              <a:gd name="connsiteX0" fmla="*/ 0 w 3005666"/>
              <a:gd name="connsiteY0" fmla="*/ 1502833 h 3005666"/>
              <a:gd name="connsiteX1" fmla="*/ 1502833 w 3005666"/>
              <a:gd name="connsiteY1" fmla="*/ 0 h 3005666"/>
              <a:gd name="connsiteX2" fmla="*/ 3005666 w 3005666"/>
              <a:gd name="connsiteY2" fmla="*/ 1502833 h 3005666"/>
              <a:gd name="connsiteX3" fmla="*/ 1502833 w 3005666"/>
              <a:gd name="connsiteY3" fmla="*/ 3005666 h 3005666"/>
              <a:gd name="connsiteX4" fmla="*/ 0 w 3005666"/>
              <a:gd name="connsiteY4" fmla="*/ 1502833 h 30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6" h="3005666">
                <a:moveTo>
                  <a:pt x="0" y="1502833"/>
                </a:moveTo>
                <a:cubicBezTo>
                  <a:pt x="0" y="672841"/>
                  <a:pt x="672841" y="0"/>
                  <a:pt x="1502833" y="0"/>
                </a:cubicBezTo>
                <a:cubicBezTo>
                  <a:pt x="2332825" y="0"/>
                  <a:pt x="3005666" y="672841"/>
                  <a:pt x="3005666" y="1502833"/>
                </a:cubicBezTo>
                <a:cubicBezTo>
                  <a:pt x="3005666" y="2332825"/>
                  <a:pt x="2332825" y="3005666"/>
                  <a:pt x="1502833" y="3005666"/>
                </a:cubicBezTo>
                <a:cubicBezTo>
                  <a:pt x="672841" y="3005666"/>
                  <a:pt x="0" y="2332825"/>
                  <a:pt x="0" y="1502833"/>
                </a:cubicBez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22720" tIns="522720" rIns="522720" bIns="522720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0">
            <a:extLst>
              <a:ext uri="{FF2B5EF4-FFF2-40B4-BE49-F238E27FC236}">
                <a16:creationId xmlns="" xmlns:a16="http://schemas.microsoft.com/office/drawing/2014/main" id="{7DD8FBFA-8519-4674-8C2D-1D86648AEAA2}"/>
              </a:ext>
            </a:extLst>
          </p:cNvPr>
          <p:cNvSpPr/>
          <p:nvPr/>
        </p:nvSpPr>
        <p:spPr>
          <a:xfrm rot="4468966">
            <a:off x="7150086" y="2586575"/>
            <a:ext cx="2011680" cy="219456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  <a:gd name="connsiteX0" fmla="*/ 0 w 1219630"/>
              <a:gd name="connsiteY0" fmla="*/ 910981 h 1506448"/>
              <a:gd name="connsiteX1" fmla="*/ 468213 w 1219630"/>
              <a:gd name="connsiteY1" fmla="*/ 1353 h 1506448"/>
              <a:gd name="connsiteX2" fmla="*/ 1219630 w 1219630"/>
              <a:gd name="connsiteY2" fmla="*/ 752770 h 1506448"/>
              <a:gd name="connsiteX3" fmla="*/ 468213 w 1219630"/>
              <a:gd name="connsiteY3" fmla="*/ 1504187 h 1506448"/>
              <a:gd name="connsiteX4" fmla="*/ 0 w 1219630"/>
              <a:gd name="connsiteY4" fmla="*/ 910981 h 1506448"/>
              <a:gd name="connsiteX0" fmla="*/ 0 w 1176060"/>
              <a:gd name="connsiteY0" fmla="*/ 910981 h 1506448"/>
              <a:gd name="connsiteX1" fmla="*/ 424643 w 1176060"/>
              <a:gd name="connsiteY1" fmla="*/ 1353 h 1506448"/>
              <a:gd name="connsiteX2" fmla="*/ 1176060 w 1176060"/>
              <a:gd name="connsiteY2" fmla="*/ 752770 h 1506448"/>
              <a:gd name="connsiteX3" fmla="*/ 424643 w 1176060"/>
              <a:gd name="connsiteY3" fmla="*/ 1504187 h 1506448"/>
              <a:gd name="connsiteX4" fmla="*/ 0 w 1176060"/>
              <a:gd name="connsiteY4" fmla="*/ 910981 h 15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60" h="1506448">
                <a:moveTo>
                  <a:pt x="0" y="910981"/>
                </a:moveTo>
                <a:cubicBezTo>
                  <a:pt x="0" y="495985"/>
                  <a:pt x="228633" y="27721"/>
                  <a:pt x="424643" y="1353"/>
                </a:cubicBezTo>
                <a:cubicBezTo>
                  <a:pt x="620653" y="-25015"/>
                  <a:pt x="1176060" y="337774"/>
                  <a:pt x="1176060" y="752770"/>
                </a:cubicBezTo>
                <a:cubicBezTo>
                  <a:pt x="1176060" y="1167766"/>
                  <a:pt x="620653" y="1477819"/>
                  <a:pt x="424643" y="1504187"/>
                </a:cubicBezTo>
                <a:cubicBezTo>
                  <a:pt x="228633" y="1530555"/>
                  <a:pt x="0" y="1325977"/>
                  <a:pt x="0" y="910981"/>
                </a:cubicBezTo>
                <a:close/>
              </a:path>
            </a:pathLst>
          </a:custGeom>
          <a:solidFill>
            <a:schemeClr val="accent4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vert270" wrap="square" lIns="261995" tIns="261995" rIns="261995" bIns="261995" numCol="1" spcCol="1270" anchor="ctr" anchorCtr="0">
            <a:noAutofit/>
          </a:bodyPr>
          <a:lstStyle/>
          <a:p>
            <a:pPr marL="0" marR="0" lvl="0" indent="0" algn="ctr" defTabSz="1466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জন্মস্থানঃ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চট্টগ্রাম জেলার রাউজান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22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37360" y="2733040"/>
            <a:ext cx="8686993" cy="92333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এসো</a:t>
            </a:r>
            <a:r>
              <a:rPr lang="en-US" sz="5400" dirty="0" smtClean="0"/>
              <a:t> </a:t>
            </a:r>
            <a:r>
              <a:rPr lang="en-US" sz="5400" dirty="0" err="1" smtClean="0"/>
              <a:t>ছবির</a:t>
            </a:r>
            <a:r>
              <a:rPr lang="en-US" sz="5400" dirty="0" smtClean="0"/>
              <a:t> </a:t>
            </a:r>
            <a:r>
              <a:rPr lang="en-US" sz="5400" dirty="0" err="1" smtClean="0"/>
              <a:t>সাথে</a:t>
            </a:r>
            <a:r>
              <a:rPr lang="en-US" sz="5400" dirty="0" smtClean="0"/>
              <a:t> </a:t>
            </a:r>
            <a:r>
              <a:rPr lang="en-US" sz="5400" dirty="0" err="1" smtClean="0"/>
              <a:t>কবিতা</a:t>
            </a:r>
            <a:r>
              <a:rPr lang="en-US" sz="5400" dirty="0" smtClean="0"/>
              <a:t> </a:t>
            </a:r>
            <a:r>
              <a:rPr lang="en-US" sz="5400" dirty="0" err="1" smtClean="0"/>
              <a:t>পড়ি</a:t>
            </a:r>
            <a:r>
              <a:rPr lang="en-US" sz="5400" dirty="0" smtClean="0"/>
              <a:t>।</a:t>
            </a:r>
            <a:endParaRPr lang="en-US" sz="5400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0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6FF4C5-3159-40D2-9764-D768C2718DBA}"/>
              </a:ext>
            </a:extLst>
          </p:cNvPr>
          <p:cNvSpPr/>
          <p:nvPr/>
        </p:nvSpPr>
        <p:spPr>
          <a:xfrm>
            <a:off x="2431815" y="4043837"/>
            <a:ext cx="7328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গরু ডাকে হাঁস ডাকে-ডাকে কবুতর   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B303DEA-2AFF-4691-9C3D-A7951F6DAE88}"/>
              </a:ext>
            </a:extLst>
          </p:cNvPr>
          <p:cNvGrpSpPr/>
          <p:nvPr/>
        </p:nvGrpSpPr>
        <p:grpSpPr>
          <a:xfrm>
            <a:off x="1001693" y="1292067"/>
            <a:ext cx="6872307" cy="2342146"/>
            <a:chOff x="1662093" y="1093430"/>
            <a:chExt cx="8867814" cy="2342146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AF502639-6313-476D-A80D-32FECE8B0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2093" y="1093430"/>
              <a:ext cx="2834640" cy="23381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40DE976-2EFC-43A1-B1DF-7F09366FE8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8680" y="1093430"/>
              <a:ext cx="2834640" cy="233557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FEF1D53-C8D5-4B6F-B582-68F8D9DCB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95267" y="1093430"/>
              <a:ext cx="2834640" cy="2342146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1800847-7687-46C0-8918-95CC3A4E573A}"/>
              </a:ext>
            </a:extLst>
          </p:cNvPr>
          <p:cNvSpPr/>
          <p:nvPr/>
        </p:nvSpPr>
        <p:spPr>
          <a:xfrm>
            <a:off x="2431815" y="4879767"/>
            <a:ext cx="7582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গাছে ডাকে শত পাখি সারা দিনভর।   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F5D6ECA3-81CA-453C-96B7-90497B6C1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00B0F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D0CF6CA-753B-4747-82BC-7AB90F31B0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808" y="1283270"/>
            <a:ext cx="2586569" cy="23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0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AAB23D0-F29B-4725-A896-8335C8F17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688" y="767650"/>
            <a:ext cx="4176584" cy="3509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DEA0FA8-F34A-4BAA-81EF-75CB35A119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7368" y="790154"/>
            <a:ext cx="4047343" cy="3486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68857D5-8054-4A7E-A4D6-B0C55EC1839F}"/>
              </a:ext>
            </a:extLst>
          </p:cNvPr>
          <p:cNvSpPr/>
          <p:nvPr/>
        </p:nvSpPr>
        <p:spPr>
          <a:xfrm>
            <a:off x="1775465" y="5520802"/>
            <a:ext cx="8641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নিশিরাতে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কুকুরের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জোরে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349E61-277D-499A-A055-7B2893D09C0E}"/>
              </a:ext>
            </a:extLst>
          </p:cNvPr>
          <p:cNvSpPr/>
          <p:nvPr/>
        </p:nvSpPr>
        <p:spPr>
          <a:xfrm>
            <a:off x="1049341" y="4728448"/>
            <a:ext cx="8284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মোরগের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শুনি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প্রতিদিন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ভোরে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9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E550EB0-435F-49D2-AC99-49A28DBD70D6}"/>
              </a:ext>
            </a:extLst>
          </p:cNvPr>
          <p:cNvSpPr/>
          <p:nvPr/>
        </p:nvSpPr>
        <p:spPr>
          <a:xfrm>
            <a:off x="4282593" y="4987223"/>
            <a:ext cx="1140205" cy="570043"/>
          </a:xfrm>
          <a:custGeom>
            <a:avLst/>
            <a:gdLst>
              <a:gd name="connsiteX0" fmla="*/ 0 w 1140205"/>
              <a:gd name="connsiteY0" fmla="*/ 0 h 570043"/>
              <a:gd name="connsiteX1" fmla="*/ 1140205 w 1140205"/>
              <a:gd name="connsiteY1" fmla="*/ 0 h 570043"/>
              <a:gd name="connsiteX2" fmla="*/ 1140205 w 1140205"/>
              <a:gd name="connsiteY2" fmla="*/ 570043 h 570043"/>
              <a:gd name="connsiteX3" fmla="*/ 0 w 1140205"/>
              <a:gd name="connsiteY3" fmla="*/ 570043 h 570043"/>
              <a:gd name="connsiteX4" fmla="*/ 0 w 1140205"/>
              <a:gd name="connsiteY4" fmla="*/ 0 h 57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205" h="570043">
                <a:moveTo>
                  <a:pt x="0" y="0"/>
                </a:moveTo>
                <a:lnTo>
                  <a:pt x="1140205" y="0"/>
                </a:lnTo>
                <a:lnTo>
                  <a:pt x="1140205" y="570043"/>
                </a:lnTo>
                <a:lnTo>
                  <a:pt x="0" y="5700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7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686357-EBEF-40B1-80D4-ACF839BDF0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8170" y="-732107"/>
            <a:ext cx="2274272" cy="25877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5AF57D4-4B27-4A27-826A-300FEC07FC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947" y="-732107"/>
            <a:ext cx="2115495" cy="2566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A49D625-AB24-4975-BC08-17E4CB0611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8098" y="-753221"/>
            <a:ext cx="2109399" cy="2566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66AD79D-8AE5-4B1E-A73D-D73A5E189B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6836" y="-732107"/>
            <a:ext cx="2255716" cy="2566638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="" xmlns:a16="http://schemas.microsoft.com/office/drawing/2014/main" id="{026757D4-017E-4414-A439-2B7A098018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00B0F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00FE4A-4F05-4D9C-A5F7-A7D407DCCFC9}"/>
              </a:ext>
            </a:extLst>
          </p:cNvPr>
          <p:cNvSpPr txBox="1"/>
          <p:nvPr/>
        </p:nvSpPr>
        <p:spPr>
          <a:xfrm>
            <a:off x="6410960" y="2151727"/>
            <a:ext cx="44704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নাছিমা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আক্তার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ছাতিয়া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চালা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সরকারি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সখিপুর,টাংগাইল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79" y="828040"/>
            <a:ext cx="3535679" cy="5201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932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7CE06FA-729B-4098-83CE-2C2A854490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557" y="725025"/>
            <a:ext cx="3542166" cy="1916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627B6A-4711-49B9-8961-AF1342711C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475" y="3072703"/>
            <a:ext cx="8353764" cy="1600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EA3C8A-398A-47DD-A6B3-3FFF28777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475" y="725025"/>
            <a:ext cx="3418450" cy="21758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7B5148E-36D0-46D0-998C-858D9F710031}"/>
              </a:ext>
            </a:extLst>
          </p:cNvPr>
          <p:cNvSpPr/>
          <p:nvPr/>
        </p:nvSpPr>
        <p:spPr>
          <a:xfrm>
            <a:off x="1908873" y="5525158"/>
            <a:ext cx="699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গান শুনি ঘুঘু আর টুনটুনিটির।  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262EE7-F3B4-46F0-8015-F3B0630DDFA0}"/>
              </a:ext>
            </a:extLst>
          </p:cNvPr>
          <p:cNvSpPr/>
          <p:nvPr/>
        </p:nvSpPr>
        <p:spPr>
          <a:xfrm>
            <a:off x="1518515" y="4801872"/>
            <a:ext cx="7159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দোয়েল চড়ুই মি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কিচির মিচির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7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3CE0A88-DCC7-463C-9ED0-66ADE49FB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855" y="1104390"/>
            <a:ext cx="5471409" cy="3638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83C725-327E-4DF1-9B48-16B11224B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470" y="1159791"/>
            <a:ext cx="5291528" cy="3527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1FC132F-137D-4044-B840-A6C4AD9D7876}"/>
              </a:ext>
            </a:extLst>
          </p:cNvPr>
          <p:cNvSpPr/>
          <p:nvPr/>
        </p:nvSpPr>
        <p:spPr>
          <a:xfrm>
            <a:off x="2288639" y="5669069"/>
            <a:ext cx="7187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ঘুম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দেয়া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মুশকিল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হর্নের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হাঁকে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7857403-A8CB-4DB4-890F-2EF5C93D9EBA}"/>
              </a:ext>
            </a:extLst>
          </p:cNvPr>
          <p:cNvSpPr/>
          <p:nvPr/>
        </p:nvSpPr>
        <p:spPr>
          <a:xfrm>
            <a:off x="1582941" y="5030604"/>
            <a:ext cx="9026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শহরের পাতি কাক ডাকে ঝাঁকে ঝাঁকে   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1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536EDE-BE0F-4013-AD9B-5083546937F7}"/>
              </a:ext>
            </a:extLst>
          </p:cNvPr>
          <p:cNvSpPr txBox="1"/>
          <p:nvPr/>
        </p:nvSpPr>
        <p:spPr>
          <a:xfrm>
            <a:off x="4407417" y="3797330"/>
            <a:ext cx="5653003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কবিতাটি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আবৃ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ত্তি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করছি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bn-BD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তোমরা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মনোযোগ দিয়ে শুন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9535" y="747335"/>
            <a:ext cx="203292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আদর্শ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46808" y="2099209"/>
            <a:ext cx="2861681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শিক্ষকের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259840"/>
            <a:ext cx="3576320" cy="4836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425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228" y="2069346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BD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 ডাকে শত পাখি সারা দিনভর। 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72" y="5705942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kern="0" spc="-150" dirty="0">
                <a:solidFill>
                  <a:srgbClr val="E7E6E6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শি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6F0365-DE72-4211-B510-ADE20D0AC3EB}"/>
              </a:ext>
            </a:extLst>
          </p:cNvPr>
          <p:cNvSpPr txBox="1"/>
          <p:nvPr/>
        </p:nvSpPr>
        <p:spPr>
          <a:xfrm>
            <a:off x="3406227" y="5415064"/>
            <a:ext cx="395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ঘুম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দেয়া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মুশকিল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হর্নের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হাঁকে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FC9905-D15F-4E6E-B78A-AC37CB4A5401}"/>
              </a:ext>
            </a:extLst>
          </p:cNvPr>
          <p:cNvSpPr txBox="1"/>
          <p:nvPr/>
        </p:nvSpPr>
        <p:spPr>
          <a:xfrm>
            <a:off x="3406228" y="4895077"/>
            <a:ext cx="489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শহরের পাতি কাক ডাকে ঝাঁকে ঝাঁকে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C339DBE-3E8D-41D3-BE02-42492ACEEA86}"/>
              </a:ext>
            </a:extLst>
          </p:cNvPr>
          <p:cNvSpPr txBox="1"/>
          <p:nvPr/>
        </p:nvSpPr>
        <p:spPr>
          <a:xfrm>
            <a:off x="3544016" y="1528056"/>
            <a:ext cx="457406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গরু ডাকে হাঁস ডাকে-ডাকে কবুতর।</a:t>
            </a:r>
            <a:endParaRPr kumimoji="0" lang="bn-BD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4BE4F9B-1577-44ED-B3B1-336B0B152DF4}"/>
              </a:ext>
            </a:extLst>
          </p:cNvPr>
          <p:cNvSpPr txBox="1"/>
          <p:nvPr/>
        </p:nvSpPr>
        <p:spPr>
          <a:xfrm>
            <a:off x="3382247" y="2481199"/>
            <a:ext cx="4897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শহরের পাতি কাক ডাকে ঝাঁকে ঝাঁকে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AD4378-3FFD-4FAD-BF15-9D621A5F0067}"/>
              </a:ext>
            </a:extLst>
          </p:cNvPr>
          <p:cNvSpPr txBox="1"/>
          <p:nvPr/>
        </p:nvSpPr>
        <p:spPr>
          <a:xfrm>
            <a:off x="3406228" y="3915767"/>
            <a:ext cx="458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দোয়েল চড়ুই মি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কিচির মিচির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B187BA5-9210-4B35-93AB-CE98E82DC116}"/>
              </a:ext>
            </a:extLst>
          </p:cNvPr>
          <p:cNvSpPr txBox="1"/>
          <p:nvPr/>
        </p:nvSpPr>
        <p:spPr>
          <a:xfrm>
            <a:off x="3422225" y="2952118"/>
            <a:ext cx="513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মোরগের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ডাক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শুনি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প্রতিদিন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ভোরে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98B49BE-C16E-4682-B8B6-499FE5CFB22C}"/>
              </a:ext>
            </a:extLst>
          </p:cNvPr>
          <p:cNvSpPr txBox="1"/>
          <p:nvPr/>
        </p:nvSpPr>
        <p:spPr>
          <a:xfrm>
            <a:off x="3392850" y="4403447"/>
            <a:ext cx="376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গান শুনি ঘুঘু আর টুনটুনিটির।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DCC42CF-15DA-4904-9283-5BF248004046}"/>
              </a:ext>
            </a:extLst>
          </p:cNvPr>
          <p:cNvSpPr txBox="1"/>
          <p:nvPr/>
        </p:nvSpPr>
        <p:spPr>
          <a:xfrm>
            <a:off x="3406228" y="3475456"/>
            <a:ext cx="489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নিশিরাতে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কুকুরের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ডাকে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জোরে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4A72A1-CB53-40C3-9056-814AD61EBFEA}"/>
              </a:ext>
            </a:extLst>
          </p:cNvPr>
          <p:cNvSpPr txBox="1"/>
          <p:nvPr/>
        </p:nvSpPr>
        <p:spPr>
          <a:xfrm>
            <a:off x="3909443" y="1127946"/>
            <a:ext cx="237366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সুকুমার বড়ুয়া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2150" y="464391"/>
            <a:ext cx="1544012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শব্দ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দূষন</a:t>
            </a:r>
            <a:endParaRPr lang="en-US" sz="2800" dirty="0"/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3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160E624-3FDD-46C9-BA1A-0722E01730C9}"/>
              </a:ext>
            </a:extLst>
          </p:cNvPr>
          <p:cNvSpPr txBox="1"/>
          <p:nvPr/>
        </p:nvSpPr>
        <p:spPr>
          <a:xfrm>
            <a:off x="772160" y="4241976"/>
            <a:ext cx="580995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‘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শব্দদূষণ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কবিতাটি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পড়।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7DE043B-3BD3-40D5-9DE1-3DE0E42BDB5E}"/>
              </a:ext>
            </a:extLst>
          </p:cNvPr>
          <p:cNvSpPr txBox="1"/>
          <p:nvPr/>
        </p:nvSpPr>
        <p:spPr>
          <a:xfrm>
            <a:off x="1212930" y="2745770"/>
            <a:ext cx="516100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blurRad="114300" dir="300000" sx="66000" sy="66000" algn="ctr" rotWithShape="0">
              <a:prstClr val="black">
                <a:alpha val="56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তোমার বাংলা বইয়ের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৪১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নম্বর পৃষ্ঠা খোল। 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5 Bangla.pdf - Foxit Reader">
            <a:extLst>
              <a:ext uri="{FF2B5EF4-FFF2-40B4-BE49-F238E27FC236}">
                <a16:creationId xmlns="" xmlns:a16="http://schemas.microsoft.com/office/drawing/2014/main" id="{A3573D78-DB2F-4BC7-9473-96DF52FEA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7520" y="894080"/>
            <a:ext cx="4561840" cy="5262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3440" y="1026160"/>
            <a:ext cx="3401893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শিক্ষার্থীর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সরব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893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" y="622300"/>
            <a:ext cx="4747260" cy="561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53200" y="865257"/>
            <a:ext cx="227498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নিরব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207760" y="2956560"/>
            <a:ext cx="5477782" cy="1077218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কবিতাটি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পড়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নতুন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শব্দ</a:t>
            </a:r>
            <a:r>
              <a:rPr lang="en-US" sz="3200" dirty="0" smtClean="0"/>
              <a:t> </a:t>
            </a:r>
            <a:r>
              <a:rPr lang="en-US" sz="3200" dirty="0" err="1" smtClean="0"/>
              <a:t>খুজে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272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0">
            <a:extLst>
              <a:ext uri="{FF2B5EF4-FFF2-40B4-BE49-F238E27FC236}">
                <a16:creationId xmlns="" xmlns:a16="http://schemas.microsoft.com/office/drawing/2014/main" id="{4E8F3A9E-64D0-4530-97BB-DAC7D31664D0}"/>
              </a:ext>
            </a:extLst>
          </p:cNvPr>
          <p:cNvSpPr/>
          <p:nvPr/>
        </p:nvSpPr>
        <p:spPr>
          <a:xfrm>
            <a:off x="2571667" y="1297539"/>
            <a:ext cx="6909140" cy="920282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 নতুন শব্দের অর্থ জেনে নেব এবং শব্দটি ব্যাক্যে প্রয়োগ দেখব 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896D9C-3EC5-430E-816D-E48DC97C151B}"/>
              </a:ext>
            </a:extLst>
          </p:cNvPr>
          <p:cNvSpPr txBox="1"/>
          <p:nvPr/>
        </p:nvSpPr>
        <p:spPr>
          <a:xfrm>
            <a:off x="471245" y="2502374"/>
            <a:ext cx="196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ঝাঁকে ঝাঁকে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93F671-A25D-4E3E-9EBE-4A305FEA90CC}"/>
              </a:ext>
            </a:extLst>
          </p:cNvPr>
          <p:cNvSpPr txBox="1"/>
          <p:nvPr/>
        </p:nvSpPr>
        <p:spPr>
          <a:xfrm>
            <a:off x="815865" y="3688421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নিশিরাত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FCEE74-0D5D-4A75-9460-708BDA3BDC40}"/>
              </a:ext>
            </a:extLst>
          </p:cNvPr>
          <p:cNvSpPr txBox="1"/>
          <p:nvPr/>
        </p:nvSpPr>
        <p:spPr>
          <a:xfrm>
            <a:off x="986707" y="5042904"/>
            <a:ext cx="1189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দিনভর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2BF4C6-5AB9-4F6D-9370-91AD7A4116B7}"/>
              </a:ext>
            </a:extLst>
          </p:cNvPr>
          <p:cNvSpPr txBox="1"/>
          <p:nvPr/>
        </p:nvSpPr>
        <p:spPr>
          <a:xfrm>
            <a:off x="3258080" y="5077818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সারাদিন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95B114-CE45-4070-BB81-373014E0ED4D}"/>
              </a:ext>
            </a:extLst>
          </p:cNvPr>
          <p:cNvSpPr txBox="1"/>
          <p:nvPr/>
        </p:nvSpPr>
        <p:spPr>
          <a:xfrm>
            <a:off x="3037842" y="3722662"/>
            <a:ext cx="163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মাঝরাত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5806F67-12A5-4A3D-9FF1-83A52A4CC6A0}"/>
              </a:ext>
            </a:extLst>
          </p:cNvPr>
          <p:cNvSpPr txBox="1"/>
          <p:nvPr/>
        </p:nvSpPr>
        <p:spPr>
          <a:xfrm>
            <a:off x="3216592" y="2571856"/>
            <a:ext cx="165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দলে দলে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465502" y="2549879"/>
            <a:ext cx="728142" cy="475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418080" y="5028854"/>
            <a:ext cx="619762" cy="475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261787" y="3681395"/>
            <a:ext cx="619760" cy="475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D6936A3-A22D-452E-BD1D-C2931E142CEA}"/>
              </a:ext>
            </a:extLst>
          </p:cNvPr>
          <p:cNvSpPr txBox="1"/>
          <p:nvPr/>
        </p:nvSpPr>
        <p:spPr>
          <a:xfrm>
            <a:off x="4866639" y="2618022"/>
            <a:ext cx="692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জেলেদের জালে ঝাঁকেঝাঁকে ইলিশ মাছ ধরা পড়েছে।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6639" y="3681395"/>
            <a:ext cx="3648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মাঝরাতে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শিয়াল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ডাকে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0490" y="5077818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আজ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সারাদিন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খেলব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551680" y="589280"/>
            <a:ext cx="206017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দলীয়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733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F828E616-CAE6-4BED-BE2A-86295DD7F47C}"/>
              </a:ext>
            </a:extLst>
          </p:cNvPr>
          <p:cNvSpPr txBox="1">
            <a:spLocks/>
          </p:cNvSpPr>
          <p:nvPr/>
        </p:nvSpPr>
        <p:spPr>
          <a:xfrm>
            <a:off x="1581692" y="3128949"/>
            <a:ext cx="2460999" cy="1453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দিনভর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ঝাঁকে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ঝাঁকে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নিশিরাত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="" xmlns:a16="http://schemas.microsoft.com/office/drawing/2014/main" id="{C3C1A077-9467-4468-920D-CC0930F6D291}"/>
              </a:ext>
            </a:extLst>
          </p:cNvPr>
          <p:cNvSpPr txBox="1">
            <a:spLocks/>
          </p:cNvSpPr>
          <p:nvPr/>
        </p:nvSpPr>
        <p:spPr>
          <a:xfrm>
            <a:off x="6614160" y="3244074"/>
            <a:ext cx="3493168" cy="17170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পাখি উড়ছে।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ডাকি ডাকি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বাঁকা চাঁদ আকাশে।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="" xmlns:a16="http://schemas.microsoft.com/office/drawing/2014/main" id="{0B606868-69FF-4E63-A17E-FC0A98D2B3FF}"/>
              </a:ext>
            </a:extLst>
          </p:cNvPr>
          <p:cNvSpPr txBox="1">
            <a:spLocks/>
          </p:cNvSpPr>
          <p:nvPr/>
        </p:nvSpPr>
        <p:spPr>
          <a:xfrm>
            <a:off x="1906812" y="747597"/>
            <a:ext cx="8378371" cy="662781"/>
          </a:xfrm>
          <a:prstGeom prst="rect">
            <a:avLst/>
          </a:prstGeom>
          <a:solidFill>
            <a:schemeClr val="accent2">
              <a:lumMod val="40000"/>
              <a:lumOff val="60000"/>
              <a:alpha val="7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বামপাশে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সাথে ডানপাশের মিল কর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...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DB74EB9E-9A35-4A2C-86FE-8D50CE106D18}"/>
              </a:ext>
            </a:extLst>
          </p:cNvPr>
          <p:cNvCxnSpPr>
            <a:cxnSpLocks/>
          </p:cNvCxnSpPr>
          <p:nvPr/>
        </p:nvCxnSpPr>
        <p:spPr>
          <a:xfrm>
            <a:off x="2859828" y="3256456"/>
            <a:ext cx="3612092" cy="66306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F3B96A8F-C075-418F-B9A4-47911E91AF22}"/>
              </a:ext>
            </a:extLst>
          </p:cNvPr>
          <p:cNvCxnSpPr>
            <a:cxnSpLocks/>
          </p:cNvCxnSpPr>
          <p:nvPr/>
        </p:nvCxnSpPr>
        <p:spPr>
          <a:xfrm>
            <a:off x="3198797" y="4236890"/>
            <a:ext cx="2998803" cy="10143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94F5F087-DFDA-4F30-A07D-616EC04AB219}"/>
              </a:ext>
            </a:extLst>
          </p:cNvPr>
          <p:cNvCxnSpPr>
            <a:cxnSpLocks/>
          </p:cNvCxnSpPr>
          <p:nvPr/>
        </p:nvCxnSpPr>
        <p:spPr>
          <a:xfrm flipV="1">
            <a:off x="3491076" y="3429000"/>
            <a:ext cx="2980844" cy="341875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7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="" xmlns:a16="http://schemas.microsoft.com/office/drawing/2014/main" id="{6CEDD701-F8B7-45C8-92B2-6FF5919367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00B0F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8FD9A6D-7504-4343-BC26-BE2DA8730A36}"/>
              </a:ext>
            </a:extLst>
          </p:cNvPr>
          <p:cNvSpPr txBox="1"/>
          <p:nvPr/>
        </p:nvSpPr>
        <p:spPr>
          <a:xfrm>
            <a:off x="4195000" y="1278831"/>
            <a:ext cx="2843344" cy="461665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পরের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লাইনটি বল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F75B0A1-A0A6-44DB-B8C9-26F48284C6C3}"/>
              </a:ext>
            </a:extLst>
          </p:cNvPr>
          <p:cNvSpPr txBox="1"/>
          <p:nvPr/>
        </p:nvSpPr>
        <p:spPr>
          <a:xfrm>
            <a:off x="2998130" y="1920198"/>
            <a:ext cx="81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(ক)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B8EA24A5-B992-475F-97F6-B5EA38F4F49A}"/>
              </a:ext>
            </a:extLst>
          </p:cNvPr>
          <p:cNvCxnSpPr>
            <a:cxnSpLocks/>
          </p:cNvCxnSpPr>
          <p:nvPr/>
        </p:nvCxnSpPr>
        <p:spPr>
          <a:xfrm flipV="1">
            <a:off x="3600582" y="3087724"/>
            <a:ext cx="4308960" cy="3885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523BF36-0734-4D9B-87BE-02F527D28C13}"/>
              </a:ext>
            </a:extLst>
          </p:cNvPr>
          <p:cNvSpPr txBox="1"/>
          <p:nvPr/>
        </p:nvSpPr>
        <p:spPr>
          <a:xfrm>
            <a:off x="2916847" y="3291840"/>
            <a:ext cx="68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(খ)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2CF4F182-C366-419B-BC3C-8118BEE0BBC4}"/>
              </a:ext>
            </a:extLst>
          </p:cNvPr>
          <p:cNvCxnSpPr>
            <a:cxnSpLocks/>
          </p:cNvCxnSpPr>
          <p:nvPr/>
        </p:nvCxnSpPr>
        <p:spPr>
          <a:xfrm>
            <a:off x="3567929" y="4627660"/>
            <a:ext cx="3535686" cy="23643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4217553B-B46B-4372-B27F-A19689902B78}"/>
              </a:ext>
            </a:extLst>
          </p:cNvPr>
          <p:cNvCxnSpPr>
            <a:cxnSpLocks/>
          </p:cNvCxnSpPr>
          <p:nvPr/>
        </p:nvCxnSpPr>
        <p:spPr>
          <a:xfrm>
            <a:off x="3323802" y="6122292"/>
            <a:ext cx="3675608" cy="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587490F5-3345-481C-85BA-D5EC602D5C6C}"/>
              </a:ext>
            </a:extLst>
          </p:cNvPr>
          <p:cNvSpPr txBox="1"/>
          <p:nvPr/>
        </p:nvSpPr>
        <p:spPr>
          <a:xfrm>
            <a:off x="3955146" y="2012530"/>
            <a:ext cx="457406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গরু ডাকে হাঁস ডাকে-ডাকে কবুতর।</a:t>
            </a:r>
            <a:endParaRPr kumimoji="0" lang="bn-BD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C53C5E9-7DD9-4238-A759-5E77397F426D}"/>
              </a:ext>
            </a:extLst>
          </p:cNvPr>
          <p:cNvSpPr txBox="1"/>
          <p:nvPr/>
        </p:nvSpPr>
        <p:spPr>
          <a:xfrm>
            <a:off x="3600582" y="3353395"/>
            <a:ext cx="5132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মোরগের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শুনি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প্রতিদিন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ভোরে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4364C8DA-E528-4127-AD19-60F0B26F0036}"/>
              </a:ext>
            </a:extLst>
          </p:cNvPr>
          <p:cNvSpPr txBox="1"/>
          <p:nvPr/>
        </p:nvSpPr>
        <p:spPr>
          <a:xfrm>
            <a:off x="3563478" y="2753124"/>
            <a:ext cx="458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গাছে ডাকে শত পাখি সারা দিনভর।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36E743F6-8739-4495-9F7F-DD0F0F20FDA9}"/>
              </a:ext>
            </a:extLst>
          </p:cNvPr>
          <p:cNvSpPr txBox="1"/>
          <p:nvPr/>
        </p:nvSpPr>
        <p:spPr>
          <a:xfrm>
            <a:off x="3503094" y="4227550"/>
            <a:ext cx="4897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নিশিরাতে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কুকুরের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ডাকে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জোরে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767BD341-5574-49C6-8B97-03010D550DE9}"/>
              </a:ext>
            </a:extLst>
          </p:cNvPr>
          <p:cNvSpPr txBox="1"/>
          <p:nvPr/>
        </p:nvSpPr>
        <p:spPr>
          <a:xfrm>
            <a:off x="3323802" y="4931381"/>
            <a:ext cx="458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দোয়েল চড়ুই মি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কিচির মিচির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98B49BE-C16E-4682-B8B6-499FE5CFB22C}"/>
              </a:ext>
            </a:extLst>
          </p:cNvPr>
          <p:cNvSpPr txBox="1"/>
          <p:nvPr/>
        </p:nvSpPr>
        <p:spPr>
          <a:xfrm>
            <a:off x="3539221" y="5724394"/>
            <a:ext cx="376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গান শুনি ঘুঘু আর টুনটুনিটির।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7920" y="579120"/>
            <a:ext cx="1914307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একক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681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8" grpId="0"/>
      <p:bldP spid="69" grpId="0"/>
      <p:bldP spid="71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52678B-99BE-49D7-AA93-304D35446DC3}"/>
              </a:ext>
            </a:extLst>
          </p:cNvPr>
          <p:cNvSpPr txBox="1"/>
          <p:nvPr/>
        </p:nvSpPr>
        <p:spPr>
          <a:xfrm>
            <a:off x="1883443" y="2090930"/>
            <a:ext cx="73888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ক। 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............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...........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চেঁচামেচি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করোনা, সবাই ঘুমাচ্ছে।</a:t>
            </a:r>
            <a:endParaRPr kumimoji="0" lang="bn-IN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CAF0FA-16F3-4A74-9112-432BC63E802C}"/>
              </a:ext>
            </a:extLst>
          </p:cNvPr>
          <p:cNvSpPr txBox="1"/>
          <p:nvPr/>
        </p:nvSpPr>
        <p:spPr>
          <a:xfrm>
            <a:off x="1883442" y="3156224"/>
            <a:ext cx="99235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খ। ভোর বেলাতেই পাখির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............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.............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শুনতে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আমার আরাম লাগে।</a:t>
            </a:r>
            <a:endParaRPr kumimoji="0" lang="bn-IN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DE5087-C4D4-4D4E-B1F8-A9683E2A4B40}"/>
              </a:ext>
            </a:extLst>
          </p:cNvPr>
          <p:cNvSpPr txBox="1"/>
          <p:nvPr/>
        </p:nvSpPr>
        <p:spPr>
          <a:xfrm>
            <a:off x="1883443" y="4221518"/>
            <a:ext cx="65386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।............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...............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হাঁক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দিচ্ছে থালা-বাসন চাই?</a:t>
            </a:r>
            <a:endParaRPr kumimoji="0" lang="bn-IN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AB054C-7DC9-4C21-8CE5-C9047152EA4A}"/>
              </a:ext>
            </a:extLst>
          </p:cNvPr>
          <p:cNvSpPr txBox="1"/>
          <p:nvPr/>
        </p:nvSpPr>
        <p:spPr>
          <a:xfrm>
            <a:off x="1883442" y="5232703"/>
            <a:ext cx="81749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।............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.........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আমাদের 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শোনার ক্ষমতা কমিয়ে দেয়। </a:t>
            </a:r>
            <a:endParaRPr kumimoji="0" lang="bn-IN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72DD7C9-E649-4C7E-A106-CCD3136D3948}"/>
              </a:ext>
            </a:extLst>
          </p:cNvPr>
          <p:cNvSpPr txBox="1"/>
          <p:nvPr/>
        </p:nvSpPr>
        <p:spPr>
          <a:xfrm>
            <a:off x="1883443" y="1243502"/>
            <a:ext cx="21110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ফেরিওয়ালা</a:t>
            </a:r>
            <a:endParaRPr kumimoji="0" lang="bn-IN" sz="20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5FAC577-61AE-4713-9B23-900725598A1E}"/>
              </a:ext>
            </a:extLst>
          </p:cNvPr>
          <p:cNvSpPr txBox="1"/>
          <p:nvPr/>
        </p:nvSpPr>
        <p:spPr>
          <a:xfrm>
            <a:off x="4137861" y="1243502"/>
            <a:ext cx="166186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নিশিরাত</a:t>
            </a:r>
            <a:endParaRPr kumimoji="0" lang="bn-IN" sz="20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8DC4F3-6C26-4F3A-B2F8-2298ECB6C3B3}"/>
              </a:ext>
            </a:extLst>
          </p:cNvPr>
          <p:cNvSpPr txBox="1"/>
          <p:nvPr/>
        </p:nvSpPr>
        <p:spPr>
          <a:xfrm>
            <a:off x="5943100" y="1149123"/>
            <a:ext cx="233563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কিচির মিচির</a:t>
            </a:r>
            <a:endParaRPr kumimoji="0" lang="bn-IN" sz="20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9C3D52-45A5-4450-9CCA-D2BF2F461A4A}"/>
              </a:ext>
            </a:extLst>
          </p:cNvPr>
          <p:cNvSpPr txBox="1"/>
          <p:nvPr/>
        </p:nvSpPr>
        <p:spPr>
          <a:xfrm>
            <a:off x="8454190" y="1149123"/>
            <a:ext cx="16362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ৃ</a:t>
            </a:r>
            <a:r>
              <a:rPr kumimoji="0" lang="bn-B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ব্দদূষণ</a:t>
            </a:r>
            <a:endParaRPr kumimoji="0" lang="bn-IN" sz="20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="" xmlns:a16="http://schemas.microsoft.com/office/drawing/2014/main" id="{7E46BC0C-A63E-4794-91EA-1322C0874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00B0F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589280"/>
            <a:ext cx="5968301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সঠিক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বাক্যের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শুন্যস্থান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পূরণ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986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03593 0.40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0.13997 0.110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07422 0.27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41 -0.00741 L -0.50248 0.587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4" y="2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84737F-AA1E-458D-8ED8-3F1714C10A63}"/>
              </a:ext>
            </a:extLst>
          </p:cNvPr>
          <p:cNvSpPr/>
          <p:nvPr/>
        </p:nvSpPr>
        <p:spPr>
          <a:xfrm>
            <a:off x="5120640" y="1016709"/>
            <a:ext cx="6262821" cy="4824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558800">
              <a:schemeClr val="tx1">
                <a:lumMod val="95000"/>
                <a:lumOff val="5000"/>
                <a:alpha val="40000"/>
              </a:schemeClr>
            </a:glow>
            <a:outerShdw sx="1000" sy="1000" algn="ctr">
              <a:srgbClr val="00000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</a:t>
            </a:r>
            <a:endParaRPr kumimoji="0" lang="bn-IN" sz="4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পাঠঃ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শব্দদূষণ</a:t>
            </a:r>
            <a:b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lang="en-US" sz="2400" kern="0" noProof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্যাংশ</a:t>
            </a:r>
            <a:r>
              <a:rPr lang="en-US" sz="2400" kern="0" noProof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</a:t>
            </a:r>
            <a:r>
              <a:rPr kumimoji="0" lang="bn-BD" sz="2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গরু ডাকে-</a:t>
            </a:r>
            <a:r>
              <a:rPr kumimoji="0" lang="bn-BD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----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হর্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নে</a:t>
            </a:r>
            <a:r>
              <a:rPr kumimoji="0" lang="bn-BD" sz="2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 হাঁকে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 ৪৫ মিনিট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7" y="648390"/>
            <a:ext cx="4314511" cy="5561215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7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52678B-99BE-49D7-AA93-304D35446DC3}"/>
              </a:ext>
            </a:extLst>
          </p:cNvPr>
          <p:cNvSpPr txBox="1"/>
          <p:nvPr/>
        </p:nvSpPr>
        <p:spPr>
          <a:xfrm>
            <a:off x="1248030" y="2187183"/>
            <a:ext cx="746283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ক।  ........... চেঁচামেচি করোনা, সবাই ঘুমাচ্ছে।</a:t>
            </a:r>
            <a:endParaRPr kumimoji="0" lang="bn-IN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CAF0FA-16F3-4A74-9112-432BC63E802C}"/>
              </a:ext>
            </a:extLst>
          </p:cNvPr>
          <p:cNvSpPr txBox="1"/>
          <p:nvPr/>
        </p:nvSpPr>
        <p:spPr>
          <a:xfrm>
            <a:off x="1248030" y="3106227"/>
            <a:ext cx="105108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খ। ভোর বেলাতেই পাখির..................শুনতে আমার আরাম লাগে।</a:t>
            </a:r>
            <a:endParaRPr kumimoji="0" lang="bn-IN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DE5087-C4D4-4D4E-B1F8-A9683E2A4B40}"/>
              </a:ext>
            </a:extLst>
          </p:cNvPr>
          <p:cNvSpPr txBox="1"/>
          <p:nvPr/>
        </p:nvSpPr>
        <p:spPr>
          <a:xfrm>
            <a:off x="1248029" y="4317771"/>
            <a:ext cx="71099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গ।................হাঁক দিচ্ছে থালা-বাসন চাই?</a:t>
            </a:r>
            <a:endParaRPr kumimoji="0" lang="bn-IN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AB054C-7DC9-4C21-8CE5-C9047152EA4A}"/>
              </a:ext>
            </a:extLst>
          </p:cNvPr>
          <p:cNvSpPr txBox="1"/>
          <p:nvPr/>
        </p:nvSpPr>
        <p:spPr>
          <a:xfrm>
            <a:off x="1248029" y="5328956"/>
            <a:ext cx="81749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ঘ।...........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...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আমাদের শোনার ক্ষমতা কমিয়ে দেয়। </a:t>
            </a:r>
            <a:endParaRPr kumimoji="0" lang="bn-IN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72DD7C9-E649-4C7E-A106-CCD3136D3948}"/>
              </a:ext>
            </a:extLst>
          </p:cNvPr>
          <p:cNvSpPr txBox="1"/>
          <p:nvPr/>
        </p:nvSpPr>
        <p:spPr>
          <a:xfrm>
            <a:off x="2642689" y="1190620"/>
            <a:ext cx="21110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ফেরিওয়ালা</a:t>
            </a:r>
            <a:endParaRPr kumimoji="0" lang="bn-IN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5FAC577-61AE-4713-9B23-900725598A1E}"/>
              </a:ext>
            </a:extLst>
          </p:cNvPr>
          <p:cNvSpPr txBox="1"/>
          <p:nvPr/>
        </p:nvSpPr>
        <p:spPr>
          <a:xfrm>
            <a:off x="4897107" y="1190620"/>
            <a:ext cx="16618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নিশিরাত</a:t>
            </a:r>
            <a:endParaRPr kumimoji="0" lang="bn-IN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8DC4F3-6C26-4F3A-B2F8-2298ECB6C3B3}"/>
              </a:ext>
            </a:extLst>
          </p:cNvPr>
          <p:cNvSpPr txBox="1"/>
          <p:nvPr/>
        </p:nvSpPr>
        <p:spPr>
          <a:xfrm>
            <a:off x="6702346" y="1190620"/>
            <a:ext cx="23356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কিচির মিচির</a:t>
            </a:r>
            <a:endParaRPr kumimoji="0" lang="bn-IN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9C3D52-45A5-4450-9CCA-D2BF2F461A4A}"/>
              </a:ext>
            </a:extLst>
          </p:cNvPr>
          <p:cNvSpPr txBox="1"/>
          <p:nvPr/>
        </p:nvSpPr>
        <p:spPr>
          <a:xfrm>
            <a:off x="9181352" y="1190620"/>
            <a:ext cx="16362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শব্দদূষণ</a:t>
            </a:r>
            <a:endParaRPr kumimoji="0" lang="bn-IN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517A5D-A153-4ED7-A1ED-4C7979E2F014}"/>
              </a:ext>
            </a:extLst>
          </p:cNvPr>
          <p:cNvSpPr txBox="1"/>
          <p:nvPr/>
        </p:nvSpPr>
        <p:spPr>
          <a:xfrm>
            <a:off x="2642689" y="1236786"/>
            <a:ext cx="21110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ফেরিওয়ালা</a:t>
            </a:r>
            <a:endParaRPr kumimoji="0" lang="bn-IN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FCB54E1-1876-46C7-B001-C3726E5B479E}"/>
              </a:ext>
            </a:extLst>
          </p:cNvPr>
          <p:cNvSpPr txBox="1"/>
          <p:nvPr/>
        </p:nvSpPr>
        <p:spPr>
          <a:xfrm>
            <a:off x="4897107" y="1190620"/>
            <a:ext cx="16618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নিশিরাত</a:t>
            </a:r>
            <a:endParaRPr kumimoji="0" lang="bn-IN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C09FB00-8817-4D64-B931-4D116AC7F899}"/>
              </a:ext>
            </a:extLst>
          </p:cNvPr>
          <p:cNvSpPr txBox="1"/>
          <p:nvPr/>
        </p:nvSpPr>
        <p:spPr>
          <a:xfrm>
            <a:off x="6702346" y="1190620"/>
            <a:ext cx="23356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ৃ</a:t>
            </a:r>
            <a:r>
              <a:rPr kumimoji="0" lang="bn-BD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চির </a:t>
            </a:r>
            <a:r>
              <a:rPr kumimoji="0" lang="bn-BD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মিচির</a:t>
            </a:r>
            <a:endParaRPr kumimoji="0" lang="bn-IN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60818D6-1FB6-47CD-BD2F-F659B2608FFA}"/>
              </a:ext>
            </a:extLst>
          </p:cNvPr>
          <p:cNvSpPr txBox="1"/>
          <p:nvPr/>
        </p:nvSpPr>
        <p:spPr>
          <a:xfrm>
            <a:off x="9181352" y="1190620"/>
            <a:ext cx="16362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শব্দদূষণ</a:t>
            </a:r>
            <a:endParaRPr kumimoji="0" lang="bn-IN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3EDD96A-796A-4008-9D5B-6C3048E5687C}"/>
              </a:ext>
            </a:extLst>
          </p:cNvPr>
          <p:cNvSpPr txBox="1"/>
          <p:nvPr/>
        </p:nvSpPr>
        <p:spPr>
          <a:xfrm>
            <a:off x="4530223" y="449503"/>
            <a:ext cx="284334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মিলিয়ে দেখি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="" xmlns:a16="http://schemas.microsoft.com/office/drawing/2014/main" id="{FD2F7F36-4D9A-4A3F-A1E0-F13F0BFE5E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00B0F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08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24114 0.12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11784 0.2590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07956 0.4344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61211 0.58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12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ADC48AF-E9A9-46ED-80A8-E3351A924065}"/>
              </a:ext>
            </a:extLst>
          </p:cNvPr>
          <p:cNvSpPr txBox="1"/>
          <p:nvPr/>
        </p:nvSpPr>
        <p:spPr>
          <a:xfrm>
            <a:off x="1319531" y="2770803"/>
            <a:ext cx="46850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দিনভর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ডাকাডাকি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46243E-912C-4B9A-BB93-5CF9CE3BA00C}"/>
              </a:ext>
            </a:extLst>
          </p:cNvPr>
          <p:cNvSpPr txBox="1"/>
          <p:nvPr/>
        </p:nvSpPr>
        <p:spPr>
          <a:xfrm>
            <a:off x="955041" y="1552714"/>
            <a:ext cx="105359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প্রশ্নগুলো মনোযোগ দিয়ে শুন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উত্তর জানা থাকলে হাত তুলবে।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9530" y="4851986"/>
            <a:ext cx="5640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মোরগের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800" kern="0" spc="-150" dirty="0">
              <a:solidFill>
                <a:srgbClr val="E7E6E6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B7D0EA-7952-4139-9529-D5C0F9F20AE1}"/>
              </a:ext>
            </a:extLst>
          </p:cNvPr>
          <p:cNvSpPr txBox="1"/>
          <p:nvPr/>
        </p:nvSpPr>
        <p:spPr>
          <a:xfrm>
            <a:off x="1319531" y="3818448"/>
            <a:ext cx="52743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-15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নিরাতে </a:t>
            </a:r>
            <a:r>
              <a:rPr kumimoji="0" lang="bn-BD" sz="2800" b="0" i="0" u="none" strike="noStrike" kern="0" cap="none" spc="-15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কুকুরের দল কিভাবে ডাকে</a:t>
            </a:r>
            <a:r>
              <a:rPr kumimoji="0" lang="bn-IN" sz="2800" b="0" i="0" u="none" strike="noStrike" kern="0" cap="none" spc="-15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7C7C3AD-5819-4A68-92FD-6C953936FC09}"/>
              </a:ext>
            </a:extLst>
          </p:cNvPr>
          <p:cNvSpPr txBox="1"/>
          <p:nvPr/>
        </p:nvSpPr>
        <p:spPr>
          <a:xfrm>
            <a:off x="7326863" y="2586137"/>
            <a:ext cx="13911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পাখি</a:t>
            </a:r>
            <a:endParaRPr kumimoji="0" lang="bn-IN" sz="4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C1F776-1EA3-49F9-A43D-D35B2F7E4512}"/>
              </a:ext>
            </a:extLst>
          </p:cNvPr>
          <p:cNvSpPr txBox="1"/>
          <p:nvPr/>
        </p:nvSpPr>
        <p:spPr>
          <a:xfrm>
            <a:off x="7288520" y="3665488"/>
            <a:ext cx="16243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জোরে</a:t>
            </a:r>
            <a:endParaRPr kumimoji="0" lang="bn-IN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B2701C9-0373-400E-B5CE-CD7A06A0A8EA}"/>
              </a:ext>
            </a:extLst>
          </p:cNvPr>
          <p:cNvSpPr txBox="1"/>
          <p:nvPr/>
        </p:nvSpPr>
        <p:spPr>
          <a:xfrm>
            <a:off x="7211912" y="4709121"/>
            <a:ext cx="16243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ভোরে</a:t>
            </a:r>
            <a:endParaRPr kumimoji="0" lang="bn-IN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0400" y="558800"/>
            <a:ext cx="1561646" cy="58477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মূল্যায়ন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7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2" grpId="0"/>
      <p:bldP spid="13" grpId="0"/>
      <p:bldP spid="14" grpId="0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9029" y="4668481"/>
            <a:ext cx="5713464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শব্দদূষন</a:t>
            </a:r>
            <a:r>
              <a:rPr lang="en-US" sz="3600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3600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3600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আনবে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5124D0-0C58-4116-AEFF-1A3343B5AD55}"/>
              </a:ext>
            </a:extLst>
          </p:cNvPr>
          <p:cNvSpPr/>
          <p:nvPr/>
        </p:nvSpPr>
        <p:spPr>
          <a:xfrm rot="211288">
            <a:off x="3139947" y="2273192"/>
            <a:ext cx="2025193" cy="145151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perspectiveContrastingRightFacing">
              <a:rot lat="513179" lon="20175308" rev="4147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C2F11DC-655E-4562-BAAF-DE7949B424FC}"/>
              </a:ext>
            </a:extLst>
          </p:cNvPr>
          <p:cNvCxnSpPr>
            <a:cxnSpLocks/>
          </p:cNvCxnSpPr>
          <p:nvPr/>
        </p:nvCxnSpPr>
        <p:spPr>
          <a:xfrm flipH="1">
            <a:off x="706638" y="1801965"/>
            <a:ext cx="988962" cy="10897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F2EBAC3-3AC5-4D19-9C42-B2EA5A3C5EA6}"/>
              </a:ext>
            </a:extLst>
          </p:cNvPr>
          <p:cNvGrpSpPr/>
          <p:nvPr/>
        </p:nvGrpSpPr>
        <p:grpSpPr>
          <a:xfrm>
            <a:off x="1341789" y="2423162"/>
            <a:ext cx="977872" cy="856149"/>
            <a:chOff x="7459579" y="2275165"/>
            <a:chExt cx="1997242" cy="3017574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DA1B3B40-A953-47D7-87A4-19BE5D4D0744}"/>
                </a:ext>
              </a:extLst>
            </p:cNvPr>
            <p:cNvSpPr/>
            <p:nvPr/>
          </p:nvSpPr>
          <p:spPr>
            <a:xfrm>
              <a:off x="7459579" y="2275165"/>
              <a:ext cx="938463" cy="1438994"/>
            </a:xfrm>
            <a:custGeom>
              <a:avLst/>
              <a:gdLst>
                <a:gd name="connsiteX0" fmla="*/ 938463 w 938463"/>
                <a:gd name="connsiteY0" fmla="*/ 0 h 1438994"/>
                <a:gd name="connsiteX1" fmla="*/ 938463 w 938463"/>
                <a:gd name="connsiteY1" fmla="*/ 1438994 h 1438994"/>
                <a:gd name="connsiteX2" fmla="*/ 0 w 938463"/>
                <a:gd name="connsiteY2" fmla="*/ 1438994 h 1438994"/>
                <a:gd name="connsiteX3" fmla="*/ 0 w 938463"/>
                <a:gd name="connsiteY3" fmla="*/ 293166 h 1438994"/>
                <a:gd name="connsiteX4" fmla="*/ 92466 w 938463"/>
                <a:gd name="connsiteY4" fmla="*/ 221309 h 1438994"/>
                <a:gd name="connsiteX5" fmla="*/ 725396 w 938463"/>
                <a:gd name="connsiteY5" fmla="*/ 2383 h 14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463" h="1438994">
                  <a:moveTo>
                    <a:pt x="938463" y="0"/>
                  </a:moveTo>
                  <a:lnTo>
                    <a:pt x="938463" y="1438994"/>
                  </a:lnTo>
                  <a:lnTo>
                    <a:pt x="0" y="1438994"/>
                  </a:lnTo>
                  <a:lnTo>
                    <a:pt x="0" y="293166"/>
                  </a:lnTo>
                  <a:lnTo>
                    <a:pt x="92466" y="221309"/>
                  </a:lnTo>
                  <a:cubicBezTo>
                    <a:pt x="277811" y="100241"/>
                    <a:pt x="494140" y="23769"/>
                    <a:pt x="725396" y="2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E5F95A5-BFB5-419D-81BB-D4EEF65D9365}"/>
                </a:ext>
              </a:extLst>
            </p:cNvPr>
            <p:cNvSpPr/>
            <p:nvPr/>
          </p:nvSpPr>
          <p:spPr>
            <a:xfrm flipH="1">
              <a:off x="8518358" y="2275165"/>
              <a:ext cx="938463" cy="1438994"/>
            </a:xfrm>
            <a:custGeom>
              <a:avLst/>
              <a:gdLst>
                <a:gd name="connsiteX0" fmla="*/ 938463 w 938463"/>
                <a:gd name="connsiteY0" fmla="*/ 0 h 1438994"/>
                <a:gd name="connsiteX1" fmla="*/ 938463 w 938463"/>
                <a:gd name="connsiteY1" fmla="*/ 1438994 h 1438994"/>
                <a:gd name="connsiteX2" fmla="*/ 0 w 938463"/>
                <a:gd name="connsiteY2" fmla="*/ 1438994 h 1438994"/>
                <a:gd name="connsiteX3" fmla="*/ 0 w 938463"/>
                <a:gd name="connsiteY3" fmla="*/ 293166 h 1438994"/>
                <a:gd name="connsiteX4" fmla="*/ 92466 w 938463"/>
                <a:gd name="connsiteY4" fmla="*/ 221309 h 1438994"/>
                <a:gd name="connsiteX5" fmla="*/ 725396 w 938463"/>
                <a:gd name="connsiteY5" fmla="*/ 2383 h 14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463" h="1438994">
                  <a:moveTo>
                    <a:pt x="938463" y="0"/>
                  </a:moveTo>
                  <a:lnTo>
                    <a:pt x="938463" y="1438994"/>
                  </a:lnTo>
                  <a:lnTo>
                    <a:pt x="0" y="1438994"/>
                  </a:lnTo>
                  <a:lnTo>
                    <a:pt x="0" y="293166"/>
                  </a:lnTo>
                  <a:lnTo>
                    <a:pt x="92466" y="221309"/>
                  </a:lnTo>
                  <a:cubicBezTo>
                    <a:pt x="277811" y="100241"/>
                    <a:pt x="494140" y="23769"/>
                    <a:pt x="725396" y="2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5546559-D942-44AB-91BB-558D220F59F9}"/>
                </a:ext>
              </a:extLst>
            </p:cNvPr>
            <p:cNvSpPr/>
            <p:nvPr/>
          </p:nvSpPr>
          <p:spPr>
            <a:xfrm>
              <a:off x="7459579" y="3853744"/>
              <a:ext cx="1997242" cy="14389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CF02F70-C1E7-4A4F-9AD2-4CCDB8C456F1}"/>
              </a:ext>
            </a:extLst>
          </p:cNvPr>
          <p:cNvSpPr/>
          <p:nvPr/>
        </p:nvSpPr>
        <p:spPr>
          <a:xfrm rot="21365869">
            <a:off x="1686478" y="1672756"/>
            <a:ext cx="3849501" cy="1192302"/>
          </a:xfrm>
          <a:custGeom>
            <a:avLst/>
            <a:gdLst>
              <a:gd name="connsiteX0" fmla="*/ 3097303 w 3849501"/>
              <a:gd name="connsiteY0" fmla="*/ 203744 h 1192302"/>
              <a:gd name="connsiteX1" fmla="*/ 3849501 w 3849501"/>
              <a:gd name="connsiteY1" fmla="*/ 1096039 h 1192302"/>
              <a:gd name="connsiteX2" fmla="*/ 3811074 w 3849501"/>
              <a:gd name="connsiteY2" fmla="*/ 1075872 h 1192302"/>
              <a:gd name="connsiteX3" fmla="*/ 2478887 w 3849501"/>
              <a:gd name="connsiteY3" fmla="*/ 850428 h 1192302"/>
              <a:gd name="connsiteX4" fmla="*/ 1306203 w 3849501"/>
              <a:gd name="connsiteY4" fmla="*/ 1141357 h 1192302"/>
              <a:gd name="connsiteX5" fmla="*/ 1214605 w 3849501"/>
              <a:gd name="connsiteY5" fmla="*/ 1192302 h 1192302"/>
              <a:gd name="connsiteX6" fmla="*/ 1189695 w 3849501"/>
              <a:gd name="connsiteY6" fmla="*/ 1192302 h 1192302"/>
              <a:gd name="connsiteX7" fmla="*/ 0 w 3849501"/>
              <a:gd name="connsiteY7" fmla="*/ 44997 h 1192302"/>
              <a:gd name="connsiteX8" fmla="*/ 0 w 3849501"/>
              <a:gd name="connsiteY8" fmla="*/ 0 h 119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9501" h="1192302">
                <a:moveTo>
                  <a:pt x="3097303" y="203744"/>
                </a:moveTo>
                <a:lnTo>
                  <a:pt x="3849501" y="1096039"/>
                </a:lnTo>
                <a:lnTo>
                  <a:pt x="3811074" y="1075872"/>
                </a:lnTo>
                <a:cubicBezTo>
                  <a:pt x="3464596" y="911759"/>
                  <a:pt x="2993158" y="823645"/>
                  <a:pt x="2478887" y="850428"/>
                </a:cubicBezTo>
                <a:cubicBezTo>
                  <a:pt x="2028899" y="873863"/>
                  <a:pt x="1620667" y="981384"/>
                  <a:pt x="1306203" y="1141357"/>
                </a:cubicBezTo>
                <a:lnTo>
                  <a:pt x="1214605" y="1192302"/>
                </a:lnTo>
                <a:lnTo>
                  <a:pt x="1189695" y="1192302"/>
                </a:lnTo>
                <a:lnTo>
                  <a:pt x="0" y="4499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9B13998-6AB9-4FF2-BBA0-383130ACA6C1}"/>
              </a:ext>
            </a:extLst>
          </p:cNvPr>
          <p:cNvSpPr/>
          <p:nvPr/>
        </p:nvSpPr>
        <p:spPr>
          <a:xfrm>
            <a:off x="977508" y="2563557"/>
            <a:ext cx="62894" cy="1146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F020F37-6395-404F-9AD5-0119B0D7A8E1}"/>
              </a:ext>
            </a:extLst>
          </p:cNvPr>
          <p:cNvSpPr/>
          <p:nvPr/>
        </p:nvSpPr>
        <p:spPr>
          <a:xfrm>
            <a:off x="6179467" y="2346856"/>
            <a:ext cx="243047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 কাজ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6EFD37D0-4F51-4578-8819-8AF0AF6942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00B0F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0056B7-A971-4F7B-A34F-6E741D175EFD}"/>
              </a:ext>
            </a:extLst>
          </p:cNvPr>
          <p:cNvSpPr txBox="1"/>
          <p:nvPr/>
        </p:nvSpPr>
        <p:spPr>
          <a:xfrm>
            <a:off x="6997139" y="8202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andapatraEMJ" pitchFamily="2" charset="0"/>
              <a:ea typeface="+mn-ea"/>
              <a:cs typeface="Ekushey Godhuli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79019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" y="0"/>
            <a:ext cx="12188789" cy="6776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4080" y="2635905"/>
            <a:ext cx="4895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ধন্যবাদ</a:t>
            </a:r>
            <a:r>
              <a:rPr lang="en-US" sz="5400" dirty="0" smtClean="0"/>
              <a:t> </a:t>
            </a:r>
            <a:r>
              <a:rPr lang="en-US" sz="5400" dirty="0" err="1" smtClean="0"/>
              <a:t>সবাইকে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9944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0">
            <a:extLst>
              <a:ext uri="{FF2B5EF4-FFF2-40B4-BE49-F238E27FC236}">
                <a16:creationId xmlns="" xmlns:a16="http://schemas.microsoft.com/office/drawing/2014/main" id="{C9FDB9A7-3395-4372-9B5A-03A4C7002A33}"/>
              </a:ext>
            </a:extLst>
          </p:cNvPr>
          <p:cNvSpPr/>
          <p:nvPr/>
        </p:nvSpPr>
        <p:spPr>
          <a:xfrm>
            <a:off x="843280" y="2314776"/>
            <a:ext cx="10190515" cy="36305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D1DBA77-01E5-4353-B2B4-EDD622E7E167}"/>
              </a:ext>
            </a:extLst>
          </p:cNvPr>
          <p:cNvSpPr/>
          <p:nvPr/>
        </p:nvSpPr>
        <p:spPr>
          <a:xfrm>
            <a:off x="1158205" y="2785636"/>
            <a:ext cx="98755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২.১.১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প্রমিত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উচ্চারণে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ছন্দ বজায় রেখে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কবিতাটিআবৃত্তি 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bn-B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১.৫.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 বিরামচিহ্ন দেখে অর্থযতি ও শ্বাসযতি বজায় রেখে সাবলীল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ভাবে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কবিতাটি</a:t>
            </a:r>
            <a:r>
              <a:rPr kumimoji="0" lang="bn-BD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পড়তে পারবে।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0CAE3D9-D1AC-4223-B1EA-FF05DFEEF564}"/>
              </a:ext>
            </a:extLst>
          </p:cNvPr>
          <p:cNvSpPr/>
          <p:nvPr/>
        </p:nvSpPr>
        <p:spPr>
          <a:xfrm>
            <a:off x="2386094" y="1106639"/>
            <a:ext cx="671880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bn-IN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endParaRPr kumimoji="0" lang="bn-IN" sz="4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5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82FF9C58-AD64-44A0-9FE6-5085F7D7F0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00B0F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39EF54E-5C7E-4771-B03B-66812F38E8E0}"/>
              </a:ext>
            </a:extLst>
          </p:cNvPr>
          <p:cNvSpPr txBox="1"/>
          <p:nvPr/>
        </p:nvSpPr>
        <p:spPr>
          <a:xfrm>
            <a:off x="2343624" y="2557554"/>
            <a:ext cx="7078033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আমাদের আশেপাশে কী কী পশুপাখি দেখতে পাই?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52400" y="15240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2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7CC1441-1DB5-45E2-94BC-CC137E7365F1}"/>
              </a:ext>
            </a:extLst>
          </p:cNvPr>
          <p:cNvSpPr txBox="1"/>
          <p:nvPr/>
        </p:nvSpPr>
        <p:spPr>
          <a:xfrm>
            <a:off x="2707536" y="943848"/>
            <a:ext cx="707803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 আমরা একটি ছবি দেখব।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886A48-F385-48FA-B2B3-D70FD7E46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0" y="2499359"/>
            <a:ext cx="7731760" cy="339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1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3886A48-F385-48FA-B2B3-D70FD7E4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568218"/>
            <a:ext cx="6132643" cy="434922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4160" y="5334000"/>
            <a:ext cx="8581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/>
              <a:t>তোমরা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ছবিতে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কি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কি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দেখতে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পাচ্ছ</a:t>
            </a:r>
            <a:r>
              <a:rPr lang="en-US" sz="4000" b="1" i="1" dirty="0" smtClean="0"/>
              <a:t>?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30312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ABDAAB-271A-4E98-8964-154A4C800C90}"/>
              </a:ext>
            </a:extLst>
          </p:cNvPr>
          <p:cNvSpPr txBox="1"/>
          <p:nvPr/>
        </p:nvSpPr>
        <p:spPr>
          <a:xfrm>
            <a:off x="2414744" y="753517"/>
            <a:ext cx="707803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তোমাদের মধ্যে কে কে পশু বা পাখির ডাক নকল কতে পার?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96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FED1C76-F3DC-4E9A-A2DF-C8E8B1FA9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1" y="2161086"/>
            <a:ext cx="6031042" cy="4081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678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F5D6ECA3-81CA-453C-96B7-90497B6C1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00B0F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00B8AC-9370-47DF-9867-F39B2330E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0" y="2133600"/>
            <a:ext cx="7650480" cy="42000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21375B-19FE-436C-A217-A159315AE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496" l="3759" r="96992">
                        <a14:foregroundMark x1="45865" y1="79675" x2="56391" y2="78049"/>
                        <a14:foregroundMark x1="60150" y1="59350" x2="55639" y2="70732"/>
                        <a14:foregroundMark x1="49624" y1="65041" x2="45865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2138" y="2720318"/>
            <a:ext cx="1733862" cy="161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E4609D-D195-414D-8439-D957BBECA8C0}"/>
              </a:ext>
            </a:extLst>
          </p:cNvPr>
          <p:cNvSpPr txBox="1"/>
          <p:nvPr/>
        </p:nvSpPr>
        <p:spPr>
          <a:xfrm>
            <a:off x="1884947" y="428697"/>
            <a:ext cx="885584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গ্রামে নাকি শহরে কোথায় বেশী মোরগ দেখা যায়?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344400" cy="7010400"/>
          </a:xfrm>
          <a:prstGeom prst="frame">
            <a:avLst>
              <a:gd name="adj1" fmla="val 479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7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585</Words>
  <Application>Microsoft Office PowerPoint</Application>
  <PresentationFormat>Custom</PresentationFormat>
  <Paragraphs>128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USER</cp:lastModifiedBy>
  <cp:revision>45</cp:revision>
  <dcterms:created xsi:type="dcterms:W3CDTF">2019-08-20T17:34:34Z</dcterms:created>
  <dcterms:modified xsi:type="dcterms:W3CDTF">2020-10-25T18:30:26Z</dcterms:modified>
</cp:coreProperties>
</file>