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1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12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72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7148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56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76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9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6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0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2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7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7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55EA6-A586-45A7-B505-D9D41D3FDB2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7DAC8D2-33E5-4E07-B968-5E4549D0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0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364" y="3306005"/>
            <a:ext cx="9144000" cy="2387600"/>
          </a:xfrm>
        </p:spPr>
        <p:txBody>
          <a:bodyPr>
            <a:noAutofit/>
          </a:bodyPr>
          <a:lstStyle/>
          <a:p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পদার্থবিজ্ঞান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ক্লাসে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সকলকে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স্বাগতম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8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লব্ধির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নির্ণয়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sz="6300" dirty="0" smtClean="0"/>
                  <a:t>এখন </a:t>
                </a:r>
                <a:r>
                  <a:rPr lang="en-US" sz="6300" dirty="0" err="1" smtClean="0"/>
                  <a:t>সমীকরণ</a:t>
                </a:r>
                <a:r>
                  <a:rPr lang="en-US" sz="6300" dirty="0" smtClean="0"/>
                  <a:t>  (ii) ও (iii) </a:t>
                </a:r>
                <a:r>
                  <a:rPr lang="en-US" sz="6300" dirty="0" err="1" smtClean="0"/>
                  <a:t>এর</a:t>
                </a:r>
                <a:r>
                  <a:rPr lang="en-US" sz="6300" dirty="0" smtClean="0"/>
                  <a:t> </a:t>
                </a:r>
                <a:r>
                  <a:rPr lang="en-US" sz="6300" dirty="0" err="1" smtClean="0"/>
                  <a:t>মান</a:t>
                </a:r>
                <a:r>
                  <a:rPr lang="en-US" sz="6300" dirty="0" smtClean="0"/>
                  <a:t> </a:t>
                </a:r>
                <a:r>
                  <a:rPr lang="en-US" sz="6300" dirty="0" err="1" smtClean="0"/>
                  <a:t>সমীকরণ</a:t>
                </a:r>
                <a:r>
                  <a:rPr lang="en-US" sz="6300" dirty="0" smtClean="0"/>
                  <a:t> (</a:t>
                </a:r>
                <a:r>
                  <a:rPr lang="en-US" sz="6300" dirty="0" err="1" smtClean="0"/>
                  <a:t>i</a:t>
                </a:r>
                <a:r>
                  <a:rPr lang="en-US" sz="6300" dirty="0" smtClean="0"/>
                  <a:t>) </a:t>
                </a:r>
                <a:r>
                  <a:rPr lang="en-US" sz="6300" dirty="0" err="1" smtClean="0"/>
                  <a:t>নং</a:t>
                </a:r>
                <a:r>
                  <a:rPr lang="en-US" sz="6300" dirty="0" smtClean="0"/>
                  <a:t> এ </a:t>
                </a:r>
                <a:r>
                  <a:rPr lang="en-US" sz="6300" dirty="0" err="1" smtClean="0"/>
                  <a:t>বসিয়ে</a:t>
                </a:r>
                <a:r>
                  <a:rPr lang="en-US" sz="6300" dirty="0" smtClean="0"/>
                  <a:t> </a:t>
                </a:r>
                <a:r>
                  <a:rPr lang="en-US" sz="6300" dirty="0" err="1" smtClean="0"/>
                  <a:t>পাই</a:t>
                </a:r>
                <a:r>
                  <a:rPr lang="en-US" sz="6300" dirty="0" smtClean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3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300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3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300" dirty="0" smtClean="0"/>
                  <a:t> +2AB. BC </a:t>
                </a:r>
                <a:r>
                  <a:rPr lang="en-US" sz="6300" dirty="0" err="1" smtClean="0"/>
                  <a:t>cos</a:t>
                </a:r>
                <a:r>
                  <a:rPr lang="en-US" sz="6300" dirty="0" smtClean="0"/>
                  <a:t> </a:t>
                </a:r>
                <a14:m>
                  <m:oMath xmlns:m="http://schemas.openxmlformats.org/officeDocument/2006/math">
                    <m:r>
                      <a:rPr lang="en-US" sz="6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63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6300" dirty="0" err="1" smtClean="0"/>
                  <a:t>বা</a:t>
                </a:r>
                <a:r>
                  <a:rPr lang="en-US" sz="63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3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6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3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3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300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3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300" dirty="0" smtClean="0"/>
                  <a:t> +2PQ </a:t>
                </a:r>
                <a:r>
                  <a:rPr lang="en-US" sz="6300" dirty="0" err="1" smtClean="0"/>
                  <a:t>cos</a:t>
                </a:r>
                <a:r>
                  <a:rPr lang="en-US" sz="6300" dirty="0" smtClean="0"/>
                  <a:t> </a:t>
                </a:r>
                <a14:m>
                  <m:oMath xmlns:m="http://schemas.openxmlformats.org/officeDocument/2006/math">
                    <m:r>
                      <a:rPr lang="en-US" sz="6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63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6300" dirty="0" err="1" smtClean="0"/>
                  <a:t>বা</a:t>
                </a:r>
                <a:r>
                  <a:rPr lang="en-US" sz="6300" dirty="0" smtClean="0"/>
                  <a:t>, R = </a:t>
                </a:r>
                <a14:m>
                  <m:oMath xmlns:m="http://schemas.openxmlformats.org/officeDocument/2006/math">
                    <m:r>
                      <a:rPr lang="en-US" sz="6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6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3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300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3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63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300" dirty="0" smtClean="0"/>
                  <a:t> +2PQ </a:t>
                </a:r>
                <a:r>
                  <a:rPr lang="en-US" sz="6300" dirty="0" err="1" smtClean="0"/>
                  <a:t>cos</a:t>
                </a:r>
                <a:r>
                  <a:rPr lang="en-US" sz="6300" dirty="0" smtClean="0"/>
                  <a:t> </a:t>
                </a:r>
                <a14:m>
                  <m:oMath xmlns:m="http://schemas.openxmlformats.org/officeDocument/2006/math">
                    <m:r>
                      <a:rPr lang="en-US" sz="6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6300" dirty="0" smtClean="0"/>
                  <a:t>) ……………………………..(IV)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1" t="-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err="1" smtClean="0"/>
              <a:t>লব্ধির</a:t>
            </a:r>
            <a:r>
              <a:rPr lang="en-US" sz="8000" dirty="0" smtClean="0"/>
              <a:t> </a:t>
            </a:r>
            <a:r>
              <a:rPr lang="en-US" sz="8000" dirty="0" err="1" smtClean="0"/>
              <a:t>দিক</a:t>
            </a:r>
            <a:r>
              <a:rPr lang="en-US" sz="8000" dirty="0" smtClean="0"/>
              <a:t> </a:t>
            </a:r>
            <a:r>
              <a:rPr lang="en-US" sz="8000" dirty="0" err="1" smtClean="0"/>
              <a:t>নির্ণয়</a:t>
            </a:r>
            <a:endParaRPr lang="en-US" sz="8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ধরাযাক, </a:t>
                </a:r>
                <a:br>
                  <a:rPr lang="en-US" sz="3600" dirty="0" smtClean="0"/>
                </a:br>
                <a:r>
                  <a:rPr lang="en-US" sz="3600" dirty="0" err="1" smtClean="0"/>
                  <a:t>লব্ধি</a:t>
                </a:r>
                <a:r>
                  <a:rPr lang="en-US" sz="3600" dirty="0" smtClean="0"/>
                  <a:t> R ও </a:t>
                </a:r>
                <a:r>
                  <a:rPr lang="en-US" sz="3600" dirty="0" err="1" smtClean="0"/>
                  <a:t>ভেক্টর</a:t>
                </a:r>
                <a:r>
                  <a:rPr lang="en-US" sz="3600" dirty="0" smtClean="0"/>
                  <a:t> P </a:t>
                </a:r>
                <a:r>
                  <a:rPr lang="en-US" sz="3600" dirty="0" err="1" smtClean="0"/>
                  <a:t>এর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মধ্যবর্তী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কোণ</a:t>
                </a:r>
                <a:r>
                  <a:rPr lang="en-US" sz="3600" dirty="0" smtClean="0"/>
                  <a:t> </a:t>
                </a:r>
                <a:r>
                  <a:rPr lang="el-GR" sz="4800" dirty="0" smtClean="0"/>
                  <a:t>ᵩ </a:t>
                </a:r>
                <a:r>
                  <a:rPr lang="en-US" sz="4800" dirty="0" smtClean="0"/>
                  <a:t>, </a:t>
                </a:r>
                <a:r>
                  <a:rPr lang="en-US" sz="3600" dirty="0" err="1" smtClean="0"/>
                  <a:t>অর্থা</a:t>
                </a:r>
                <a:r>
                  <a:rPr lang="en-US" sz="3600" dirty="0" smtClean="0"/>
                  <a:t>ৎ ,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4800" dirty="0" smtClean="0"/>
                  <a:t>ᵩ</a:t>
                </a:r>
                <a:endParaRPr lang="en-US" sz="4800" dirty="0"/>
              </a:p>
              <a:p>
                <a:pPr marL="0" indent="0">
                  <a:buNone/>
                </a:pPr>
                <a:r>
                  <a:rPr lang="en-US" sz="3600" dirty="0" err="1" smtClean="0"/>
                  <a:t>এখন</a:t>
                </a:r>
                <a:r>
                  <a:rPr lang="en-US" sz="3600" dirty="0" smtClean="0"/>
                  <a:t> CBE </a:t>
                </a:r>
                <a:r>
                  <a:rPr lang="en-US" sz="3600" dirty="0" err="1" smtClean="0"/>
                  <a:t>সমকোণী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ত্রিভুজে</a:t>
                </a:r>
                <a:r>
                  <a:rPr lang="en-US" sz="3600" dirty="0" smtClean="0"/>
                  <a:t> ,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Sin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b="0" i="1" dirty="0" err="1" smtClean="0">
                    <a:latin typeface="Cambria Math" panose="02040503050406030204" pitchFamily="18" charset="0"/>
                  </a:rPr>
                  <a:t>বা</a:t>
                </a:r>
                <a:r>
                  <a:rPr lang="en-US" sz="3600" b="0" i="1" dirty="0" smtClean="0">
                    <a:latin typeface="Cambria Math" panose="02040503050406030204" pitchFamily="18" charset="0"/>
                  </a:rPr>
                  <a:t>, CE = </a:t>
                </a:r>
                <a:r>
                  <a:rPr lang="en-US" sz="3600" b="0" i="1" dirty="0" err="1" smtClean="0">
                    <a:latin typeface="Cambria Math" panose="02040503050406030204" pitchFamily="18" charset="0"/>
                  </a:rPr>
                  <a:t>BC.sin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……………………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err="1" smtClean="0"/>
                  <a:t>এবং</a:t>
                </a:r>
                <a:r>
                  <a:rPr lang="en-US" sz="3600" dirty="0" smtClean="0"/>
                  <a:t> CAE </a:t>
                </a:r>
                <a:r>
                  <a:rPr lang="en-US" sz="3600" dirty="0" err="1" smtClean="0"/>
                  <a:t>সমকোণী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ত্রিভুজে</a:t>
                </a:r>
                <a:r>
                  <a:rPr lang="en-US" sz="3600" dirty="0" smtClean="0"/>
                  <a:t> ,</a:t>
                </a:r>
                <a:br>
                  <a:rPr lang="en-US" sz="3600" dirty="0" smtClean="0"/>
                </a:br>
                <a:r>
                  <a:rPr lang="en-US" sz="3600" dirty="0" smtClean="0"/>
                  <a:t>tan</a:t>
                </a:r>
                <a:r>
                  <a:rPr lang="el-GR" sz="3600" dirty="0" smtClean="0"/>
                  <a:t> ᵩ</a:t>
                </a:r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den>
                    </m:f>
                  </m:oMath>
                </a14:m>
                <a:r>
                  <a:rPr lang="en-US" dirty="0" smtClean="0"/>
                  <a:t> ……………………….(VI)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2" t="-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9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err="1" smtClean="0"/>
              <a:t>লব্ধির</a:t>
            </a:r>
            <a:r>
              <a:rPr lang="en-US" sz="8000" dirty="0" smtClean="0"/>
              <a:t> </a:t>
            </a:r>
            <a:r>
              <a:rPr lang="en-US" sz="8000" dirty="0" err="1" smtClean="0"/>
              <a:t>দিক</a:t>
            </a:r>
            <a:r>
              <a:rPr lang="en-US" sz="8000" dirty="0" smtClean="0"/>
              <a:t> </a:t>
            </a:r>
            <a:r>
              <a:rPr lang="en-US" sz="8000" dirty="0" err="1" smtClean="0"/>
              <a:t>নির্ণয়</a:t>
            </a:r>
            <a:endParaRPr lang="en-US" sz="8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সমীকরণ (III) ও </a:t>
                </a:r>
                <a:r>
                  <a:rPr lang="en-US" dirty="0" err="1" smtClean="0"/>
                  <a:t>সমীকরণ</a:t>
                </a:r>
                <a:r>
                  <a:rPr lang="en-US" dirty="0" smtClean="0"/>
                  <a:t> (V)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মান</a:t>
                </a:r>
                <a:r>
                  <a:rPr lang="en-US" dirty="0" smtClean="0"/>
                  <a:t> (VI) </a:t>
                </a:r>
                <a:r>
                  <a:rPr lang="en-US" dirty="0" err="1" smtClean="0"/>
                  <a:t>নং</a:t>
                </a:r>
                <a:r>
                  <a:rPr lang="en-US" dirty="0" smtClean="0"/>
                  <a:t> এ </a:t>
                </a:r>
                <a:r>
                  <a:rPr lang="en-US" dirty="0" err="1" smtClean="0"/>
                  <a:t>বসিয়ে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পাই</a:t>
                </a:r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tan</a:t>
                </a:r>
                <a:r>
                  <a:rPr lang="el-GR" dirty="0" smtClean="0"/>
                  <a:t> ᵩ</a:t>
                </a:r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 smtClean="0"/>
                  <a:t>tan</a:t>
                </a:r>
                <a:r>
                  <a:rPr lang="el-GR" dirty="0" smtClean="0"/>
                  <a:t> ᵩ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ᵩ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…………………………………(vii)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সমীকরণ</a:t>
                </a:r>
                <a:r>
                  <a:rPr lang="en-US" dirty="0" smtClean="0"/>
                  <a:t> (iv) ও (vii) </a:t>
                </a:r>
                <a:r>
                  <a:rPr lang="en-US" dirty="0" err="1" smtClean="0"/>
                  <a:t>যথাক্রমে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লব্ধির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মান</a:t>
                </a:r>
                <a:r>
                  <a:rPr lang="en-US" dirty="0" smtClean="0"/>
                  <a:t> R ও </a:t>
                </a:r>
                <a:r>
                  <a:rPr lang="en-US" dirty="0" err="1" smtClean="0"/>
                  <a:t>লব্ধির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দিক</a:t>
                </a:r>
                <a:r>
                  <a:rPr lang="en-US" dirty="0" smtClean="0"/>
                  <a:t> </a:t>
                </a:r>
                <a:r>
                  <a:rPr lang="el-GR" sz="6000" dirty="0" smtClean="0"/>
                  <a:t>ᵩ</a:t>
                </a:r>
                <a:r>
                  <a:rPr lang="en-US" sz="6000" dirty="0" smtClean="0"/>
                  <a:t> </a:t>
                </a:r>
                <a:r>
                  <a:rPr lang="en-US" dirty="0" err="1" smtClean="0"/>
                  <a:t>নির্দেশ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করে</a:t>
                </a:r>
                <a:r>
                  <a:rPr lang="en-US" dirty="0" smtClean="0"/>
                  <a:t>।</a:t>
                </a:r>
                <a:endParaRPr lang="en-US" sz="6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7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লব্ধির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সর্বোচ্চ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মানের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ক্ষেত্রে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48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4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dirty="0" smtClean="0"/>
                          <m:t> + </m:t>
                        </m:r>
                        <m:sSup>
                          <m:sSupPr>
                            <m:ctrlPr>
                              <a:rPr lang="en-US" sz="4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4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dirty="0" smtClean="0"/>
                          <m:t> +</m:t>
                        </m:r>
                        <m:r>
                          <m:rPr>
                            <m:nor/>
                          </m:rPr>
                          <a:rPr lang="en-US" sz="48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4800" dirty="0" smtClean="0"/>
                          <m:t>PQ</m:t>
                        </m:r>
                        <m:r>
                          <m:rPr>
                            <m:nor/>
                          </m:rPr>
                          <a:rPr lang="en-US" sz="4800" dirty="0" smtClean="0"/>
                          <m:t> </m:t>
                        </m:r>
                      </m:e>
                    </m:rad>
                  </m:oMath>
                </a14:m>
                <a:endParaRPr lang="en-US" sz="4800" dirty="0" smtClean="0"/>
              </a:p>
              <a:p>
                <a:pPr marL="0" indent="0">
                  <a:buNone/>
                </a:pPr>
                <a:r>
                  <a:rPr lang="en-US" sz="4800" dirty="0" smtClean="0"/>
                  <a:t>	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48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48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dirty="0" smtClean="0"/>
                          <m:t> </m:t>
                        </m:r>
                      </m:e>
                    </m:rad>
                  </m:oMath>
                </a14:m>
                <a:r>
                  <a:rPr lang="en-US" sz="48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4800" dirty="0" smtClean="0"/>
                  <a:t>= P + Q </a:t>
                </a:r>
              </a:p>
              <a:p>
                <a:pPr marL="0" indent="0">
                  <a:buNone/>
                </a:pPr>
                <a:r>
                  <a:rPr lang="en-US" sz="4800" dirty="0" err="1" smtClean="0"/>
                  <a:t>অর্থা</a:t>
                </a:r>
                <a:r>
                  <a:rPr lang="en-US" sz="4800" dirty="0" smtClean="0"/>
                  <a:t>ৎ </a:t>
                </a:r>
                <a:r>
                  <a:rPr lang="en-US" sz="4800" dirty="0" err="1" smtClean="0"/>
                  <a:t>লব্ধির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সর্বোচ্চ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মান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ভেক্টর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দুটির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মানের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যোগফলের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সমান</a:t>
                </a:r>
                <a:r>
                  <a:rPr lang="en-US" sz="4800" dirty="0" smtClean="0"/>
                  <a:t>।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837" t="-2198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5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err="1" smtClean="0"/>
              <a:t>লব্ধির</a:t>
            </a:r>
            <a:r>
              <a:rPr lang="en-US" sz="7200" dirty="0" smtClean="0"/>
              <a:t> </a:t>
            </a:r>
            <a:r>
              <a:rPr lang="en-US" sz="7200" dirty="0" err="1" smtClean="0"/>
              <a:t>সর্বনিম্ন</a:t>
            </a:r>
            <a:r>
              <a:rPr lang="en-US" sz="7200" dirty="0" smtClean="0"/>
              <a:t> </a:t>
            </a:r>
            <a:r>
              <a:rPr lang="en-US" sz="7200" dirty="0" err="1" smtClean="0"/>
              <a:t>মানের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ক্ষেত্রে</a:t>
            </a:r>
            <a:endParaRPr lang="en-US" sz="7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1" i="1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4400" b="1" i="1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 smtClean="0">
                                <a:ln w="13462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n w="13462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4400" b="1" i="1" smtClean="0">
                                <a:ln w="13462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400" b="1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</a:rPr>
                          <m:t> + </m:t>
                        </m:r>
                        <m:sSup>
                          <m:sSupPr>
                            <m:ctrlPr>
                              <a:rPr lang="en-US" sz="4400" b="1" i="1" smtClean="0">
                                <a:ln w="13462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n w="13462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4400" b="1" i="1" smtClean="0">
                                <a:ln w="13462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400" b="1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</a:rPr>
                          <m:t>PQ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	</a:t>
                </a:r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 smtClean="0">
                                <a:ln w="13462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n w="13462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 smtClean="0">
                                <a:ln w="13462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4400" b="1" i="1" smtClean="0">
                                <a:ln w="13462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n w="13462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4400" b="1" i="1" smtClean="0">
                                <a:ln w="13462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n w="13462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400" b="1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</a:rPr>
                          <m:t> </m:t>
                        </m:r>
                      </m:e>
                    </m:rad>
                  </m:oMath>
                </a14:m>
                <a:endParaRPr lang="en-US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	</a:t>
                </a:r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= P – Q 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	</a:t>
                </a:r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= P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Q </a:t>
                </a:r>
              </a:p>
              <a:p>
                <a:pPr marL="0" indent="0">
                  <a:buNone/>
                </a:pPr>
                <a:r>
                  <a:rPr lang="en-US" sz="4400" b="1" dirty="0" err="1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অর্থা</a:t>
                </a:r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ৎ , </a:t>
                </a:r>
                <a:r>
                  <a:rPr lang="en-US" sz="4400" b="1" dirty="0" err="1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লব্ধির</a:t>
                </a:r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সর্বনিম্ন</a:t>
                </a:r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মান</a:t>
                </a:r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ভেক্টর</a:t>
                </a:r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দুটির</a:t>
                </a:r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মানের</a:t>
                </a:r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বিয়োগফলের</a:t>
                </a:r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সমান</a:t>
                </a:r>
                <a:r>
                  <a:rPr lang="en-US" sz="4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।</a:t>
                </a:r>
                <a:endParaRPr lang="en-US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2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10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0515600" cy="103723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গাণিতিক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সমস্যা-১ :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দুটি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দিক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রাশির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বৃহত্তম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লব্ধি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14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একক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এবং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ক্ষুদ্রতম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লব্ধি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2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একক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।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রাশি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দুটি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পরস্পরের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সাথে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90</a:t>
                </a:r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কোণে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একটি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কণার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উপর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ক্রিয়া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করলো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।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লব্ধির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মান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নির্ণয়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কর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।</a:t>
                </a:r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0515600" cy="1037230"/>
              </a:xfrm>
              <a:blipFill rotWithShape="0">
                <a:blip r:embed="rId2"/>
                <a:stretch>
                  <a:fillRect l="-1275" t="-11765" r="-290" b="-1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301" y="1411573"/>
                <a:ext cx="6564576" cy="514982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স</a:t>
                </a:r>
                <a:r>
                  <a:rPr lang="en-US" sz="2400" dirty="0" smtClean="0"/>
                  <a:t>মাধান : </a:t>
                </a:r>
                <a:r>
                  <a:rPr lang="en-US" sz="2400" dirty="0" err="1" smtClean="0"/>
                  <a:t>ধরি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ভেক্টর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দুটি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যথাক্রমে</a:t>
                </a:r>
                <a:r>
                  <a:rPr lang="en-US" sz="2400" dirty="0" smtClean="0"/>
                  <a:t> P  ও Q  .</a:t>
                </a:r>
              </a:p>
              <a:p>
                <a:pPr marL="0" indent="0">
                  <a:buNone/>
                </a:pPr>
                <a:r>
                  <a:rPr lang="en-US" sz="2400" dirty="0" err="1" smtClean="0"/>
                  <a:t>শর্তানুসারে</a:t>
                </a:r>
                <a:r>
                  <a:rPr lang="en-US" sz="2400" dirty="0" smtClean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= P + Q = 14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 smtClean="0"/>
                  <a:t>14 ……………….(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 err="1" smtClean="0"/>
                  <a:t>এবং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/>
                  <a:t> Q = 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2400" dirty="0" smtClean="0"/>
                  <a:t>2 …………………(ii)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(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) </a:t>
                </a:r>
                <a:r>
                  <a:rPr lang="en-US" sz="2400" dirty="0" err="1" smtClean="0"/>
                  <a:t>নং</a:t>
                </a:r>
                <a:r>
                  <a:rPr lang="en-US" sz="2400" dirty="0" smtClean="0"/>
                  <a:t> ও (ii) </a:t>
                </a:r>
                <a:r>
                  <a:rPr lang="en-US" sz="2400" dirty="0" err="1" smtClean="0"/>
                  <a:t>নং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সমাধান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পাই</a:t>
                </a:r>
                <a:r>
                  <a:rPr lang="en-US" sz="2400" dirty="0" smtClean="0"/>
                  <a:t> ,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P = 8 </a:t>
                </a:r>
                <a:r>
                  <a:rPr lang="en-US" sz="2400" dirty="0" err="1" smtClean="0"/>
                  <a:t>একক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এবং</a:t>
                </a:r>
                <a:r>
                  <a:rPr lang="en-US" sz="2400" dirty="0" smtClean="0"/>
                  <a:t> Q = 6 </a:t>
                </a:r>
                <a:r>
                  <a:rPr lang="en-US" sz="2400" dirty="0" err="1" smtClean="0"/>
                  <a:t>একক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লব্ধি</a:t>
                </a:r>
                <a:r>
                  <a:rPr lang="en-US" sz="2400" dirty="0" smtClean="0"/>
                  <a:t> R    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+2PQ </a:t>
                </a:r>
                <a:r>
                  <a:rPr lang="en-US" sz="2400" dirty="0" err="1" smtClean="0"/>
                  <a:t>cos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 smtClean="0"/>
                  <a:t>)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+2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cos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 smtClean="0"/>
                  <a:t>)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en-US" sz="2400" dirty="0" smtClean="0"/>
                  <a:t> = 10 </a:t>
                </a:r>
                <a:r>
                  <a:rPr lang="en-US" sz="2400" dirty="0" err="1" smtClean="0"/>
                  <a:t>একক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301" y="1411573"/>
                <a:ext cx="6564576" cy="5149825"/>
              </a:xfrm>
              <a:blipFill rotWithShape="0">
                <a:blip r:embed="rId3"/>
                <a:stretch>
                  <a:fillRect l="-1487" t="-1896" b="-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3248168" y="1411573"/>
            <a:ext cx="354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55409" y="1411573"/>
            <a:ext cx="354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8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436" y="228647"/>
            <a:ext cx="3706504" cy="1325563"/>
          </a:xfrm>
        </p:spPr>
        <p:txBody>
          <a:bodyPr/>
          <a:lstStyle/>
          <a:p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</a:rPr>
              <a:t>জোড়ায় কাজঃ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  <a:latin typeface="PadmaE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9114" y="4156294"/>
                <a:ext cx="10515600" cy="15128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4800" dirty="0" smtClean="0"/>
                  <a:t>20N </a:t>
                </a:r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ও 60N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মানের</a:t>
                </a:r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দুটি</a:t>
                </a:r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দিক</a:t>
                </a:r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রাশির</a:t>
                </a:r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800" dirty="0" err="1" smtClean="0"/>
                  <a:t>মধ্যবর্তী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কোণ</a:t>
                </a:r>
                <a:r>
                  <a:rPr lang="en-US" sz="4800" dirty="0" smtClean="0"/>
                  <a:t> 30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। </a:t>
                </a:r>
                <a:r>
                  <a:rPr lang="en-US" sz="4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লব্ধির</a:t>
                </a:r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মান</a:t>
                </a:r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নির্ণয়</a:t>
                </a:r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কর</a:t>
                </a:r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।</a:t>
                </a:r>
                <a:r>
                  <a:rPr lang="en-US" sz="4800" dirty="0" smtClean="0"/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114" y="4156294"/>
                <a:ext cx="10515600" cy="1512888"/>
              </a:xfrm>
              <a:blipFill rotWithShape="0">
                <a:blip r:embed="rId2"/>
                <a:stretch>
                  <a:fillRect l="-2609" t="-20161" b="-20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50" y="891428"/>
            <a:ext cx="2506475" cy="27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553" y="146761"/>
            <a:ext cx="3579125" cy="1325563"/>
          </a:xfrm>
        </p:spPr>
        <p:txBody>
          <a:bodyPr>
            <a:normAutofit fontScale="90000"/>
          </a:bodyPr>
          <a:lstStyle/>
          <a:p>
            <a:pPr lvl="1"/>
            <a:r>
              <a:rPr lang="bn-IN" sz="96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ম</a:t>
            </a:r>
            <a:r>
              <a:rPr lang="en-US" sz="96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ূ</a:t>
            </a:r>
            <a:r>
              <a:rPr lang="bn-IN" sz="96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ল্যায়নঃ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১।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সামান্তরিক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সূত্রটি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বিবৃত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</a:p>
          <a:p>
            <a:pPr marL="0" indent="0" algn="ctr">
              <a:buNone/>
            </a:pP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২।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লব্ধি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নির্ণয়ের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সূত্রটি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বল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      </a:t>
            </a:r>
            <a:b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৩।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লব্ধির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দিক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নির্ণয়ের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সূত্রটি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বল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b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৪।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লব্ধির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সর্বোচ্চ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মানের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শর্ত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কী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b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৫।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লব্ধির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সর্বনিম্ন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মানের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শর্ত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কী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  <a:p>
            <a:pPr marL="0" indent="0">
              <a:buNone/>
            </a:pPr>
            <a:endParaRPr lang="en-US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বাড়ির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কাজ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: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১।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দুটি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দিক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রাশির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প্রত্যেকের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মান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6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একক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।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এরা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একই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বিন্দুতে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120</a:t>
                </a:r>
                <a14:m>
                  <m:oMath xmlns:m="http://schemas.openxmlformats.org/officeDocument/2006/math">
                    <m:r>
                      <a:rPr lang="en-US" sz="66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  <m:r>
                      <a:rPr lang="en-US" sz="66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কোণে</m:t>
                    </m:r>
                    <m:r>
                      <a:rPr lang="en-US" sz="66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ক্রিয়া</m:t>
                    </m:r>
                    <m:r>
                      <a:rPr lang="en-US" sz="66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</m:t>
                    </m:r>
                  </m:oMath>
                </a14:m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রে ।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লব্ধির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মান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ও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দিক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নির্ণয়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66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কর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।</a:t>
                </a:r>
                <a:endParaRPr lang="en-US" sz="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9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800" b="1" dirty="0" err="1" smtClean="0"/>
              <a:t>নীতিবাক্য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সমৃদ্ধ</a:t>
            </a:r>
            <a:r>
              <a:rPr lang="en-US" sz="8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</a:t>
            </a:r>
            <a:r>
              <a:rPr lang="en-US" sz="8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গড়ে</a:t>
            </a:r>
            <a:r>
              <a:rPr lang="en-US" sz="8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তোলার</a:t>
            </a:r>
            <a:r>
              <a:rPr lang="en-US" sz="8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8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যোগ্যতা</a:t>
            </a:r>
            <a:r>
              <a:rPr lang="en-US" sz="8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অর্জন</a:t>
            </a:r>
            <a:r>
              <a:rPr lang="en-US" sz="8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8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115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6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মাননীয়</a:t>
            </a:r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প্রধানমন্ত্রী</a:t>
            </a:r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শেখ</a:t>
            </a:r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হাসিনা</a:t>
            </a:r>
            <a:endParaRPr lang="en-US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5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70" y="365125"/>
            <a:ext cx="10515600" cy="132556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chemeClr val="accent4"/>
                </a:solidFill>
              </a:rPr>
              <a:t>শিক্ষক</a:t>
            </a:r>
            <a:r>
              <a:rPr lang="en-US" sz="8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8000" b="1" dirty="0" err="1" smtClean="0">
                <a:ln/>
                <a:solidFill>
                  <a:schemeClr val="accent4"/>
                </a:solidFill>
              </a:rPr>
              <a:t>পরিচিতি</a:t>
            </a:r>
            <a:endParaRPr lang="en-US" sz="8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n/>
                <a:solidFill>
                  <a:schemeClr val="accent4"/>
                </a:solidFill>
              </a:rPr>
              <a:t>কাজী</a:t>
            </a:r>
            <a:r>
              <a:rPr lang="en-US" sz="6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6600" b="1" dirty="0" err="1" smtClean="0">
                <a:ln/>
                <a:solidFill>
                  <a:schemeClr val="accent4"/>
                </a:solidFill>
              </a:rPr>
              <a:t>উম্মে</a:t>
            </a:r>
            <a:r>
              <a:rPr lang="en-US" sz="6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6600" b="1" dirty="0" err="1" smtClean="0">
                <a:ln/>
                <a:solidFill>
                  <a:schemeClr val="accent4"/>
                </a:solidFill>
              </a:rPr>
              <a:t>সায়ফুন</a:t>
            </a:r>
            <a:endParaRPr lang="en-US" sz="6600" b="1" dirty="0" smtClean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6600" b="1" dirty="0" err="1" smtClean="0">
                <a:ln/>
                <a:solidFill>
                  <a:schemeClr val="accent4"/>
                </a:solidFill>
              </a:rPr>
              <a:t>প্রভাষক</a:t>
            </a:r>
            <a:endParaRPr lang="en-US" sz="6600" b="1" dirty="0" smtClean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6600" b="1" dirty="0" err="1" smtClean="0">
                <a:ln/>
                <a:solidFill>
                  <a:schemeClr val="accent4"/>
                </a:solidFill>
              </a:rPr>
              <a:t>হারবাইদ</a:t>
            </a:r>
            <a:r>
              <a:rPr lang="en-US" sz="6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6600" b="1" dirty="0" err="1" smtClean="0">
                <a:ln/>
                <a:solidFill>
                  <a:schemeClr val="accent4"/>
                </a:solidFill>
              </a:rPr>
              <a:t>দারুল</a:t>
            </a:r>
            <a:r>
              <a:rPr lang="en-US" sz="6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6600" b="1" dirty="0" err="1" smtClean="0">
                <a:ln/>
                <a:solidFill>
                  <a:schemeClr val="accent4"/>
                </a:solidFill>
              </a:rPr>
              <a:t>উলুম</a:t>
            </a:r>
            <a:r>
              <a:rPr lang="en-US" sz="6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6600" b="1" dirty="0" err="1" smtClean="0">
                <a:ln/>
                <a:solidFill>
                  <a:schemeClr val="accent4"/>
                </a:solidFill>
              </a:rPr>
              <a:t>ফাযিল</a:t>
            </a:r>
            <a:r>
              <a:rPr lang="en-US" sz="6600" b="1" dirty="0">
                <a:ln/>
                <a:solidFill>
                  <a:schemeClr val="accent4"/>
                </a:solidFill>
              </a:rPr>
              <a:t> </a:t>
            </a:r>
            <a:r>
              <a:rPr lang="en-US" sz="6600" b="1" dirty="0" err="1" smtClean="0">
                <a:ln/>
                <a:solidFill>
                  <a:schemeClr val="accent4"/>
                </a:solidFill>
              </a:rPr>
              <a:t>মাদ্রাসা</a:t>
            </a:r>
            <a:endParaRPr lang="en-US" sz="6600" b="1" dirty="0" smtClean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6600" b="1" dirty="0" err="1" smtClean="0">
                <a:ln/>
                <a:solidFill>
                  <a:schemeClr val="accent4"/>
                </a:solidFill>
              </a:rPr>
              <a:t>হারবাইদ,গাজীপুর</a:t>
            </a:r>
            <a:r>
              <a:rPr lang="en-US" sz="6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6600" b="1" dirty="0" err="1" smtClean="0">
                <a:ln/>
                <a:solidFill>
                  <a:schemeClr val="accent4"/>
                </a:solidFill>
              </a:rPr>
              <a:t>সদর,গাজীপুর</a:t>
            </a:r>
            <a:endParaRPr lang="en-US" sz="66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8" y="259307"/>
            <a:ext cx="10515600" cy="629161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en-US" sz="11500" b="1" dirty="0" err="1" smtClean="0">
                <a:ln/>
                <a:solidFill>
                  <a:schemeClr val="accent4"/>
                </a:solidFill>
              </a:rPr>
              <a:t>আজকের</a:t>
            </a:r>
            <a:r>
              <a:rPr lang="en-US" sz="115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11500" b="1" dirty="0" err="1" smtClean="0">
                <a:ln/>
                <a:solidFill>
                  <a:schemeClr val="accent4"/>
                </a:solidFill>
              </a:rPr>
              <a:t>ক্লাসে</a:t>
            </a:r>
            <a:r>
              <a:rPr lang="en-US" sz="115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11500" b="1" dirty="0" err="1" smtClean="0">
                <a:ln/>
                <a:solidFill>
                  <a:schemeClr val="accent4"/>
                </a:solidFill>
              </a:rPr>
              <a:t>মনোযোগী</a:t>
            </a:r>
            <a:r>
              <a:rPr lang="en-US" sz="115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11500" b="1" dirty="0" err="1" smtClean="0">
                <a:ln/>
                <a:solidFill>
                  <a:schemeClr val="accent4"/>
                </a:solidFill>
              </a:rPr>
              <a:t>থাকার</a:t>
            </a:r>
            <a:r>
              <a:rPr lang="en-US" sz="115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11500" b="1" dirty="0" err="1" smtClean="0">
                <a:ln/>
                <a:solidFill>
                  <a:schemeClr val="accent4"/>
                </a:solidFill>
              </a:rPr>
              <a:t>জন্য</a:t>
            </a:r>
            <a:r>
              <a:rPr lang="en-US" sz="115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11500" b="1" dirty="0" err="1" smtClean="0">
                <a:ln/>
                <a:solidFill>
                  <a:schemeClr val="accent4"/>
                </a:solidFill>
              </a:rPr>
              <a:t>সকলকে</a:t>
            </a:r>
            <a:r>
              <a:rPr lang="en-US" sz="115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11500" b="1" dirty="0" err="1" smtClean="0">
                <a:ln/>
                <a:solidFill>
                  <a:schemeClr val="accent4"/>
                </a:solidFill>
              </a:rPr>
              <a:t>অনেক</a:t>
            </a:r>
            <a:r>
              <a:rPr lang="en-US" sz="115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11500" b="1" dirty="0" err="1" smtClean="0">
                <a:ln/>
                <a:solidFill>
                  <a:schemeClr val="accent4"/>
                </a:solidFill>
              </a:rPr>
              <a:t>ধন্যবাদ</a:t>
            </a:r>
            <a:r>
              <a:rPr lang="en-US" sz="11500" b="1" dirty="0" smtClean="0">
                <a:ln/>
                <a:solidFill>
                  <a:schemeClr val="accent4"/>
                </a:solidFill>
              </a:rPr>
              <a:t> </a:t>
            </a:r>
            <a:endParaRPr lang="en-US" sz="115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47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পাঠ</a:t>
            </a:r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পরিচিতি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শ্রেণি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: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আলিম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প্রথম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বর্ষ</a:t>
            </a:r>
            <a:endParaRPr lang="en-US" sz="60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বিষয়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: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পদার্থবিজ্ঞান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প্রথম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পত্র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অধ্যায়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: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দ্বিতীয়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b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শিরোনাম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: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ভেক্টর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যোগের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সামান্তরিক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সূত্র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8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আচরণিক</a:t>
            </a:r>
            <a:r>
              <a:rPr lang="en-US" sz="6600" dirty="0" smtClean="0"/>
              <a:t> </a:t>
            </a:r>
            <a:r>
              <a:rPr lang="en-US" sz="6600" dirty="0" err="1" smtClean="0"/>
              <a:t>উদ্দেশ্য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১।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সামান্তরিক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সূত্রটি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বিবৃত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করতে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পারবে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২।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সামান্তরিক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সূত্রটি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ব্যাখ্যা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করতে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পারবে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  <a:b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৩।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সামান্তরিক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সূত্রের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সাহায্যে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লব্ধির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মান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ও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দিক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নির্ণয়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করতে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পারবে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  <a:b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৪।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গাণিতিক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সমস্যা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সমাধঅন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করতে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পারবে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সামান্তরিক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সূত্রের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বিবৃতি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: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যদি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বিন্দুতে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অঙ্কিত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দুটি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ভেক্টরের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মান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ওদিক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একটি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সামান্তরিকের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সন্নিহিত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দুটি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বাহু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নির্দেশ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তবে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ঐ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বিন্দু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হতে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অঙ্কিত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সামান্তরিকের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কর্ণ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ভেক্টরের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লব্ধির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মান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ও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দিক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নির্দেশ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চিত্রানুযায়ী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সামান্তরিক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সূত্র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5246"/>
            <a:ext cx="5681591" cy="3146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93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err="1" smtClean="0"/>
              <a:t>সামান্তরিক</a:t>
            </a:r>
            <a:r>
              <a:rPr lang="en-US" sz="7200" dirty="0" smtClean="0"/>
              <a:t> </a:t>
            </a:r>
            <a:r>
              <a:rPr lang="en-US" sz="7200" dirty="0" err="1" smtClean="0"/>
              <a:t>সূত্রের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ব্যাখ্যা</a:t>
            </a:r>
            <a:endParaRPr lang="en-US" sz="7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73" y="1352561"/>
            <a:ext cx="4200525" cy="248602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43989" y="3828809"/>
                <a:ext cx="992192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মনেকরি</a:t>
                </a:r>
                <a:r>
                  <a:rPr lang="en-US" sz="2400" dirty="0" smtClean="0"/>
                  <a:t> AB ও AD </a:t>
                </a:r>
                <a:r>
                  <a:rPr lang="en-US" sz="2400" dirty="0" err="1" smtClean="0"/>
                  <a:t>রেখা</a:t>
                </a:r>
                <a:r>
                  <a:rPr lang="en-US" sz="2400" dirty="0" smtClean="0"/>
                  <a:t> R ও Q </a:t>
                </a:r>
                <a:r>
                  <a:rPr lang="en-US" sz="2400" dirty="0" err="1" smtClean="0"/>
                  <a:t>ভেক্টরদ্বয়ের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মান</a:t>
                </a:r>
                <a:r>
                  <a:rPr lang="en-US" sz="2400" dirty="0" smtClean="0"/>
                  <a:t> ও </a:t>
                </a:r>
                <a:r>
                  <a:rPr lang="en-US" sz="2400" dirty="0" err="1" smtClean="0"/>
                  <a:t>দিক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নির্দেশ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করছে</a:t>
                </a:r>
                <a:r>
                  <a:rPr lang="en-US" sz="2400" dirty="0" smtClean="0"/>
                  <a:t>। AB ও AD </a:t>
                </a:r>
                <a:r>
                  <a:rPr lang="en-US" sz="2400" dirty="0" err="1" smtClean="0"/>
                  <a:t>সন্নিহিত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বাহু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ধরে</a:t>
                </a:r>
                <a:r>
                  <a:rPr lang="en-US" sz="2400" dirty="0" smtClean="0"/>
                  <a:t> ABCD </a:t>
                </a:r>
                <a:r>
                  <a:rPr lang="en-US" sz="2400" dirty="0" err="1" smtClean="0"/>
                  <a:t>সামান্তরিকটি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অঙ্কন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করা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হলো</a:t>
                </a:r>
                <a:r>
                  <a:rPr lang="en-US" sz="2400" dirty="0" smtClean="0"/>
                  <a:t> । P ও Q </a:t>
                </a:r>
                <a:r>
                  <a:rPr lang="en-US" sz="2400" dirty="0" err="1" smtClean="0"/>
                  <a:t>এর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মধ্যবর্তী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কোণ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 smtClean="0"/>
                  <a:t> ।  </a:t>
                </a:r>
                <a:br>
                  <a:rPr lang="en-US" sz="2400" dirty="0" smtClean="0"/>
                </a:br>
                <a:r>
                  <a:rPr lang="en-US" sz="2400" dirty="0" err="1" smtClean="0"/>
                  <a:t>সামান্তরিকের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কর্ণ</a:t>
                </a:r>
                <a:r>
                  <a:rPr lang="en-US" sz="2400" dirty="0" smtClean="0"/>
                  <a:t> AC </a:t>
                </a:r>
                <a:r>
                  <a:rPr lang="en-US" sz="2400" dirty="0" err="1" smtClean="0"/>
                  <a:t>ভেক্টরদ্বয়ের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লব্ধি</a:t>
                </a:r>
                <a:r>
                  <a:rPr lang="en-US" sz="2400" dirty="0" smtClean="0"/>
                  <a:t>  R </a:t>
                </a:r>
                <a:r>
                  <a:rPr lang="en-US" sz="2400" dirty="0" err="1" smtClean="0"/>
                  <a:t>এর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মান</a:t>
                </a:r>
                <a:r>
                  <a:rPr lang="en-US" sz="2400" dirty="0" smtClean="0"/>
                  <a:t> ও </a:t>
                </a:r>
                <a:r>
                  <a:rPr lang="en-US" sz="2400" dirty="0" err="1" smtClean="0"/>
                  <a:t>দিক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নির্দেশ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করবে</a:t>
                </a:r>
                <a:r>
                  <a:rPr lang="en-US" sz="2400" dirty="0" smtClean="0"/>
                  <a:t>।</a:t>
                </a:r>
              </a:p>
              <a:p>
                <a:r>
                  <a:rPr lang="en-US" sz="2400" dirty="0" err="1" smtClean="0"/>
                  <a:t>যেহেতু</a:t>
                </a:r>
                <a:r>
                  <a:rPr lang="en-US" sz="2400" dirty="0" smtClean="0"/>
                  <a:t> BC ও BD </a:t>
                </a:r>
                <a:r>
                  <a:rPr lang="en-US" sz="2400" dirty="0" err="1" smtClean="0"/>
                  <a:t>সমান</a:t>
                </a:r>
                <a:r>
                  <a:rPr lang="en-US" sz="2400" dirty="0" smtClean="0"/>
                  <a:t> ও </a:t>
                </a:r>
                <a:r>
                  <a:rPr lang="en-US" sz="2400" dirty="0" err="1" smtClean="0"/>
                  <a:t>সমান্তরাল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সেহেতু</a:t>
                </a:r>
                <a:r>
                  <a:rPr lang="en-US" sz="2400" dirty="0" smtClean="0"/>
                  <a:t> BC </a:t>
                </a:r>
                <a:r>
                  <a:rPr lang="en-US" sz="2400" dirty="0" err="1" smtClean="0"/>
                  <a:t>রেখা</a:t>
                </a:r>
                <a:r>
                  <a:rPr lang="en-US" sz="2400" dirty="0" smtClean="0"/>
                  <a:t> Q </a:t>
                </a:r>
                <a:r>
                  <a:rPr lang="en-US" sz="2400" dirty="0" err="1" smtClean="0"/>
                  <a:t>ভেক্টরের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মান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দিক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নির্দেশ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করবে</a:t>
                </a:r>
                <a:r>
                  <a:rPr lang="en-US" sz="2400" dirty="0" smtClean="0"/>
                  <a:t>।</a:t>
                </a:r>
                <a:br>
                  <a:rPr lang="en-US" sz="2400" dirty="0" smtClean="0"/>
                </a:br>
                <a:r>
                  <a:rPr lang="en-US" sz="2400" dirty="0" err="1" smtClean="0"/>
                  <a:t>এখন</a:t>
                </a:r>
                <a:r>
                  <a:rPr lang="en-US" sz="2400" dirty="0" smtClean="0"/>
                  <a:t> -        ABC </a:t>
                </a:r>
                <a:r>
                  <a:rPr lang="en-US" sz="2400" dirty="0" err="1" smtClean="0"/>
                  <a:t>বিবেচনা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করলে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ত্রিভুজ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সূত্র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থেকে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পাই</a:t>
                </a:r>
                <a:r>
                  <a:rPr lang="en-US" sz="2400" dirty="0" smtClean="0"/>
                  <a:t>,</a:t>
                </a:r>
                <a:br>
                  <a:rPr lang="en-US" sz="2400" dirty="0" smtClean="0"/>
                </a:br>
                <a:r>
                  <a:rPr lang="en-US" sz="2400" dirty="0" smtClean="0"/>
                  <a:t>AB + BC = AC</a:t>
                </a:r>
              </a:p>
              <a:p>
                <a:endParaRPr lang="en-US" sz="2400" dirty="0" smtClean="0"/>
              </a:p>
              <a:p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 P + Q = 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89" y="3828809"/>
                <a:ext cx="9921922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983" t="-3200" b="-4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/>
          <p:cNvSpPr/>
          <p:nvPr/>
        </p:nvSpPr>
        <p:spPr>
          <a:xfrm>
            <a:off x="2817406" y="5234437"/>
            <a:ext cx="288168" cy="33623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340734" y="3831762"/>
            <a:ext cx="276012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47193" y="3847625"/>
            <a:ext cx="276012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57994" y="4225705"/>
            <a:ext cx="276012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35539" y="4212057"/>
            <a:ext cx="276012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73545" y="4599177"/>
            <a:ext cx="276012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981575" y="4976147"/>
            <a:ext cx="276012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07644" y="5732060"/>
            <a:ext cx="276012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46017" y="5697182"/>
            <a:ext cx="354841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33003" y="5704006"/>
            <a:ext cx="276012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32865" y="6413051"/>
            <a:ext cx="276012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75343" y="6446101"/>
            <a:ext cx="276012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817406" y="6399403"/>
            <a:ext cx="276012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50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লব্ধির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নির্ণয়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চিত্রানুসারে , C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বিন্দু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থেকে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AB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বাহুর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বর্ধিত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অংশের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উপর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CE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লম্ব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অঙ্কন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করি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।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যেহেতু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BC ও AD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সমান্তরাল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𝐷𝐴𝐸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CB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E = 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এখন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, CAE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সমকোণী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ত্রিভুজে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𝐴𝐸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[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পিথাগোরাসের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উপপাদ্য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অনুযায়ী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] </a:t>
                </a:r>
              </a:p>
              <a:p>
                <a:pPr marL="0" indent="0">
                  <a:buNone/>
                </a:pPr>
                <a:r>
                  <a:rPr lang="en-US" sz="3600" baseline="-25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	=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𝐵𝐸</m:t>
                        </m:r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6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	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+ 2AB.BE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…………………………(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i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57" t="-5965" r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8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লব্ধির</a:t>
            </a:r>
            <a:r>
              <a:rPr lang="en-US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মান</a:t>
            </a:r>
            <a:r>
              <a:rPr lang="en-US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নির্ণয়</a:t>
            </a:r>
            <a:endParaRPr lang="en-US" sz="8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আবার CBE </a:t>
                </a:r>
                <a:r>
                  <a:rPr lang="en-US" sz="3600" dirty="0" err="1" smtClean="0"/>
                  <a:t>সমকোণী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ত্রিভুজে</a:t>
                </a:r>
                <a:r>
                  <a:rPr lang="en-US" sz="3600" dirty="0" smtClean="0"/>
                  <a:t> 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[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পিথাগোরাসের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উপপাদ্য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অনুযায়ী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] </a:t>
                </a:r>
              </a:p>
              <a:p>
                <a:pPr marL="0" indent="0">
                  <a:buNone/>
                </a:pPr>
                <a:r>
                  <a:rPr lang="en-US" sz="3600" dirty="0" err="1" smtClean="0"/>
                  <a:t>বা</a:t>
                </a:r>
                <a:r>
                  <a:rPr lang="en-US" sz="36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 …………………………………………….(ii)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      CBE </a:t>
                </a:r>
                <a:r>
                  <a:rPr lang="en-US" sz="3600" dirty="0" err="1" smtClean="0"/>
                  <a:t>থেকে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আরও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পাই</a:t>
                </a:r>
                <a:r>
                  <a:rPr lang="en-US" sz="3600" dirty="0" smtClean="0"/>
                  <a:t> ,</a:t>
                </a:r>
              </a:p>
              <a:p>
                <a:pPr marL="0" indent="0">
                  <a:buNone/>
                </a:pPr>
                <a:r>
                  <a:rPr lang="en-US" sz="3600" dirty="0" err="1"/>
                  <a:t>c</a:t>
                </a:r>
                <a:r>
                  <a:rPr lang="en-US" sz="3600" dirty="0" err="1" smtClean="0"/>
                  <a:t>os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6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err="1" smtClean="0"/>
                  <a:t>বা</a:t>
                </a:r>
                <a:r>
                  <a:rPr lang="en-US" sz="3600" dirty="0" smtClean="0"/>
                  <a:t>, BE = BC. c</a:t>
                </a:r>
                <a:r>
                  <a:rPr lang="en-US" sz="3600" dirty="0" err="1" smtClean="0"/>
                  <a:t>os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600" dirty="0" smtClean="0"/>
                  <a:t> ……………………………………………..(iii)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8" t="-4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1091821" y="3657600"/>
            <a:ext cx="504968" cy="52793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</TotalTime>
  <Words>368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Cambria Math</vt:lpstr>
      <vt:lpstr>Narkisim</vt:lpstr>
      <vt:lpstr>PadmaEMJ</vt:lpstr>
      <vt:lpstr>Trebuchet MS</vt:lpstr>
      <vt:lpstr>Vrinda</vt:lpstr>
      <vt:lpstr>Wingdings 3</vt:lpstr>
      <vt:lpstr>Facet</vt:lpstr>
      <vt:lpstr>আজকের পদার্থবিজ্ঞান ক্লাসে সকলকে স্বাগতম</vt:lpstr>
      <vt:lpstr>শিক্ষক পরিচিতি</vt:lpstr>
      <vt:lpstr>পাঠ পরিচিতি</vt:lpstr>
      <vt:lpstr>আচরণিক উদ্দেশ্য</vt:lpstr>
      <vt:lpstr>সামান্তরিক সূত্রের বিবৃতি :</vt:lpstr>
      <vt:lpstr>চিত্রানুযায়ী সামান্তরিক সূত্র </vt:lpstr>
      <vt:lpstr>সামান্তরিক সূত্রের ব্যাখ্যা</vt:lpstr>
      <vt:lpstr>লব্ধির মান নির্ণয়</vt:lpstr>
      <vt:lpstr>লব্ধির মান নির্ণয়</vt:lpstr>
      <vt:lpstr>লব্ধির মান নির্ণয় </vt:lpstr>
      <vt:lpstr>লব্ধির দিক নির্ণয়</vt:lpstr>
      <vt:lpstr>লব্ধির দিক নির্ণয়</vt:lpstr>
      <vt:lpstr>লব্ধির সর্বোচ্চ মানের ক্ষেত্রে </vt:lpstr>
      <vt:lpstr>লব্ধির সর্বনিম্ন মানের ক্ষেত্রে</vt:lpstr>
      <vt:lpstr>গাণিতিক সমস্যা-১ : দুটি দিক রাশির বৃহত্তম লব্ধি 14 একক এবং ক্ষুদ্রতম লব্ধি 2 একক। রাশি দুটি পরস্পরের সাথে 90° কোণে একটি কণার উপর ক্রিয়া করলো। লব্ধির মান নির্ণয় কর।</vt:lpstr>
      <vt:lpstr>জোড়ায় কাজঃ </vt:lpstr>
      <vt:lpstr>মূল্যায়নঃ</vt:lpstr>
      <vt:lpstr>বাড়ির কাজ :</vt:lpstr>
      <vt:lpstr>নীতিবাক্য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পদার্থবিজ্ঞান ক্লাসে সকলকে স্বাগতম</dc:title>
  <dc:creator>PIP- CS-PRPS-AT-Noor Mohammad</dc:creator>
  <cp:lastModifiedBy>PIP- CS-PRPS-AT-Noor Mohammad</cp:lastModifiedBy>
  <cp:revision>33</cp:revision>
  <dcterms:created xsi:type="dcterms:W3CDTF">2020-10-22T04:43:16Z</dcterms:created>
  <dcterms:modified xsi:type="dcterms:W3CDTF">2020-10-24T14:52:13Z</dcterms:modified>
</cp:coreProperties>
</file>