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4"/>
  </p:notesMasterIdLst>
  <p:sldIdLst>
    <p:sldId id="257" r:id="rId2"/>
    <p:sldId id="272" r:id="rId3"/>
    <p:sldId id="259" r:id="rId4"/>
    <p:sldId id="260" r:id="rId5"/>
    <p:sldId id="284" r:id="rId6"/>
    <p:sldId id="273" r:id="rId7"/>
    <p:sldId id="274" r:id="rId8"/>
    <p:sldId id="276" r:id="rId9"/>
    <p:sldId id="277" r:id="rId10"/>
    <p:sldId id="278" r:id="rId11"/>
    <p:sldId id="279" r:id="rId12"/>
    <p:sldId id="280" r:id="rId13"/>
    <p:sldId id="281" r:id="rId14"/>
    <p:sldId id="262" r:id="rId15"/>
    <p:sldId id="267" r:id="rId16"/>
    <p:sldId id="268" r:id="rId17"/>
    <p:sldId id="269" r:id="rId18"/>
    <p:sldId id="287" r:id="rId19"/>
    <p:sldId id="286" r:id="rId20"/>
    <p:sldId id="285" r:id="rId21"/>
    <p:sldId id="270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66"/>
    <a:srgbClr val="FFFF00"/>
    <a:srgbClr val="CC99FF"/>
    <a:srgbClr val="FF66FF"/>
    <a:srgbClr val="FF33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7" d="100"/>
          <a:sy n="77" d="100"/>
        </p:scale>
        <p:origin x="-7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0C196-0FE0-4CA6-B293-FCB596A49D3B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2118A-73AD-4E37-9B61-7197DE21B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7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19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n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63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01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48136427-0202-4778-BE99-681FFDD6F74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2FCE9BB2-4345-48C3-917A-AB8BE5F5E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6427-0202-4778-BE99-681FFDD6F74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E9BB2-4345-48C3-917A-AB8BE5F5E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6427-0202-4778-BE99-681FFDD6F74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E9BB2-4345-48C3-917A-AB8BE5F5E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8136427-0202-4778-BE99-681FFDD6F74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FCE9BB2-4345-48C3-917A-AB8BE5F5E27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48136427-0202-4778-BE99-681FFDD6F74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2FCE9BB2-4345-48C3-917A-AB8BE5F5E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6427-0202-4778-BE99-681FFDD6F74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E9BB2-4345-48C3-917A-AB8BE5F5E2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6427-0202-4778-BE99-681FFDD6F74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E9BB2-4345-48C3-917A-AB8BE5F5E27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8136427-0202-4778-BE99-681FFDD6F74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FCE9BB2-4345-48C3-917A-AB8BE5F5E2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6427-0202-4778-BE99-681FFDD6F74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E9BB2-4345-48C3-917A-AB8BE5F5E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8136427-0202-4778-BE99-681FFDD6F74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FCE9BB2-4345-48C3-917A-AB8BE5F5E27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8136427-0202-4778-BE99-681FFDD6F74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FCE9BB2-4345-48C3-917A-AB8BE5F5E27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8136427-0202-4778-BE99-681FFDD6F74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FCE9BB2-4345-48C3-917A-AB8BE5F5E2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2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93" y="358601"/>
            <a:ext cx="11258177" cy="6227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Snip and Round Single Corner Rectangle 5"/>
          <p:cNvSpPr/>
          <p:nvPr/>
        </p:nvSpPr>
        <p:spPr>
          <a:xfrm>
            <a:off x="2872410" y="2238071"/>
            <a:ext cx="5905500" cy="1676400"/>
          </a:xfrm>
          <a:prstGeom prst="snip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1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3" name="Frame 2"/>
            <p:cNvSpPr/>
            <p:nvPr/>
          </p:nvSpPr>
          <p:spPr>
            <a:xfrm>
              <a:off x="-1" y="0"/>
              <a:ext cx="12192001" cy="6858000"/>
            </a:xfrm>
            <a:prstGeom prst="frame">
              <a:avLst>
                <a:gd name="adj1" fmla="val 3207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35526" y="207817"/>
              <a:ext cx="11762509" cy="64423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75949"/>
              </p:ext>
            </p:extLst>
          </p:nvPr>
        </p:nvGraphicFramePr>
        <p:xfrm>
          <a:off x="235527" y="1013530"/>
          <a:ext cx="11762508" cy="5636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5471">
                  <a:extLst>
                    <a:ext uri="{9D8B030D-6E8A-4147-A177-3AD203B41FA5}">
                      <a16:colId xmlns:a16="http://schemas.microsoft.com/office/drawing/2014/main" xmlns="" val="2756853922"/>
                    </a:ext>
                  </a:extLst>
                </a:gridCol>
                <a:gridCol w="4645221">
                  <a:extLst>
                    <a:ext uri="{9D8B030D-6E8A-4147-A177-3AD203B41FA5}">
                      <a16:colId xmlns:a16="http://schemas.microsoft.com/office/drawing/2014/main" xmlns="" val="4036220207"/>
                    </a:ext>
                  </a:extLst>
                </a:gridCol>
                <a:gridCol w="4911816">
                  <a:extLst>
                    <a:ext uri="{9D8B030D-6E8A-4147-A177-3AD203B41FA5}">
                      <a16:colId xmlns:a16="http://schemas.microsoft.com/office/drawing/2014/main" xmlns="" val="4285748365"/>
                    </a:ext>
                  </a:extLst>
                </a:gridCol>
              </a:tblGrid>
              <a:tr h="725741">
                <a:tc>
                  <a:txBody>
                    <a:bodyPr/>
                    <a:lstStyle/>
                    <a:p>
                      <a:pPr algn="ctr"/>
                      <a:r>
                        <a:rPr lang="bn-BD" sz="36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পরীক্ষা 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পর্যবেক্ষণ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সিদ্ধান্ত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6248557"/>
                  </a:ext>
                </a:extLst>
              </a:tr>
              <a:tr h="16303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endParaRPr lang="en-US" sz="36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bn-BD" sz="20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বিকার</a:t>
                      </a:r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টি</a:t>
                      </a:r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অনেক বেশি গরম  হচ্ছে।</a:t>
                      </a:r>
                      <a:endParaRPr lang="en-US" sz="32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r>
                        <a:rPr lang="bn-IN" sz="20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bn-BD" sz="20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endParaRPr lang="en-US" sz="2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36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36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এই বিক্রিয়ায় উৎপন্ন তাপে পানি ফুটতে থাকে</a:t>
                      </a:r>
                      <a:r>
                        <a:rPr lang="bn-IN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endParaRPr lang="en-US" sz="36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r>
                        <a:rPr lang="bn-IN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2632838"/>
                  </a:ext>
                </a:extLst>
              </a:tr>
              <a:tr h="1501615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bn-BD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বিকারের মিশ্রণটি ফুটন্ত পানির মত টগবগ করছে</a:t>
                      </a:r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r>
                        <a:rPr lang="bn-IN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061655"/>
                  </a:ext>
                </a:extLst>
              </a:tr>
              <a:tr h="1604154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বিক্রিয়া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CaO</a:t>
                      </a:r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+</a:t>
                      </a:r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H</a:t>
                      </a:r>
                      <a:r>
                        <a:rPr lang="en-US" sz="3200" baseline="-16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O            </a:t>
                      </a:r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Ca</a:t>
                      </a:r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OH)</a:t>
                      </a:r>
                      <a:r>
                        <a:rPr lang="en-US" sz="3200" baseline="-25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bn-BD" sz="3200" baseline="-25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+   </a:t>
                      </a:r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প্রচুর তাপ</a:t>
                      </a:r>
                      <a:endParaRPr lang="en-US" sz="36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bn-IN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চুন 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       </a:t>
                      </a:r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পানি 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   </a:t>
                      </a:r>
                      <a:r>
                        <a:rPr lang="bn-IN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ক্যালসিয়াম হাইড্রোক্সাইড </a:t>
                      </a:r>
                      <a:endParaRPr lang="en-US" sz="36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7147690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5430982" y="5375565"/>
            <a:ext cx="1136073" cy="13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011896" y="283537"/>
            <a:ext cx="7713995" cy="5381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ফলাফল মিলিয়ে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নেই।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02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-1" y="0"/>
            <a:ext cx="12192001" cy="6858000"/>
          </a:xfrm>
          <a:prstGeom prst="frame">
            <a:avLst>
              <a:gd name="adj1" fmla="val 320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744" y="207819"/>
            <a:ext cx="11762509" cy="6442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36472" y="207818"/>
            <a:ext cx="2881747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কাজঃ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0546" y="1884219"/>
            <a:ext cx="4946073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 ক্ষারকের সংঙ্গা লিখ।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images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964" y="661452"/>
            <a:ext cx="3449781" cy="3214972"/>
          </a:xfrm>
          <a:prstGeom prst="rect">
            <a:avLst/>
          </a:prstGeom>
          <a:ln w="28575">
            <a:noFill/>
          </a:ln>
        </p:spPr>
      </p:pic>
      <p:pic>
        <p:nvPicPr>
          <p:cNvPr id="8" name="Picture 7" descr="0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027" y="1421028"/>
            <a:ext cx="1545087" cy="1566778"/>
          </a:xfrm>
          <a:prstGeom prst="ellipse">
            <a:avLst/>
          </a:prstGeom>
          <a:ln w="285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34291" y="4482475"/>
                <a:ext cx="10612583" cy="175432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 সকল রাসায়নিক বস্তুর মধ্যে অক্সিজেন ও হাইড্রোজেন পরমানু থাকে এবং যারা পানিতে হাইড্রোক্সিল আয়ন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𝑂𝐻</m:t>
                        </m:r>
                      </m:e>
                      <m:sup>
                        <m: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   </m:t>
                        </m:r>
                      </m:sup>
                    </m:sSup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তৈরী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তাদেরকে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ক্ষারক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91" y="4482475"/>
                <a:ext cx="10612582" cy="1754326"/>
              </a:xfrm>
              <a:prstGeom prst="rect">
                <a:avLst/>
              </a:prstGeom>
              <a:blipFill>
                <a:blip r:embed="rId4"/>
                <a:stretch>
                  <a:fillRect l="-1837" t="-6228" r="-2583" b="-13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8544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0"/>
            <a:ext cx="12192001" cy="6858000"/>
            <a:chOff x="-1" y="0"/>
            <a:chExt cx="12192001" cy="6858000"/>
          </a:xfrm>
        </p:grpSpPr>
        <p:sp>
          <p:nvSpPr>
            <p:cNvPr id="3" name="Frame 2"/>
            <p:cNvSpPr/>
            <p:nvPr/>
          </p:nvSpPr>
          <p:spPr>
            <a:xfrm>
              <a:off x="-1" y="0"/>
              <a:ext cx="12192001" cy="6858000"/>
            </a:xfrm>
            <a:prstGeom prst="frame">
              <a:avLst>
                <a:gd name="adj1" fmla="val 3207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35526" y="207817"/>
              <a:ext cx="11762509" cy="64423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3451933" y="1039905"/>
            <a:ext cx="6286707" cy="5855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চুনের পানি(ক্ষারক) এর সাথে এসিডের বিক্রিয়া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2510" y="237945"/>
            <a:ext cx="2822788" cy="12020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2510" y="4911067"/>
            <a:ext cx="11665527" cy="16396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কর্মপদ্ধতি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লিটমাস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 পরীক্ষা ক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এবার ড্রপার দিয়ে আস্তে আস্তে পাতলা সালফিউরিক এসিড যোগ ক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এবং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পর্যাক্রমে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লিটমাস কাগজ দিয়ে পরীক্ষা ক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পর্যবেক্ষণের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ফলাফল খাতায়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লিপিবদ্ধ করি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65917" y="4333324"/>
            <a:ext cx="2047607" cy="46919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চুন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াপাথর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69628" y="4333324"/>
            <a:ext cx="2225659" cy="46919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পাতলা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</a:t>
            </a:r>
            <a:r>
              <a:rPr lang="en-US" sz="2000" baseline="-160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SO</a:t>
            </a:r>
            <a:r>
              <a:rPr lang="en-US" sz="2000" baseline="-160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4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11210" y="4333324"/>
            <a:ext cx="1958580" cy="46919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ড্রপার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Droper_blu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3741" y="1939637"/>
            <a:ext cx="2047607" cy="219530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icture 12" descr="1-Blue_and_red_litmus_paper.jpg"/>
          <p:cNvPicPr>
            <a:picLocks noChangeAspect="1"/>
          </p:cNvPicPr>
          <p:nvPr/>
        </p:nvPicPr>
        <p:blipFill>
          <a:blip r:embed="rId4"/>
          <a:srcRect l="11563" t="21250" r="52812" b="18750"/>
          <a:stretch>
            <a:fillRect/>
          </a:stretch>
        </p:blipFill>
        <p:spPr>
          <a:xfrm>
            <a:off x="6716361" y="1833284"/>
            <a:ext cx="2460691" cy="231274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129446" y="4333324"/>
            <a:ext cx="2047607" cy="5046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 লিটমাস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3"/>
          <p:cNvGrpSpPr/>
          <p:nvPr/>
        </p:nvGrpSpPr>
        <p:grpSpPr>
          <a:xfrm>
            <a:off x="3967756" y="1833285"/>
            <a:ext cx="2627531" cy="2313548"/>
            <a:chOff x="2711433" y="4019931"/>
            <a:chExt cx="2698766" cy="1653246"/>
          </a:xfrm>
        </p:grpSpPr>
        <p:pic>
          <p:nvPicPr>
            <p:cNvPr id="19" name="Picture 18" descr="sulfuric_acid.jpg"/>
            <p:cNvPicPr>
              <a:picLocks noChangeAspect="1"/>
            </p:cNvPicPr>
            <p:nvPr/>
          </p:nvPicPr>
          <p:blipFill>
            <a:blip r:embed="rId5" cstate="print"/>
            <a:srcRect l="30337" r="27528"/>
            <a:stretch>
              <a:fillRect/>
            </a:stretch>
          </p:blipFill>
          <p:spPr>
            <a:xfrm>
              <a:off x="2711433" y="4019931"/>
              <a:ext cx="2698766" cy="1653246"/>
            </a:xfrm>
            <a:prstGeom prst="rect">
              <a:avLst/>
            </a:prstGeom>
          </p:spPr>
        </p:pic>
        <p:graphicFrame>
          <p:nvGraphicFramePr>
            <p:cNvPr id="20" name="Object 19"/>
            <p:cNvGraphicFramePr>
              <a:graphicFrameLocks noChangeAspect="1"/>
            </p:cNvGraphicFramePr>
            <p:nvPr/>
          </p:nvGraphicFramePr>
          <p:xfrm>
            <a:off x="3489960" y="4826001"/>
            <a:ext cx="137160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0" name="Equation" r:id="rId6" imgW="380880" imgH="228600" progId="Equation.3">
                    <p:embed/>
                  </p:oleObj>
                </mc:Choice>
                <mc:Fallback>
                  <p:oleObj name="Equation" r:id="rId6" imgW="380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9960" y="4826001"/>
                          <a:ext cx="1371600" cy="533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15"/>
          <p:cNvGrpSpPr/>
          <p:nvPr/>
        </p:nvGrpSpPr>
        <p:grpSpPr>
          <a:xfrm>
            <a:off x="1120523" y="1757489"/>
            <a:ext cx="2633740" cy="2377448"/>
            <a:chOff x="2114265" y="2670205"/>
            <a:chExt cx="3516688" cy="1617691"/>
          </a:xfrm>
        </p:grpSpPr>
        <p:pic>
          <p:nvPicPr>
            <p:cNvPr id="17" name="Picture 16" descr="images45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14265" y="2670205"/>
              <a:ext cx="3516688" cy="161769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18" name="Picture 17" descr="061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39744" y="3136150"/>
              <a:ext cx="1676399" cy="744920"/>
            </a:xfrm>
            <a:prstGeom prst="ellipse">
              <a:avLst/>
            </a:prstGeom>
            <a:ln w="28575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1" name="TextBox 20"/>
          <p:cNvSpPr txBox="1"/>
          <p:nvPr/>
        </p:nvSpPr>
        <p:spPr>
          <a:xfrm>
            <a:off x="3319536" y="237945"/>
            <a:ext cx="5822467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895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-1" y="0"/>
            <a:ext cx="12192001" cy="6858000"/>
          </a:xfrm>
          <a:prstGeom prst="frame">
            <a:avLst>
              <a:gd name="adj1" fmla="val 320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527" y="207819"/>
            <a:ext cx="11762509" cy="6442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759022"/>
              </p:ext>
            </p:extLst>
          </p:nvPr>
        </p:nvGraphicFramePr>
        <p:xfrm>
          <a:off x="235527" y="816741"/>
          <a:ext cx="11762509" cy="5712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5471">
                  <a:extLst>
                    <a:ext uri="{9D8B030D-6E8A-4147-A177-3AD203B41FA5}">
                      <a16:colId xmlns:a16="http://schemas.microsoft.com/office/drawing/2014/main" xmlns="" val="1026483276"/>
                    </a:ext>
                  </a:extLst>
                </a:gridCol>
                <a:gridCol w="4645223">
                  <a:extLst>
                    <a:ext uri="{9D8B030D-6E8A-4147-A177-3AD203B41FA5}">
                      <a16:colId xmlns:a16="http://schemas.microsoft.com/office/drawing/2014/main" xmlns="" val="1390747574"/>
                    </a:ext>
                  </a:extLst>
                </a:gridCol>
                <a:gridCol w="4911815">
                  <a:extLst>
                    <a:ext uri="{9D8B030D-6E8A-4147-A177-3AD203B41FA5}">
                      <a16:colId xmlns:a16="http://schemas.microsoft.com/office/drawing/2014/main" xmlns="" val="2242999604"/>
                    </a:ext>
                  </a:extLst>
                </a:gridCol>
              </a:tblGrid>
              <a:tr h="594967">
                <a:tc>
                  <a:txBody>
                    <a:bodyPr/>
                    <a:lstStyle/>
                    <a:p>
                      <a:pPr algn="ctr"/>
                      <a:r>
                        <a:rPr lang="bn-BD" sz="32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পরীক্ষা</a:t>
                      </a:r>
                      <a:r>
                        <a:rPr lang="bn-BD" sz="20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পর্যবেক্ষণ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সি</a:t>
                      </a:r>
                      <a:r>
                        <a:rPr lang="bn-IN" sz="32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দ্ধা</a:t>
                      </a:r>
                      <a:r>
                        <a:rPr lang="bn-BD" sz="32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ন্ত</a:t>
                      </a:r>
                      <a:r>
                        <a:rPr lang="bn-IN" sz="32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866826"/>
                  </a:ext>
                </a:extLst>
              </a:tr>
              <a:tr h="20354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endParaRPr lang="en-US" sz="32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bn-BD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endParaRPr lang="bn-BD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১ম পর্যায় লিটমাস কাগজের রং পরিবর্তন হয়।</a:t>
                      </a:r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1851608"/>
                  </a:ext>
                </a:extLst>
              </a:tr>
              <a:tr h="2035412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bn-BD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 পর্যায় লিটমাস কাগজের রং আর পরিবর্তন হয় না।</a:t>
                      </a:r>
                      <a:endParaRPr lang="en-US" sz="32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endParaRPr lang="bn-BD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2481743"/>
                  </a:ext>
                </a:extLst>
              </a:tr>
              <a:tr h="1046423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বিক্রিয়া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818118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38054" y="207818"/>
            <a:ext cx="5957455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পরীক্ষণের ফলাফল গুলো মিলিয়ে নেইঃ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2864" y="5690755"/>
            <a:ext cx="5715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Ca(OH)</a:t>
            </a:r>
            <a:r>
              <a:rPr lang="en-US" sz="2400" baseline="-1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2400" baseline="-1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400" baseline="-1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CaSO</a:t>
            </a:r>
            <a:r>
              <a:rPr lang="en-US" sz="2400" baseline="-1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+ 2H</a:t>
            </a:r>
            <a:r>
              <a:rPr lang="en-US" sz="2400" baseline="-1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ক্ষারক           এসিড                 লবণ         পানি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aseline="-1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347855" y="5943601"/>
            <a:ext cx="6650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342909" y="2819399"/>
            <a:ext cx="4350328" cy="1219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ক্ষারক এসিডের সাথে বিক্রিয়া করে লবণ ও পানি উৎপন্ন করেছে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235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99" y="177421"/>
            <a:ext cx="9103056" cy="40798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692324" y="4749421"/>
            <a:ext cx="95670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লিটমাস পেপার</a:t>
            </a:r>
            <a:endParaRPr lang="en-US" sz="9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32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152400"/>
            <a:ext cx="63246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 দু’টি দেখ এবং তোমার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পরিক্ষণের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743200" y="3810000"/>
          <a:ext cx="6934200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3917155"/>
                <a:gridCol w="1950245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bn-BD" sz="20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পরীক্ষা নং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পর্যবেক্ষণ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সিদ্ধান্ত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549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bn-BD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endParaRPr lang="bn-BD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5490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bn-BD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endParaRPr lang="bn-BD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848600" y="4572000"/>
            <a:ext cx="1752600" cy="1295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লেবুর রসে অম্ল বা এসিড আছে।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0" y="5257800"/>
            <a:ext cx="3886200" cy="1066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নীল লিটমাসের রং পরিবর্তন হয়ে লাল হলো।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2400" y="4343400"/>
            <a:ext cx="38100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 লিটমাসের রং পরিবর্তন হলো না।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52800" y="2971800"/>
            <a:ext cx="51816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ছক মিলিয়ে নাও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667000" y="762000"/>
            <a:ext cx="2057400" cy="1941362"/>
            <a:chOff x="3505200" y="1480613"/>
            <a:chExt cx="2896162" cy="2588483"/>
          </a:xfrm>
        </p:grpSpPr>
        <p:sp>
          <p:nvSpPr>
            <p:cNvPr id="29" name="Can 28"/>
            <p:cNvSpPr/>
            <p:nvPr/>
          </p:nvSpPr>
          <p:spPr>
            <a:xfrm>
              <a:off x="3505200" y="2438400"/>
              <a:ext cx="2514600" cy="1600200"/>
            </a:xfrm>
            <a:prstGeom prst="ca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an 29"/>
            <p:cNvSpPr/>
            <p:nvPr/>
          </p:nvSpPr>
          <p:spPr>
            <a:xfrm>
              <a:off x="3505200" y="3095744"/>
              <a:ext cx="2514600" cy="942856"/>
            </a:xfrm>
            <a:prstGeom prst="can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rot="17821983">
              <a:off x="4058087" y="2548329"/>
              <a:ext cx="2588483" cy="45305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66"/>
                </a:solidFill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4724401" y="3334803"/>
              <a:ext cx="6096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Arc 32"/>
            <p:cNvSpPr/>
            <p:nvPr/>
          </p:nvSpPr>
          <p:spPr>
            <a:xfrm rot="10518297">
              <a:off x="4877362" y="2720279"/>
              <a:ext cx="1524000" cy="76200"/>
            </a:xfrm>
            <a:prstGeom prst="arc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315200" y="685800"/>
            <a:ext cx="2057400" cy="2005074"/>
            <a:chOff x="4876800" y="1936603"/>
            <a:chExt cx="2057400" cy="2005074"/>
          </a:xfrm>
        </p:grpSpPr>
        <p:sp>
          <p:nvSpPr>
            <p:cNvPr id="35" name="Can 34"/>
            <p:cNvSpPr/>
            <p:nvPr/>
          </p:nvSpPr>
          <p:spPr>
            <a:xfrm>
              <a:off x="4876800" y="2745423"/>
              <a:ext cx="1786343" cy="1163782"/>
            </a:xfrm>
            <a:prstGeom prst="ca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an 35"/>
            <p:cNvSpPr/>
            <p:nvPr/>
          </p:nvSpPr>
          <p:spPr>
            <a:xfrm>
              <a:off x="4876800" y="3276600"/>
              <a:ext cx="1786343" cy="632605"/>
            </a:xfrm>
            <a:prstGeom prst="can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 rot="17821983">
              <a:off x="5225330" y="2770256"/>
              <a:ext cx="2005074" cy="33776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Arc 37"/>
            <p:cNvSpPr/>
            <p:nvPr/>
          </p:nvSpPr>
          <p:spPr>
            <a:xfrm rot="10518297">
              <a:off x="5851568" y="2950425"/>
              <a:ext cx="1082632" cy="55418"/>
            </a:xfrm>
            <a:prstGeom prst="arc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 rot="1548600">
              <a:off x="5779965" y="3157301"/>
              <a:ext cx="317284" cy="72115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5742906" y="3442447"/>
              <a:ext cx="433053" cy="115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4495800" y="2133600"/>
            <a:ext cx="2743200" cy="457200"/>
            <a:chOff x="3048000" y="2133600"/>
            <a:chExt cx="2743200" cy="457200"/>
          </a:xfrm>
        </p:grpSpPr>
        <p:sp>
          <p:nvSpPr>
            <p:cNvPr id="41" name="Rectangle 40"/>
            <p:cNvSpPr/>
            <p:nvPr/>
          </p:nvSpPr>
          <p:spPr>
            <a:xfrm>
              <a:off x="3810000" y="2133600"/>
              <a:ext cx="12192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লেবুর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রস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3" name="Straight Arrow Connector 42"/>
            <p:cNvCxnSpPr>
              <a:stCxn id="41" idx="1"/>
            </p:cNvCxnSpPr>
            <p:nvPr/>
          </p:nvCxnSpPr>
          <p:spPr>
            <a:xfrm rot="10800000">
              <a:off x="3048000" y="2362200"/>
              <a:ext cx="762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1" idx="3"/>
              <a:endCxn id="36" idx="2"/>
            </p:cNvCxnSpPr>
            <p:nvPr/>
          </p:nvCxnSpPr>
          <p:spPr>
            <a:xfrm flipV="1">
              <a:off x="5029200" y="2342100"/>
              <a:ext cx="762000" cy="201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4495800" y="838200"/>
            <a:ext cx="4267200" cy="457200"/>
            <a:chOff x="3048002" y="2133600"/>
            <a:chExt cx="2819398" cy="457200"/>
          </a:xfrm>
        </p:grpSpPr>
        <p:sp>
          <p:nvSpPr>
            <p:cNvPr id="44" name="Rectangle 43"/>
            <p:cNvSpPr/>
            <p:nvPr/>
          </p:nvSpPr>
          <p:spPr>
            <a:xfrm>
              <a:off x="3733800" y="2133600"/>
              <a:ext cx="13716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লিটমাস কাগজ</a:t>
              </a:r>
            </a:p>
          </p:txBody>
        </p:sp>
        <p:cxnSp>
          <p:nvCxnSpPr>
            <p:cNvPr id="47" name="Straight Arrow Connector 46"/>
            <p:cNvCxnSpPr>
              <a:stCxn id="44" idx="1"/>
            </p:cNvCxnSpPr>
            <p:nvPr/>
          </p:nvCxnSpPr>
          <p:spPr>
            <a:xfrm rot="10800000">
              <a:off x="3048002" y="2362200"/>
              <a:ext cx="685799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4" idx="3"/>
            </p:cNvCxnSpPr>
            <p:nvPr/>
          </p:nvCxnSpPr>
          <p:spPr>
            <a:xfrm flipV="1">
              <a:off x="5105400" y="2342100"/>
              <a:ext cx="762000" cy="201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0017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09800" y="609600"/>
            <a:ext cx="2895600" cy="381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ক্ষারক সম্পর্কে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809069" y="152400"/>
            <a:ext cx="2980267" cy="381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209800" y="1143000"/>
            <a:ext cx="4267200" cy="381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3" name="Picture 42" descr="1-Blue_and_red_litmus_paper.jpg"/>
          <p:cNvPicPr>
            <a:picLocks noChangeAspect="1"/>
          </p:cNvPicPr>
          <p:nvPr/>
        </p:nvPicPr>
        <p:blipFill>
          <a:blip r:embed="rId3"/>
          <a:srcRect l="30312" t="17500" r="35938" b="39663"/>
          <a:stretch>
            <a:fillRect/>
          </a:stretch>
        </p:blipFill>
        <p:spPr>
          <a:xfrm>
            <a:off x="8610600" y="1828800"/>
            <a:ext cx="1752600" cy="1905000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2133600" y="4724400"/>
            <a:ext cx="8153400" cy="1447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কর্মপদ্ধতি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সামান্য চুন নিয়ে আস্তে আস্তে পানি যোগ করে নাড়া দাও। কিছুক্ষণ অপেক্ষা করে মিশ্রণের উপরিভাগ থেকে পরিষ্কার চুনের পানি আলাদা করে নিয়ে লিটমাস কাগজ দিয়ে পরীক্ষা করে ফলাফল খাতায় লিখ।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teaspoon.jpg"/>
          <p:cNvPicPr>
            <a:picLocks noChangeAspect="1"/>
          </p:cNvPicPr>
          <p:nvPr/>
        </p:nvPicPr>
        <p:blipFill>
          <a:blip r:embed="rId4" cstate="print"/>
          <a:srcRect l="17105" t="27561" r="6140" b="13305"/>
          <a:stretch>
            <a:fillRect/>
          </a:stretch>
        </p:blipFill>
        <p:spPr>
          <a:xfrm rot="16200000">
            <a:off x="4381500" y="2095500"/>
            <a:ext cx="1905000" cy="1371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2133600" y="3886200"/>
            <a:ext cx="1981200" cy="381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চুনাপাথর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610600" y="3886200"/>
            <a:ext cx="1752600" cy="381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লিটমাস পেপার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05600" y="3886200"/>
            <a:ext cx="1676400" cy="381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াঁচের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গ্লাস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48200" y="3886200"/>
            <a:ext cx="1447800" cy="381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চামচ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images123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2" y="1828803"/>
            <a:ext cx="1828801" cy="198120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28" name="Group 6"/>
          <p:cNvGrpSpPr/>
          <p:nvPr/>
        </p:nvGrpSpPr>
        <p:grpSpPr>
          <a:xfrm>
            <a:off x="1905000" y="1905000"/>
            <a:ext cx="2286000" cy="1905000"/>
            <a:chOff x="3124200" y="2667000"/>
            <a:chExt cx="2971800" cy="1543050"/>
          </a:xfrm>
        </p:grpSpPr>
        <p:pic>
          <p:nvPicPr>
            <p:cNvPr id="34" name="Picture 33" descr="images45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24200" y="2667000"/>
              <a:ext cx="2971800" cy="154305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35" name="Picture 34" descr="061.jpg"/>
            <p:cNvPicPr>
              <a:picLocks noChangeAspect="1"/>
            </p:cNvPicPr>
            <p:nvPr/>
          </p:nvPicPr>
          <p:blipFill>
            <a:blip r:embed="rId7"/>
            <a:srcRect l="30509" t="22727" r="25424" b="20454"/>
            <a:stretch>
              <a:fillRect/>
            </a:stretch>
          </p:blipFill>
          <p:spPr>
            <a:xfrm>
              <a:off x="3805238" y="3160776"/>
              <a:ext cx="1609725" cy="740664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36" name="Rectangle 35"/>
          <p:cNvSpPr/>
          <p:nvPr/>
        </p:nvSpPr>
        <p:spPr>
          <a:xfrm>
            <a:off x="8458200" y="685800"/>
            <a:ext cx="1828800" cy="381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১২ মিনিট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9045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667000" y="762000"/>
            <a:ext cx="2057400" cy="1941362"/>
            <a:chOff x="3505200" y="1480613"/>
            <a:chExt cx="2896162" cy="2588483"/>
          </a:xfrm>
        </p:grpSpPr>
        <p:sp>
          <p:nvSpPr>
            <p:cNvPr id="2" name="Can 1"/>
            <p:cNvSpPr/>
            <p:nvPr/>
          </p:nvSpPr>
          <p:spPr>
            <a:xfrm>
              <a:off x="3505200" y="2438400"/>
              <a:ext cx="2514600" cy="1600200"/>
            </a:xfrm>
            <a:prstGeom prst="ca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Can 2"/>
            <p:cNvSpPr/>
            <p:nvPr/>
          </p:nvSpPr>
          <p:spPr>
            <a:xfrm>
              <a:off x="3505200" y="3095744"/>
              <a:ext cx="2514600" cy="942856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rot="17821983">
              <a:off x="4058087" y="2548329"/>
              <a:ext cx="2588483" cy="4530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724401" y="3316873"/>
              <a:ext cx="6096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Arc 25"/>
            <p:cNvSpPr/>
            <p:nvPr/>
          </p:nvSpPr>
          <p:spPr>
            <a:xfrm rot="10518297">
              <a:off x="4877362" y="2720279"/>
              <a:ext cx="1524000" cy="76200"/>
            </a:xfrm>
            <a:prstGeom prst="arc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315200" y="685800"/>
            <a:ext cx="2057400" cy="2005074"/>
            <a:chOff x="4876800" y="1936603"/>
            <a:chExt cx="2057400" cy="2005074"/>
          </a:xfrm>
        </p:grpSpPr>
        <p:sp>
          <p:nvSpPr>
            <p:cNvPr id="29" name="Can 28"/>
            <p:cNvSpPr/>
            <p:nvPr/>
          </p:nvSpPr>
          <p:spPr>
            <a:xfrm>
              <a:off x="4876800" y="2745423"/>
              <a:ext cx="1786343" cy="1163782"/>
            </a:xfrm>
            <a:prstGeom prst="ca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an 29"/>
            <p:cNvSpPr/>
            <p:nvPr/>
          </p:nvSpPr>
          <p:spPr>
            <a:xfrm>
              <a:off x="4876800" y="3276600"/>
              <a:ext cx="1786343" cy="632605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rot="17821983">
              <a:off x="5225330" y="2770256"/>
              <a:ext cx="2005074" cy="33776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 rot="10518297">
              <a:off x="5851568" y="2950425"/>
              <a:ext cx="1082632" cy="55418"/>
            </a:xfrm>
            <a:prstGeom prst="arc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1548600">
              <a:off x="5779965" y="3157301"/>
              <a:ext cx="317284" cy="72115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5742906" y="3429000"/>
              <a:ext cx="433053" cy="115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2819400" y="152400"/>
            <a:ext cx="63246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 দু’টি দেখ এবং তোমার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পরিক্ষণের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352800" y="3048000"/>
            <a:ext cx="51816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ছক মিলিয়ে নাও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2362202" y="3810005"/>
          <a:ext cx="7619999" cy="2057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4495800"/>
                <a:gridCol w="2057399"/>
              </a:tblGrid>
              <a:tr h="506695">
                <a:tc>
                  <a:txBody>
                    <a:bodyPr/>
                    <a:lstStyle/>
                    <a:p>
                      <a:pPr algn="ctr"/>
                      <a:r>
                        <a:rPr lang="bn-BD" sz="20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পরীক্ষা নং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পর্যবেক্ষণ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সিদ্ধান্ত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753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775352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0" name="Rectangle 39"/>
          <p:cNvSpPr/>
          <p:nvPr/>
        </p:nvSpPr>
        <p:spPr>
          <a:xfrm>
            <a:off x="3505200" y="4343400"/>
            <a:ext cx="38100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 লিটমাসের রং পরিবর্তন হলো না।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505200" y="5181600"/>
            <a:ext cx="4419600" cy="609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 লিটমাসের রং পরিবর্তন হয়ে নীল হলো।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305800" y="4572000"/>
            <a:ext cx="1524000" cy="1066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চুনের পানি ক্ষারক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495802" y="2133600"/>
            <a:ext cx="2819399" cy="457200"/>
            <a:chOff x="3048002" y="2133600"/>
            <a:chExt cx="2819398" cy="457200"/>
          </a:xfrm>
        </p:grpSpPr>
        <p:sp>
          <p:nvSpPr>
            <p:cNvPr id="22" name="Rectangle 21"/>
            <p:cNvSpPr/>
            <p:nvPr/>
          </p:nvSpPr>
          <p:spPr>
            <a:xfrm>
              <a:off x="3733800" y="2133600"/>
              <a:ext cx="13716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চুনের পানি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3" name="Straight Arrow Connector 22"/>
            <p:cNvCxnSpPr>
              <a:stCxn id="22" idx="1"/>
            </p:cNvCxnSpPr>
            <p:nvPr/>
          </p:nvCxnSpPr>
          <p:spPr>
            <a:xfrm rot="10800000">
              <a:off x="3048002" y="2362200"/>
              <a:ext cx="685799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2" idx="3"/>
            </p:cNvCxnSpPr>
            <p:nvPr/>
          </p:nvCxnSpPr>
          <p:spPr>
            <a:xfrm flipV="1">
              <a:off x="5105400" y="2342100"/>
              <a:ext cx="762000" cy="201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4495800" y="838200"/>
            <a:ext cx="4267200" cy="457200"/>
            <a:chOff x="3048002" y="2133600"/>
            <a:chExt cx="2819398" cy="457200"/>
          </a:xfrm>
        </p:grpSpPr>
        <p:sp>
          <p:nvSpPr>
            <p:cNvPr id="43" name="Rectangle 42"/>
            <p:cNvSpPr/>
            <p:nvPr/>
          </p:nvSpPr>
          <p:spPr>
            <a:xfrm>
              <a:off x="3733800" y="2133600"/>
              <a:ext cx="13716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লিটমাস কাগজ</a:t>
              </a:r>
            </a:p>
          </p:txBody>
        </p:sp>
        <p:cxnSp>
          <p:nvCxnSpPr>
            <p:cNvPr id="44" name="Straight Arrow Connector 43"/>
            <p:cNvCxnSpPr>
              <a:stCxn id="43" idx="1"/>
            </p:cNvCxnSpPr>
            <p:nvPr/>
          </p:nvCxnSpPr>
          <p:spPr>
            <a:xfrm rot="10800000">
              <a:off x="3048002" y="2362200"/>
              <a:ext cx="685799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3" idx="3"/>
            </p:cNvCxnSpPr>
            <p:nvPr/>
          </p:nvCxnSpPr>
          <p:spPr>
            <a:xfrm flipV="1">
              <a:off x="5105400" y="2342100"/>
              <a:ext cx="762000" cy="201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5087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40" grpId="0"/>
      <p:bldP spid="41" grpId="0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-1" y="0"/>
            <a:ext cx="12192001" cy="6858000"/>
          </a:xfrm>
          <a:prstGeom prst="frame">
            <a:avLst>
              <a:gd name="adj1" fmla="val 320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744" y="207819"/>
            <a:ext cx="11762509" cy="6442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36472" y="207818"/>
            <a:ext cx="2881747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কাজঃ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0546" y="1884219"/>
            <a:ext cx="4946073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 ক্ষারকের সংঙ্গা লিখ।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images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964" y="661452"/>
            <a:ext cx="3449781" cy="3214972"/>
          </a:xfrm>
          <a:prstGeom prst="rect">
            <a:avLst/>
          </a:prstGeom>
          <a:ln w="28575">
            <a:noFill/>
          </a:ln>
        </p:spPr>
      </p:pic>
      <p:pic>
        <p:nvPicPr>
          <p:cNvPr id="8" name="Picture 7" descr="0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027" y="1421028"/>
            <a:ext cx="1545087" cy="1566778"/>
          </a:xfrm>
          <a:prstGeom prst="ellipse">
            <a:avLst/>
          </a:prstGeom>
          <a:ln w="285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34291" y="4482475"/>
                <a:ext cx="10612583" cy="175432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 সকল রাসায়নিক বস্তুর মধ্যে অক্সিজেন ও হাইড্রোজেন পরমানু থাকে এবং যারা পানিতে হাইড্রোক্সিল আয়ন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𝑂𝐻</m:t>
                        </m:r>
                      </m:e>
                      <m:sup>
                        <m: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   </m:t>
                        </m:r>
                      </m:sup>
                    </m:sSup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তৈরী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তাদেরকে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ক্ষারক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91" y="4482475"/>
                <a:ext cx="10612582" cy="1754326"/>
              </a:xfrm>
              <a:prstGeom prst="rect">
                <a:avLst/>
              </a:prstGeom>
              <a:blipFill>
                <a:blip r:embed="rId4"/>
                <a:stretch>
                  <a:fillRect l="-1837" t="-6228" r="-2583" b="-13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8307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3" name="Frame 2"/>
            <p:cNvSpPr/>
            <p:nvPr/>
          </p:nvSpPr>
          <p:spPr>
            <a:xfrm>
              <a:off x="-1" y="0"/>
              <a:ext cx="12192001" cy="6858000"/>
            </a:xfrm>
            <a:prstGeom prst="frame">
              <a:avLst>
                <a:gd name="adj1" fmla="val 3207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35526" y="207817"/>
              <a:ext cx="11762509" cy="64423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038599" y="207820"/>
            <a:ext cx="3290456" cy="769441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দলিয় কাজ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637" y="1588258"/>
            <a:ext cx="10418619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ক্যালসিয়াম সালফেট নিরপেক্ষ পদার্থ কেন- ব্যাখ্যা কর।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68037" y="3163454"/>
                <a:ext cx="10266219" cy="1200329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ক্যালসিয়াম সালফেট নিরপেক্ষ পদার্থ কারণ এটি একটি লবণ। এটি ক্ষারক</a:t>
                </a:r>
              </a:p>
              <a:p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Ca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6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𝑂𝐻</m:t>
                        </m:r>
                        <m:r>
                          <a:rPr lang="en-US" sz="36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b>
                        <m:r>
                          <a:rPr lang="en-US" sz="36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6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6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sSub>
                      <m:sSubPr>
                        <m:ctrlPr>
                          <a:rPr lang="en-US" sz="36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𝑆𝑂</m:t>
                        </m:r>
                      </m:e>
                      <m:sub>
                        <m:r>
                          <a:rPr lang="en-US" sz="36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6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বিক্রিয়ার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ফলে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সৃষ্ট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 </a:t>
                </a:r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37" y="3163454"/>
                <a:ext cx="10266219" cy="120032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900545" y="5003699"/>
            <a:ext cx="8811491" cy="100656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Ca(OH)</a:t>
            </a:r>
            <a:r>
              <a:rPr lang="en-US" sz="3600" baseline="-1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3600" baseline="-1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600" baseline="-1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CaSO</a:t>
            </a:r>
            <a:r>
              <a:rPr lang="en-US" sz="3600" baseline="-1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+ 2H</a:t>
            </a:r>
            <a:r>
              <a:rPr lang="en-US" sz="3600" baseline="-1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ক্ষারক           এসিড   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লবণ         পানি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aseline="-1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984171" y="5244790"/>
            <a:ext cx="1111829" cy="20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103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EXTRA\billal\PSD\Grond 2012\FSB_Background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7865" y="152402"/>
            <a:ext cx="13879908" cy="688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" y="3962401"/>
            <a:ext cx="4673600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§"/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মামুনুর রহমান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মামুন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§"/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§"/>
              <a:defRPr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মফিজ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শাষপুর,শিবপুর,ন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রসিংদী।</a:t>
            </a:r>
            <a:endParaRPr lang="en-US" sz="2800" dirty="0"/>
          </a:p>
          <a:p>
            <a:pPr algn="ctr"/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Mobile: 01915617068</a:t>
            </a:r>
          </a:p>
          <a:p>
            <a:pPr algn="ctr"/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mamun631989@gmail.com</a:t>
            </a:r>
            <a:endParaRPr lang="en-US" sz="14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7010400" y="76200"/>
            <a:ext cx="4368800" cy="954206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bn-BD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812800" y="152400"/>
            <a:ext cx="4267200" cy="954206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rgbClr val="00B050"/>
                </a:solidFill>
                <a:latin typeface="NikoshBAN"/>
                <a:cs typeface="Nikosh" pitchFamily="2" charset="0"/>
              </a:rPr>
              <a:t>শিক্ষক পরিচিতি</a:t>
            </a:r>
            <a:endParaRPr lang="en-US" sz="4000" b="1" dirty="0" smtClean="0">
              <a:solidFill>
                <a:srgbClr val="00B050"/>
              </a:solidFill>
              <a:latin typeface="NikoshBAN"/>
              <a:cs typeface="Nikosh" pitchFamily="2" charset="0"/>
            </a:endParaRPr>
          </a:p>
          <a:p>
            <a:pPr algn="ctr"/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50910" y="4431957"/>
            <a:ext cx="44429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i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IN" sz="3200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৮ম</a:t>
            </a:r>
          </a:p>
          <a:p>
            <a:pPr algn="ctr"/>
            <a:r>
              <a:rPr lang="bn-IN" sz="3200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</a:t>
            </a:r>
          </a:p>
          <a:p>
            <a:pPr algn="ctr"/>
            <a:r>
              <a:rPr lang="bn-IN" sz="3200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IN" sz="3200" i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১০ম</a:t>
            </a:r>
            <a:endParaRPr lang="en-US" sz="3200" i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67" y="1106608"/>
            <a:ext cx="3395171" cy="27261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304" y="1141997"/>
            <a:ext cx="2602992" cy="3133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361639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3" name="Frame 2"/>
            <p:cNvSpPr/>
            <p:nvPr/>
          </p:nvSpPr>
          <p:spPr>
            <a:xfrm>
              <a:off x="-1" y="0"/>
              <a:ext cx="12192001" cy="6858000"/>
            </a:xfrm>
            <a:prstGeom prst="frame">
              <a:avLst>
                <a:gd name="adj1" fmla="val 3207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35526" y="207817"/>
              <a:ext cx="11762509" cy="64423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308761" y="474937"/>
            <a:ext cx="2798619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218" y="2793117"/>
            <a:ext cx="10695709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এসিড কাকে বলে।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সকল ক্ষারই ক্ষারক কিন্তু সকল ক্ষারক ক্ষার নয় কেন-ব্যাখ্যা কর।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গ)চুনের পানিতে এসিড (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aseline="-16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600" baseline="-16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bn-IN" sz="3600" baseline="-1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600" dirty="0" smtClean="0"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চালনা করলে কী ধরনের রাসায়নিক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 ঘটে তা বিক্রিয়া সহ বর্ণনাকর।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0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88108" y="491321"/>
            <a:ext cx="8543499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3957" y="3098042"/>
            <a:ext cx="9526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অম্ল ও ক্ষারের ব্যবহার গুলো লিখে আনবে</a:t>
            </a:r>
            <a:endParaRPr lang="en-US" sz="5400" dirty="0">
              <a:ln w="0"/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274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323" y="354842"/>
            <a:ext cx="9628197" cy="6701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420051" y="2538484"/>
            <a:ext cx="5240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i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i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870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82" y="397567"/>
            <a:ext cx="4761737" cy="3564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807" y="397565"/>
            <a:ext cx="4533900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630018" y="4823791"/>
            <a:ext cx="95415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IN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ফলগুলোর </a:t>
            </a:r>
            <a:r>
              <a:rPr lang="bn-IN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সাধারন বৈশিষ্ট্য হল এরা টক স্বাদযুক্ত</a:t>
            </a:r>
          </a:p>
        </p:txBody>
      </p:sp>
    </p:spTree>
    <p:extLst>
      <p:ext uri="{BB962C8B-B14F-4D97-AF65-F5344CB8AC3E}">
        <p14:creationId xmlns:p14="http://schemas.microsoft.com/office/powerpoint/2010/main" val="803788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lapara-chun.jpg"/>
          <p:cNvPicPr>
            <a:picLocks noChangeAspect="1"/>
          </p:cNvPicPr>
          <p:nvPr/>
        </p:nvPicPr>
        <p:blipFill>
          <a:blip r:embed="rId2"/>
          <a:srcRect l="54429" t="18391" r="4714" b="50730"/>
          <a:stretch>
            <a:fillRect/>
          </a:stretch>
        </p:blipFill>
        <p:spPr>
          <a:xfrm>
            <a:off x="6294783" y="779494"/>
            <a:ext cx="5015948" cy="3185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0574"/>
            <a:ext cx="6626088" cy="38431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6435" y="4863549"/>
            <a:ext cx="963433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60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সাবান, চুনের পানি এরা কটু স্বাদযুক্ত</a:t>
            </a:r>
            <a:endParaRPr lang="en-US" sz="60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181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24263"/>
            <a:ext cx="12192001" cy="6858000"/>
            <a:chOff x="-1" y="0"/>
            <a:chExt cx="12192001" cy="6858000"/>
          </a:xfrm>
        </p:grpSpPr>
        <p:sp>
          <p:nvSpPr>
            <p:cNvPr id="3" name="Frame 2"/>
            <p:cNvSpPr/>
            <p:nvPr/>
          </p:nvSpPr>
          <p:spPr>
            <a:xfrm>
              <a:off x="-1" y="0"/>
              <a:ext cx="12192001" cy="6858000"/>
            </a:xfrm>
            <a:prstGeom prst="frame">
              <a:avLst>
                <a:gd name="adj1" fmla="val 3207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35526" y="207817"/>
              <a:ext cx="11762509" cy="64423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253347" y="387928"/>
            <a:ext cx="2784763" cy="76944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526" y="2563093"/>
            <a:ext cx="10605657" cy="29854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--- </a:t>
            </a:r>
          </a:p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এসিড ও ক্ষারক কে সংজ্ঞায়িত করতে পারবে। </a:t>
            </a:r>
          </a:p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এসিড ও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ক্ষারকের বৈশিষ্ট ব্যাখ্যা করতে পারবে। </a:t>
            </a:r>
          </a:p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BD" sz="3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নির্দেশক</a:t>
            </a:r>
            <a:r>
              <a:rPr lang="bn-IN" sz="3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3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 </a:t>
            </a:r>
            <a:r>
              <a:rPr lang="bn-IN" sz="3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করতে</a:t>
            </a:r>
            <a:r>
              <a:rPr lang="bn-BD" sz="3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ঘ)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চুনের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সাথে পানি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 বিক্রিয়া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প্রদর্শ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নের কারণ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73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3" name="Frame 2"/>
            <p:cNvSpPr/>
            <p:nvPr/>
          </p:nvSpPr>
          <p:spPr>
            <a:xfrm>
              <a:off x="-1" y="0"/>
              <a:ext cx="12192001" cy="6858000"/>
            </a:xfrm>
            <a:prstGeom prst="frame">
              <a:avLst>
                <a:gd name="adj1" fmla="val 3207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14743" y="165507"/>
              <a:ext cx="11762509" cy="64423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990111" y="207818"/>
            <a:ext cx="5403272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চলো একটি 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দেখিঃ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39579"/>
              </p:ext>
            </p:extLst>
          </p:nvPr>
        </p:nvGraphicFramePr>
        <p:xfrm>
          <a:off x="4223037" y="1521981"/>
          <a:ext cx="3745923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ackager Shell Object" showAsIcon="1" r:id="rId3" imgW="1962720" imgH="437760" progId="Package">
                  <p:embed/>
                </p:oleObj>
              </mc:Choice>
              <mc:Fallback>
                <p:oleObj name="Packager Shell Object" showAsIcon="1" r:id="rId3" imgW="1962720" imgH="43776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3037" y="1521981"/>
                        <a:ext cx="3745923" cy="9509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66FF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1106" y="3386690"/>
            <a:ext cx="11111347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বন্ধুরা ভিডিও </a:t>
            </a:r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টিতে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আমরা কি দেখলাম।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5857" y="4747780"/>
            <a:ext cx="10896599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 টিতে আমরা দেখলাম চুনে পানি দেওয়ার পর চুন গলে গিয়ে প্রচুর উত্তাপ সৃষ্টি হয়েছে।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116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3" name="Frame 2"/>
            <p:cNvSpPr/>
            <p:nvPr/>
          </p:nvSpPr>
          <p:spPr>
            <a:xfrm>
              <a:off x="-1" y="0"/>
              <a:ext cx="12192001" cy="6858000"/>
            </a:xfrm>
            <a:prstGeom prst="frame">
              <a:avLst>
                <a:gd name="adj1" fmla="val 3207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35526" y="207817"/>
              <a:ext cx="11762509" cy="64423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225639" y="207819"/>
            <a:ext cx="3463636" cy="7620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1316701883big-green-lemon.jpg"/>
          <p:cNvPicPr>
            <a:picLocks noChangeAspect="1"/>
          </p:cNvPicPr>
          <p:nvPr/>
        </p:nvPicPr>
        <p:blipFill>
          <a:blip r:embed="rId2" cstate="print"/>
          <a:srcRect t="19355" r="34091"/>
          <a:stretch>
            <a:fillRect/>
          </a:stretch>
        </p:blipFill>
        <p:spPr>
          <a:xfrm>
            <a:off x="748145" y="1119446"/>
            <a:ext cx="4100947" cy="3690850"/>
          </a:xfrm>
          <a:prstGeom prst="rect">
            <a:avLst/>
          </a:prstGeom>
          <a:ln w="12700">
            <a:noFill/>
          </a:ln>
        </p:spPr>
      </p:pic>
      <p:pic>
        <p:nvPicPr>
          <p:cNvPr id="7" name="Picture 6" descr="kalapara-chun.jpg"/>
          <p:cNvPicPr>
            <a:picLocks noChangeAspect="1"/>
          </p:cNvPicPr>
          <p:nvPr/>
        </p:nvPicPr>
        <p:blipFill>
          <a:blip r:embed="rId3"/>
          <a:srcRect l="54429" t="18391" r="4714" b="50730"/>
          <a:stretch>
            <a:fillRect/>
          </a:stretch>
        </p:blipFill>
        <p:spPr>
          <a:xfrm>
            <a:off x="5361710" y="1119446"/>
            <a:ext cx="6179127" cy="369085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1385454" y="5369097"/>
            <a:ext cx="843742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ক্ষার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133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3" name="Frame 2"/>
            <p:cNvSpPr/>
            <p:nvPr/>
          </p:nvSpPr>
          <p:spPr>
            <a:xfrm>
              <a:off x="-1" y="0"/>
              <a:ext cx="12192001" cy="6858000"/>
            </a:xfrm>
            <a:prstGeom prst="frame">
              <a:avLst>
                <a:gd name="adj1" fmla="val 3207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35526" y="207817"/>
              <a:ext cx="11762509" cy="64423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177144" y="207818"/>
            <a:ext cx="3401291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পরিকল্পনা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503137"/>
              </p:ext>
            </p:extLst>
          </p:nvPr>
        </p:nvGraphicFramePr>
        <p:xfrm>
          <a:off x="272934" y="977257"/>
          <a:ext cx="11725103" cy="56085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95803">
                  <a:extLst>
                    <a:ext uri="{9D8B030D-6E8A-4147-A177-3AD203B41FA5}">
                      <a16:colId xmlns:a16="http://schemas.microsoft.com/office/drawing/2014/main" xmlns="" val="1315577623"/>
                    </a:ext>
                  </a:extLst>
                </a:gridCol>
                <a:gridCol w="1862867">
                  <a:extLst>
                    <a:ext uri="{9D8B030D-6E8A-4147-A177-3AD203B41FA5}">
                      <a16:colId xmlns:a16="http://schemas.microsoft.com/office/drawing/2014/main" xmlns="" val="3077048212"/>
                    </a:ext>
                  </a:extLst>
                </a:gridCol>
                <a:gridCol w="4711957">
                  <a:extLst>
                    <a:ext uri="{9D8B030D-6E8A-4147-A177-3AD203B41FA5}">
                      <a16:colId xmlns:a16="http://schemas.microsoft.com/office/drawing/2014/main" xmlns="" val="325731403"/>
                    </a:ext>
                  </a:extLst>
                </a:gridCol>
                <a:gridCol w="1424547">
                  <a:extLst>
                    <a:ext uri="{9D8B030D-6E8A-4147-A177-3AD203B41FA5}">
                      <a16:colId xmlns:a16="http://schemas.microsoft.com/office/drawing/2014/main" xmlns="" val="1316261284"/>
                    </a:ext>
                  </a:extLst>
                </a:gridCol>
                <a:gridCol w="2629929">
                  <a:extLst>
                    <a:ext uri="{9D8B030D-6E8A-4147-A177-3AD203B41FA5}">
                      <a16:colId xmlns:a16="http://schemas.microsoft.com/office/drawing/2014/main" xmlns="" val="130504952"/>
                    </a:ext>
                  </a:extLst>
                </a:gridCol>
              </a:tblGrid>
              <a:tr h="774386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ধাপ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কার্য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উপকরণ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4347320"/>
                  </a:ext>
                </a:extLst>
              </a:tr>
              <a:tr h="600924"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১)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প্রস্ততি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কৌশল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বিনিময়,শ্রেণি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বিন্যাস,রোল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কল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৫মিনিট </a:t>
                      </a:r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বই,মার্কার,ডাস্টার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2972300"/>
                  </a:ext>
                </a:extLst>
              </a:tr>
              <a:tr h="600924"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২)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শিখনফল-১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পূর্বের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ক্লাস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যাচাই,</a:t>
                      </a:r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আলোচনা,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চার্ট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প্রদর্শন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মিনিট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7536834"/>
                  </a:ext>
                </a:extLst>
              </a:tr>
              <a:tr h="726470"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৩)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শিখনফল-২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আলোচনা,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চার্ট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প্রদর্শন,একক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মিনিট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2949876"/>
                  </a:ext>
                </a:extLst>
              </a:tr>
              <a:tr h="726470"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৪)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শিখনফল-৩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আলোচনা,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চার্ট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প্রদর্শন,ভিডিও,দলিয়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১৫মিনিট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033123"/>
                  </a:ext>
                </a:extLst>
              </a:tr>
              <a:tr h="726470"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৫)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মূল্যায়ন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সৃজনশীল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প্রশ্ন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তৈরীর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মাধ্যমে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মিনিট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0935227"/>
                  </a:ext>
                </a:extLst>
              </a:tr>
              <a:tr h="726470"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৬)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বাড়ির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নতুন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প্রশ্ন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তৈরীর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মাধ্যমে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 </a:t>
                      </a:r>
                      <a:endPara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মিনিট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6013289"/>
                  </a:ext>
                </a:extLst>
              </a:tr>
              <a:tr h="726470"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৭)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সমাপ্তি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সকলকে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ধন্যবাদ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জানিয়ে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মিনিট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0100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005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3" name="Frame 2"/>
            <p:cNvSpPr/>
            <p:nvPr/>
          </p:nvSpPr>
          <p:spPr>
            <a:xfrm>
              <a:off x="-1" y="0"/>
              <a:ext cx="12192001" cy="6858000"/>
            </a:xfrm>
            <a:prstGeom prst="frame">
              <a:avLst>
                <a:gd name="adj1" fmla="val 3207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35526" y="207817"/>
              <a:ext cx="11762509" cy="64423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768438" y="207818"/>
            <a:ext cx="4281055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 গুলো লক্ষ্য করঃ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5525" y="1058913"/>
            <a:ext cx="11762509" cy="5492241"/>
            <a:chOff x="6925" y="982711"/>
            <a:chExt cx="11762509" cy="5492241"/>
          </a:xfrm>
        </p:grpSpPr>
        <p:sp>
          <p:nvSpPr>
            <p:cNvPr id="7" name="Rectangle 6"/>
            <p:cNvSpPr/>
            <p:nvPr/>
          </p:nvSpPr>
          <p:spPr>
            <a:xfrm>
              <a:off x="2115306" y="982711"/>
              <a:ext cx="8589818" cy="59972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চলো শিক্ষার্থী বন্ধুরা </a:t>
              </a:r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চুনের সাথে পানি মিশালে কী ঘটে তা দে</a:t>
              </a:r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খি। 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43699" y="1050955"/>
              <a:ext cx="1634835" cy="53974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উপকরণ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925" y="5230089"/>
              <a:ext cx="11762509" cy="124486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কর্মপদ্ধতি</a:t>
              </a:r>
              <a:r>
                <a:rPr lang="bn-IN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কয়েক টুকরা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চুন</a:t>
              </a:r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বিকারে নিয়ে ড্রপার দিয়ে আস্তে আস্তে পানি যোগ ক</a:t>
              </a:r>
              <a:r>
                <a:rPr lang="bn-IN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রি </a:t>
              </a:r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এবং ভালভাবে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পর্যবেক্ষণ</a:t>
              </a:r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করে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ফলাফল খাতায় </a:t>
              </a:r>
              <a:r>
                <a:rPr lang="bn-IN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লিখি</a:t>
              </a:r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98779" y="4312737"/>
              <a:ext cx="1447800" cy="4572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চুন</a:t>
              </a:r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াপাথর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38431" y="4274921"/>
              <a:ext cx="1371600" cy="4572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পানি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497291" y="4139045"/>
              <a:ext cx="1371600" cy="4572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ড্রপার</a:t>
              </a:r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3" name="Picture 12" descr="Droper_blu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72777" y="1752600"/>
              <a:ext cx="1796113" cy="2265474"/>
            </a:xfrm>
            <a:prstGeom prst="rect">
              <a:avLst/>
            </a:prstGeom>
            <a:ln w="28575"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6964398" y="4176646"/>
              <a:ext cx="1371600" cy="49179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বিকার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5" name="Group 22"/>
            <p:cNvGrpSpPr/>
            <p:nvPr/>
          </p:nvGrpSpPr>
          <p:grpSpPr>
            <a:xfrm>
              <a:off x="1143000" y="1916420"/>
              <a:ext cx="2576944" cy="2298307"/>
              <a:chOff x="4274574" y="2777578"/>
              <a:chExt cx="3241962" cy="1551357"/>
            </a:xfrm>
          </p:grpSpPr>
          <p:pic>
            <p:nvPicPr>
              <p:cNvPr id="20" name="Picture 19" descr="images45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74574" y="2777578"/>
                <a:ext cx="3241962" cy="1551357"/>
              </a:xfrm>
              <a:prstGeom prst="rect">
                <a:avLst/>
              </a:prstGeom>
              <a:ln w="28575">
                <a:noFill/>
              </a:ln>
            </p:spPr>
          </p:pic>
          <p:pic>
            <p:nvPicPr>
              <p:cNvPr id="21" name="Picture 20" descr="061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92437" y="3217307"/>
                <a:ext cx="1676398" cy="744920"/>
              </a:xfrm>
              <a:prstGeom prst="ellipse">
                <a:avLst/>
              </a:prstGeom>
              <a:ln w="28575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pic>
          <p:nvPicPr>
            <p:cNvPr id="17" name="Picture 16" descr="000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96891" y="1916420"/>
              <a:ext cx="2299856" cy="2298308"/>
            </a:xfrm>
            <a:prstGeom prst="rect">
              <a:avLst/>
            </a:prstGeom>
          </p:spPr>
        </p:pic>
        <p:pic>
          <p:nvPicPr>
            <p:cNvPr id="18" name="Picture 17" descr="images5.jpg"/>
            <p:cNvPicPr>
              <a:picLocks noChangeAspect="1"/>
            </p:cNvPicPr>
            <p:nvPr/>
          </p:nvPicPr>
          <p:blipFill>
            <a:blip r:embed="rId6"/>
            <a:srcRect l="32846" r="12914"/>
            <a:stretch>
              <a:fillRect/>
            </a:stretch>
          </p:blipFill>
          <p:spPr>
            <a:xfrm>
              <a:off x="4135582" y="1960674"/>
              <a:ext cx="1946564" cy="2209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0433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285</TotalTime>
  <Words>783</Words>
  <Application>Microsoft Office PowerPoint</Application>
  <PresentationFormat>Custom</PresentationFormat>
  <Paragraphs>181</Paragraphs>
  <Slides>22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Oriel</vt:lpstr>
      <vt:lpstr>Packager Shell Object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CREATIVE ZONE</cp:lastModifiedBy>
  <cp:revision>38</cp:revision>
  <dcterms:created xsi:type="dcterms:W3CDTF">2020-03-13T04:07:20Z</dcterms:created>
  <dcterms:modified xsi:type="dcterms:W3CDTF">2020-10-26T17:04:45Z</dcterms:modified>
</cp:coreProperties>
</file>