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0" y="1316182"/>
            <a:ext cx="7382741" cy="504305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DB02940A-2EE5-4B68-8CA2-4A8620EE96C0}"/>
              </a:ext>
            </a:extLst>
          </p:cNvPr>
          <p:cNvSpPr txBox="1"/>
          <p:nvPr/>
        </p:nvSpPr>
        <p:spPr>
          <a:xfrm>
            <a:off x="880630" y="463474"/>
            <a:ext cx="738274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b="1" dirty="0">
                <a:solidFill>
                  <a:srgbClr val="F4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4000" b="1" dirty="0">
                <a:solidFill>
                  <a:srgbClr val="F4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23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655" y="152400"/>
            <a:ext cx="8864945" cy="584775"/>
          </a:xfrm>
          <a:prstGeom prst="rect">
            <a:avLst/>
          </a:prstGeom>
          <a:solidFill>
            <a:srgbClr val="3BF567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Pair work (Writing)</a:t>
            </a:r>
            <a:endParaRPr lang="en-US" sz="32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133600"/>
            <a:ext cx="8991600" cy="39703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a)  Who took part in language movement ?</a:t>
            </a:r>
          </a:p>
          <a:p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b)  When and where did Md. Ali </a:t>
            </a:r>
            <a:r>
              <a:rPr lang="en-US" sz="3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Zinnah</a:t>
            </a:r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 </a:t>
            </a:r>
            <a:r>
              <a:rPr lang="en-US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declare</a:t>
            </a:r>
            <a:endParaRPr lang="en-US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     Urdu would be the state language of Pakistan ?</a:t>
            </a:r>
          </a:p>
          <a:p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c) Who claimed first Bangla to be the state </a:t>
            </a:r>
          </a:p>
          <a:p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    language of </a:t>
            </a:r>
            <a:r>
              <a:rPr lang="en-US" sz="3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pakistan</a:t>
            </a:r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987" y="842429"/>
            <a:ext cx="846171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   </a:t>
            </a:r>
            <a:r>
              <a:rPr lang="en-US" sz="3200" b="1" dirty="0" smtClean="0">
                <a:latin typeface="Book Antiqua" panose="02040602050305030304" pitchFamily="18" charset="0"/>
              </a:rPr>
              <a:t>Write the answer of the questions and compare with your partner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3392" y="351774"/>
            <a:ext cx="2744168" cy="646331"/>
          </a:xfrm>
          <a:prstGeom prst="rect">
            <a:avLst/>
          </a:prstGeom>
          <a:solidFill>
            <a:srgbClr val="E4F13F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anose="02040602050305030304" pitchFamily="18" charset="0"/>
              </a:rPr>
              <a:t>Group work</a:t>
            </a:r>
            <a:endParaRPr lang="en-US" sz="36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2937" y="1169951"/>
            <a:ext cx="5620449" cy="584775"/>
          </a:xfrm>
          <a:prstGeom prst="rect">
            <a:avLst/>
          </a:prstGeom>
          <a:solidFill>
            <a:srgbClr val="E4F13F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Complete the following chart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02051"/>
              </p:ext>
            </p:extLst>
          </p:nvPr>
        </p:nvGraphicFramePr>
        <p:xfrm>
          <a:off x="748146" y="2474745"/>
          <a:ext cx="7766326" cy="28194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0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5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182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happened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1947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1948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42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0426"/>
            <a:ext cx="534352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match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answer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03418"/>
              </p:ext>
            </p:extLst>
          </p:nvPr>
        </p:nvGraphicFramePr>
        <p:xfrm>
          <a:off x="36162" y="656757"/>
          <a:ext cx="8955437" cy="6114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85355">
                  <a:extLst>
                    <a:ext uri="{9D8B030D-6E8A-4147-A177-3AD203B41FA5}">
                      <a16:colId xmlns:a16="http://schemas.microsoft.com/office/drawing/2014/main" xmlns="" val="785642282"/>
                    </a:ext>
                  </a:extLst>
                </a:gridCol>
                <a:gridCol w="7070082">
                  <a:extLst>
                    <a:ext uri="{9D8B030D-6E8A-4147-A177-3AD203B41FA5}">
                      <a16:colId xmlns:a16="http://schemas.microsoft.com/office/drawing/2014/main" xmlns="" val="3613870063"/>
                    </a:ext>
                  </a:extLst>
                </a:gridCol>
              </a:tblGrid>
              <a:tr h="90204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32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 happened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3583726"/>
                  </a:ext>
                </a:extLst>
              </a:tr>
              <a:tr h="5656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1947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India and Pakistan divided .</a:t>
                      </a:r>
                      <a:endParaRPr lang="en-US" sz="3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9124654"/>
                  </a:ext>
                </a:extLst>
              </a:tr>
              <a:tr h="121220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1948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Md. Ali Zinnah, the then Governor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general of Pakistan declared that Urdu would be the only state language of Pakistan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9765334"/>
                  </a:ext>
                </a:extLst>
              </a:tr>
              <a:tr h="115833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classes of people headed by the students of  DU  bought out procession demanding B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angla as one of the state language.  But police opened fire on the procession killing several  students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7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277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78535"/>
              </p:ext>
            </p:extLst>
          </p:nvPr>
        </p:nvGraphicFramePr>
        <p:xfrm>
          <a:off x="400050" y="1376169"/>
          <a:ext cx="8343900" cy="5347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058">
                  <a:extLst>
                    <a:ext uri="{9D8B030D-6E8A-4147-A177-3AD203B41FA5}">
                      <a16:colId xmlns:a16="http://schemas.microsoft.com/office/drawing/2014/main" xmlns="" val="1765469951"/>
                    </a:ext>
                  </a:extLst>
                </a:gridCol>
                <a:gridCol w="6048842">
                  <a:extLst>
                    <a:ext uri="{9D8B030D-6E8A-4147-A177-3AD203B41FA5}">
                      <a16:colId xmlns:a16="http://schemas.microsoft.com/office/drawing/2014/main" xmlns="" val="3026687414"/>
                    </a:ext>
                  </a:extLst>
                </a:gridCol>
              </a:tblGrid>
              <a:tr h="80633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</a:t>
                      </a:r>
                      <a:endParaRPr lang="en-US" sz="2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Meanings</a:t>
                      </a:r>
                    </a:p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7060440"/>
                  </a:ext>
                </a:extLst>
              </a:tr>
              <a:tr h="495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tribute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cause of stimulate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3211215"/>
                  </a:ext>
                </a:extLst>
              </a:tr>
              <a:tr h="486742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climax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refuse to obey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6512145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outlaw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give in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2744249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defy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ability to keep increasing or developing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8632837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provoke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act to show respect or admiration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1193893"/>
                  </a:ext>
                </a:extLst>
              </a:tr>
              <a:tr h="484164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relent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most exciting point in time</a:t>
                      </a:r>
                      <a:endParaRPr lang="en-US" sz="3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9273062"/>
                  </a:ext>
                </a:extLst>
              </a:tr>
              <a:tr h="239957"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Momentum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ban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752666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87920"/>
            <a:ext cx="289151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work-2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1" y="402156"/>
            <a:ext cx="586739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their meanings.</a:t>
            </a:r>
          </a:p>
        </p:txBody>
      </p:sp>
    </p:spTree>
    <p:extLst>
      <p:ext uri="{BB962C8B-B14F-4D97-AF65-F5344CB8AC3E}">
        <p14:creationId xmlns:p14="http://schemas.microsoft.com/office/powerpoint/2010/main" val="22840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5950" y="381002"/>
            <a:ext cx="50863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/>
              <a:t>        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566" y="2209441"/>
            <a:ext cx="8091920" cy="4093428"/>
          </a:xfrm>
          <a:prstGeom prst="rect">
            <a:avLst/>
          </a:prstGeom>
          <a:solidFill>
            <a:schemeClr val="bg1"/>
          </a:solidFill>
          <a:ln w="28575">
            <a:solidFill>
              <a:srgbClr val="3BF56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Who are the known language martyrs ?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b) When was the seed of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sown ?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c) Where did the police open fire to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procession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d) Why did the then government outlaw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sorts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public 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meeting in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1952 ?</a:t>
            </a:r>
          </a:p>
        </p:txBody>
      </p:sp>
    </p:spTree>
    <p:extLst>
      <p:ext uri="{BB962C8B-B14F-4D97-AF65-F5344CB8AC3E}">
        <p14:creationId xmlns:p14="http://schemas.microsoft.com/office/powerpoint/2010/main" val="41558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A664FD-E04D-4721-82F3-0865CCB85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15" y="1916822"/>
            <a:ext cx="4161294" cy="30243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601704" y="5275145"/>
            <a:ext cx="763731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-34290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“International Mother Language Day”.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7464" y="256946"/>
            <a:ext cx="5455227" cy="1223297"/>
          </a:xfrm>
          <a:prstGeom prst="rect">
            <a:avLst/>
          </a:prstGeom>
          <a:solidFill>
            <a:srgbClr val="3BF5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lgerian" panose="04020705040A02060702" pitchFamily="82" charset="0"/>
              </a:rPr>
              <a:t>HOME WORK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91145" y="5383128"/>
            <a:ext cx="5953991" cy="1223297"/>
          </a:xfrm>
          <a:prstGeom prst="rect">
            <a:avLst/>
          </a:prstGeom>
          <a:solidFill>
            <a:srgbClr val="3BF567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lgerian" panose="04020705040A02060702" pitchFamily="82" charset="0"/>
              </a:rPr>
              <a:t>Thank you all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95" y="1624447"/>
            <a:ext cx="3480954" cy="24903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ular Callout 6"/>
          <p:cNvSpPr/>
          <p:nvPr/>
        </p:nvSpPr>
        <p:spPr>
          <a:xfrm>
            <a:off x="1891145" y="152400"/>
            <a:ext cx="6109855" cy="1273983"/>
          </a:xfrm>
          <a:prstGeom prst="wedgeRectCallout">
            <a:avLst>
              <a:gd name="adj1" fmla="val -63482"/>
              <a:gd name="adj2" fmla="val 2179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BF567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lesson is dedicated to the all language martyrs and activists.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4217151"/>
            <a:ext cx="6858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our language is Bangla , our culture should be Bangla.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76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676400" y="457200"/>
            <a:ext cx="5867400" cy="1066800"/>
          </a:xfrm>
          <a:prstGeom prst="ellipseRibbon2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IDENTITY</a:t>
            </a:r>
            <a:endParaRPr lang="en-US" sz="3200" dirty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552" y="1800651"/>
            <a:ext cx="8171447" cy="1692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Rabiul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Hasan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Robi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Asst. Teacher in English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Shaharpar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Gausul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Azam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Dakhil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Madrasah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Debidwar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Cumilla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29860" y="4267200"/>
            <a:ext cx="2971800" cy="2362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5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4" y="1487943"/>
            <a:ext cx="3293432" cy="3275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73" y="1433374"/>
            <a:ext cx="3344494" cy="333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10491" y="362744"/>
            <a:ext cx="7330787" cy="1261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Let’s see </a:t>
            </a:r>
            <a:r>
              <a:rPr lang="en-US" sz="36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pictures and talk about them.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77171" y="5567958"/>
            <a:ext cx="471164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What are </a:t>
            </a:r>
            <a:r>
              <a:rPr lang="en-US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the pictures </a:t>
            </a:r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about?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77171" y="5571441"/>
            <a:ext cx="439575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What </a:t>
            </a:r>
            <a:r>
              <a:rPr lang="en-US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are they doing ?</a:t>
            </a:r>
          </a:p>
        </p:txBody>
      </p:sp>
    </p:spTree>
    <p:extLst>
      <p:ext uri="{BB962C8B-B14F-4D97-AF65-F5344CB8AC3E}">
        <p14:creationId xmlns:p14="http://schemas.microsoft.com/office/powerpoint/2010/main" val="10165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4" y="152400"/>
            <a:ext cx="7751729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9081" y="5759617"/>
            <a:ext cx="8423176" cy="584775"/>
          </a:xfrm>
          <a:prstGeom prst="rect">
            <a:avLst/>
          </a:prstGeom>
          <a:solidFill>
            <a:srgbClr val="E4F13F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Why was the Shaheed </a:t>
            </a:r>
            <a:r>
              <a:rPr lang="en-US" sz="3200" dirty="0" err="1" smtClean="0">
                <a:latin typeface="Book Antiqua" panose="02040602050305030304" pitchFamily="18" charset="0"/>
              </a:rPr>
              <a:t>Minar</a:t>
            </a:r>
            <a:r>
              <a:rPr lang="en-US" sz="3200" dirty="0" smtClean="0">
                <a:latin typeface="Book Antiqua" panose="02040602050305030304" pitchFamily="18" charset="0"/>
              </a:rPr>
              <a:t>  built?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716272"/>
            <a:ext cx="8610600" cy="584775"/>
          </a:xfrm>
          <a:prstGeom prst="rect">
            <a:avLst/>
          </a:prstGeom>
          <a:solidFill>
            <a:srgbClr val="E4F13F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Where is the Central Shaheed </a:t>
            </a:r>
            <a:r>
              <a:rPr lang="en-US" sz="3200" dirty="0" err="1" smtClean="0">
                <a:latin typeface="Book Antiqua" panose="02040602050305030304" pitchFamily="18" charset="0"/>
              </a:rPr>
              <a:t>Minar</a:t>
            </a:r>
            <a:r>
              <a:rPr lang="en-US" sz="3200" dirty="0" smtClean="0">
                <a:latin typeface="Book Antiqua" panose="02040602050305030304" pitchFamily="18" charset="0"/>
              </a:rPr>
              <a:t> situated?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10000"/>
            <a:ext cx="7772400" cy="584775"/>
          </a:xfrm>
          <a:prstGeom prst="rect">
            <a:avLst/>
          </a:prstGeom>
          <a:solidFill>
            <a:srgbClr val="E4F13F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What does the picture commemorate us?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639" y="28013"/>
            <a:ext cx="621376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 about our today’s topic?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04" y="1462701"/>
            <a:ext cx="423948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 is……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18898" y="2433569"/>
            <a:ext cx="4336229" cy="161647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Mother Language Day-1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45EDB1-74CB-4129-92E8-C25A4AA5954D}"/>
              </a:ext>
            </a:extLst>
          </p:cNvPr>
          <p:cNvSpPr txBox="1"/>
          <p:nvPr/>
        </p:nvSpPr>
        <p:spPr>
          <a:xfrm>
            <a:off x="535725" y="4542602"/>
            <a:ext cx="3121875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 </a:t>
            </a:r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Page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55127" y="1669144"/>
            <a:ext cx="4227616" cy="4347133"/>
            <a:chOff x="6412675" y="2083989"/>
            <a:chExt cx="5437740" cy="3957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52"/>
            <a:stretch/>
          </p:blipFill>
          <p:spPr>
            <a:xfrm>
              <a:off x="6548419" y="2083989"/>
              <a:ext cx="5301996" cy="3588269"/>
            </a:xfrm>
            <a:prstGeom prst="rect">
              <a:avLst/>
            </a:prstGeom>
            <a:ln>
              <a:solidFill>
                <a:srgbClr val="3BF567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790"/>
            <a:stretch/>
          </p:blipFill>
          <p:spPr>
            <a:xfrm>
              <a:off x="6412675" y="5642624"/>
              <a:ext cx="5437740" cy="39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459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264" y="1968995"/>
            <a:ext cx="8375072" cy="341632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 students will be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tell about Shaheed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Minar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narrate about the back ground of 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take interview of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activists.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write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828800" y="374074"/>
            <a:ext cx="5334000" cy="1220849"/>
          </a:xfrm>
          <a:prstGeom prst="horizontalScroll">
            <a:avLst/>
          </a:prstGeom>
          <a:solidFill>
            <a:srgbClr val="E4F13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95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5"/>
          <a:stretch/>
        </p:blipFill>
        <p:spPr>
          <a:xfrm>
            <a:off x="656775" y="1337665"/>
            <a:ext cx="3307594" cy="44934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27" y="1291087"/>
            <a:ext cx="3387611" cy="450787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29334" y="6019759"/>
            <a:ext cx="8799204" cy="584775"/>
          </a:xfrm>
          <a:prstGeom prst="rect">
            <a:avLst/>
          </a:prstGeom>
          <a:solidFill>
            <a:srgbClr val="66FFFF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When did </a:t>
            </a:r>
            <a:r>
              <a:rPr lang="en-US" sz="3200" dirty="0" smtClean="0">
                <a:latin typeface="Book Antiqua" panose="02040602050305030304" pitchFamily="18" charset="0"/>
              </a:rPr>
              <a:t>the  language movement </a:t>
            </a:r>
            <a:r>
              <a:rPr lang="en-US" sz="3200" dirty="0">
                <a:latin typeface="Book Antiqua" panose="02040602050305030304" pitchFamily="18" charset="0"/>
              </a:rPr>
              <a:t>take place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9334" y="6051891"/>
            <a:ext cx="8196475" cy="584775"/>
          </a:xfrm>
          <a:prstGeom prst="rect">
            <a:avLst/>
          </a:prstGeom>
          <a:solidFill>
            <a:srgbClr val="66FFFF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Who took part in </a:t>
            </a:r>
            <a:r>
              <a:rPr lang="en-US" sz="3200" dirty="0" smtClean="0">
                <a:latin typeface="Book Antiqua" panose="02040602050305030304" pitchFamily="18" charset="0"/>
              </a:rPr>
              <a:t>the Language </a:t>
            </a:r>
            <a:r>
              <a:rPr lang="en-US" sz="3200" dirty="0">
                <a:latin typeface="Book Antiqua" panose="02040602050305030304" pitchFamily="18" charset="0"/>
              </a:rPr>
              <a:t>movement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8942" y="391959"/>
            <a:ext cx="668382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talk about the pictures with your partners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732" y="818861"/>
            <a:ext cx="4520045" cy="1077218"/>
          </a:xfrm>
          <a:prstGeom prst="rect">
            <a:avLst/>
          </a:prstGeom>
          <a:solidFill>
            <a:srgbClr val="E4F13F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the text related video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753" y="5313634"/>
            <a:ext cx="808412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write down the name of some language activists.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1635" y="4164130"/>
            <a:ext cx="2930237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work-1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736100"/>
              </p:ext>
            </p:extLst>
          </p:nvPr>
        </p:nvGraphicFramePr>
        <p:xfrm>
          <a:off x="3473246" y="2153266"/>
          <a:ext cx="1417842" cy="104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1559160" imgH="488520" progId="Package">
                  <p:embed/>
                </p:oleObj>
              </mc:Choice>
              <mc:Fallback>
                <p:oleObj name="Packager Shell Object" showAsIcon="1" r:id="rId3" imgW="15591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3246" y="2153266"/>
                        <a:ext cx="1417842" cy="104713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6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9583" y="2219470"/>
            <a:ext cx="4699590" cy="2641359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Down Arrow 11"/>
          <p:cNvSpPr/>
          <p:nvPr/>
        </p:nvSpPr>
        <p:spPr>
          <a:xfrm>
            <a:off x="2722578" y="323261"/>
            <a:ext cx="3340291" cy="1896209"/>
          </a:xfrm>
          <a:prstGeom prst="downArrow">
            <a:avLst>
              <a:gd name="adj1" fmla="val 69596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rgbClr val="0070C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288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Loud/silent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288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828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n-US" sz="3200" b="1" dirty="0" smtClean="0">
                <a:solidFill>
                  <a:srgbClr val="F828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288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5608" y="5130230"/>
            <a:ext cx="7332785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February is a memorable day…………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1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510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Windows User</cp:lastModifiedBy>
  <cp:revision>2</cp:revision>
  <dcterms:created xsi:type="dcterms:W3CDTF">2006-08-16T00:00:00Z</dcterms:created>
  <dcterms:modified xsi:type="dcterms:W3CDTF">2020-10-26T02:51:06Z</dcterms:modified>
</cp:coreProperties>
</file>