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9" r:id="rId4"/>
    <p:sldId id="266" r:id="rId5"/>
    <p:sldId id="283" r:id="rId6"/>
    <p:sldId id="278" r:id="rId7"/>
    <p:sldId id="279" r:id="rId8"/>
    <p:sldId id="280" r:id="rId9"/>
    <p:sldId id="282" r:id="rId10"/>
    <p:sldId id="263" r:id="rId11"/>
    <p:sldId id="262" r:id="rId12"/>
    <p:sldId id="264" r:id="rId13"/>
    <p:sldId id="265" r:id="rId14"/>
    <p:sldId id="258" r:id="rId15"/>
    <p:sldId id="267" r:id="rId16"/>
    <p:sldId id="268" r:id="rId17"/>
    <p:sldId id="269" r:id="rId18"/>
    <p:sldId id="270" r:id="rId19"/>
    <p:sldId id="277" r:id="rId20"/>
    <p:sldId id="274" r:id="rId21"/>
    <p:sldId id="276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09E5-CC33-43E4-927E-30545DB39F00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A7C1-9F71-4715-9BE5-188448C99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4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09E5-CC33-43E4-927E-30545DB39F00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A7C1-9F71-4715-9BE5-188448C99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3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09E5-CC33-43E4-927E-30545DB39F00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A7C1-9F71-4715-9BE5-188448C99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5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09E5-CC33-43E4-927E-30545DB39F00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A7C1-9F71-4715-9BE5-188448C99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76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09E5-CC33-43E4-927E-30545DB39F00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A7C1-9F71-4715-9BE5-188448C99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09E5-CC33-43E4-927E-30545DB39F00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A7C1-9F71-4715-9BE5-188448C99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6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09E5-CC33-43E4-927E-30545DB39F00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A7C1-9F71-4715-9BE5-188448C99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6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09E5-CC33-43E4-927E-30545DB39F00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A7C1-9F71-4715-9BE5-188448C99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3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09E5-CC33-43E4-927E-30545DB39F00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A7C1-9F71-4715-9BE5-188448C99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5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09E5-CC33-43E4-927E-30545DB39F00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A7C1-9F71-4715-9BE5-188448C99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9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09E5-CC33-43E4-927E-30545DB39F00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A7C1-9F71-4715-9BE5-188448C99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309E5-CC33-43E4-927E-30545DB39F00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2A7C1-9F71-4715-9BE5-188448C99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6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fif"/><Relationship Id="rId4" Type="http://schemas.openxmlformats.org/officeDocument/2006/relationships/image" Target="../media/image7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4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6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3491" y="0"/>
            <a:ext cx="6802582" cy="955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30605" y="987568"/>
            <a:ext cx="6584590" cy="5789901"/>
            <a:chOff x="7042831" y="69805"/>
            <a:chExt cx="4615181" cy="37532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831" y="69805"/>
              <a:ext cx="4615181" cy="3753282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7519081" y="3364667"/>
              <a:ext cx="2923309" cy="4584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এরিস্টটল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949" y="451572"/>
            <a:ext cx="5287341" cy="4836531"/>
            <a:chOff x="18950" y="451572"/>
            <a:chExt cx="4074102" cy="48365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010"/>
            <a:stretch/>
          </p:blipFill>
          <p:spPr>
            <a:xfrm>
              <a:off x="18950" y="451572"/>
              <a:ext cx="4074102" cy="4779818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24402" y="4470684"/>
              <a:ext cx="2923309" cy="8174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প্লেটো 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-33048" y="5896406"/>
            <a:ext cx="4932218" cy="102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Republic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9259" y="5917187"/>
            <a:ext cx="4932218" cy="102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Politics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8" y="-63643"/>
            <a:ext cx="795350" cy="7953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27763" y="42863"/>
            <a:ext cx="3997037" cy="7524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 দার্শনিক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8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" y="0"/>
            <a:ext cx="12191999" cy="6885710"/>
            <a:chOff x="1" y="-27710"/>
            <a:chExt cx="12191999" cy="68857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7710"/>
              <a:ext cx="6359236" cy="688570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237" y="0"/>
              <a:ext cx="5832763" cy="685800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256309" y="6040581"/>
              <a:ext cx="2923309" cy="8174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ইবনে খালদুন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077199" y="5902035"/>
              <a:ext cx="2923309" cy="8174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ম্যাকিয়াভেলি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7085">
            <a:off x="251046" y="1981632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3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64 -0.46134 L -0.04584 1.58634 L 0.0151 -0.46134 L 0.07721 1.58704 L 0.14401 -0.46157 L 0.20273 1.58658 L 0.26757 -0.46643 L 0.32799 1.59306 L 0.39244 -0.46597 L 0.45703 1.59306 L 0.5177 -0.46157 L 0.58177 1.59144 L 0.64192 -0.46157 L 0.70612 1.58634 L 0.76979 -0.46574 L 0.83099 1.58565 L 0.89635 -0.46134 " pathEditMode="relative" rAng="0" ptsTypes="AAAAAAAAAAAAAAAAA">
                                      <p:cBhvr>
                                        <p:cTn id="6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99" y="102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178955"/>
            <a:ext cx="10792691" cy="6472382"/>
            <a:chOff x="1877291" y="0"/>
            <a:chExt cx="10087428" cy="64723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291" y="0"/>
              <a:ext cx="9371280" cy="5992422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3604491" y="5512460"/>
              <a:ext cx="2923309" cy="95992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টমাস মুর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9041410" y="5583712"/>
              <a:ext cx="2923309" cy="8174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ভিকো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7085">
            <a:off x="251046" y="1981632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64 -0.46134 L -0.04584 1.58634 L 0.0151 -0.46134 L 0.07721 1.58704 L 0.14401 -0.46157 L 0.20273 1.58658 L 0.26757 -0.46643 L 0.32799 1.59306 L 0.39244 -0.46597 L 0.45703 1.59306 L 0.5177 -0.46157 L 0.58177 1.59144 L 0.64192 -0.46157 L 0.70612 1.58634 L 0.76979 -0.46574 L 0.83099 1.58565 L 0.89635 -0.46134 " pathEditMode="relative" rAng="0" ptsTypes="AAAAAAAAAAAAAAAAA">
                                      <p:cBhvr>
                                        <p:cTn id="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99" y="102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190500"/>
            <a:ext cx="11308773" cy="6477000"/>
            <a:chOff x="277091" y="277091"/>
            <a:chExt cx="11308773" cy="6477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1" y="277091"/>
              <a:ext cx="7779328" cy="637309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" name="Oval 4"/>
            <p:cNvSpPr/>
            <p:nvPr/>
          </p:nvSpPr>
          <p:spPr>
            <a:xfrm>
              <a:off x="2705100" y="5936672"/>
              <a:ext cx="2923309" cy="8174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মন্টেস্কু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662555" y="5119253"/>
              <a:ext cx="2923309" cy="8174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কঁদরসে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7085">
            <a:off x="251046" y="1981632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2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64 -0.46134 L -0.04584 1.58634 L 0.0151 -0.46134 L 0.07721 1.58704 L 0.14401 -0.46157 L 0.20273 1.58658 L 0.26757 -0.46643 L 0.32799 1.59306 L 0.39244 -0.46597 L 0.45703 1.59306 L 0.5177 -0.46157 L 0.58177 1.59144 L 0.64192 -0.46157 L 0.70612 1.58634 L 0.76979 -0.46574 L 0.83099 1.58565 L 0.89635 -0.46134 " pathEditMode="relative" rAng="0" ptsTypes="AAAAAAAAAAAAAAAAA">
                                      <p:cBhvr>
                                        <p:cTn id="6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99" y="102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80109" y="69274"/>
            <a:ext cx="12011891" cy="5680362"/>
            <a:chOff x="180109" y="69274"/>
            <a:chExt cx="12011891" cy="56803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382" y="332509"/>
              <a:ext cx="5846618" cy="541712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09" y="69274"/>
              <a:ext cx="6359236" cy="568036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Oval 4"/>
            <p:cNvSpPr/>
            <p:nvPr/>
          </p:nvSpPr>
          <p:spPr>
            <a:xfrm>
              <a:off x="1898072" y="4932217"/>
              <a:ext cx="2923309" cy="8174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সেন্ট সাইমন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7085">
            <a:off x="251046" y="1981632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64 -0.46134 L -0.04584 1.58634 L 0.0151 -0.46134 L 0.07721 1.58704 L 0.14401 -0.46157 L 0.20273 1.58658 L 0.26757 -0.46643 L 0.32799 1.59306 L 0.39244 -0.46597 L 0.45703 1.59306 L 0.5177 -0.46157 L 0.58177 1.59144 L 0.64192 -0.46157 L 0.70612 1.58634 L 0.76979 -0.46574 L 0.83099 1.58565 L 0.89635 -0.46134 " pathEditMode="relative" rAng="0" ptsTypes="AAAAAAAAAAAAAAAAA">
                                      <p:cBhvr>
                                        <p:cTn id="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99" y="102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152400"/>
            <a:ext cx="12192000" cy="5133109"/>
            <a:chOff x="0" y="152400"/>
            <a:chExt cx="12192000" cy="51331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2400"/>
              <a:ext cx="6096000" cy="483523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52400"/>
              <a:ext cx="6096000" cy="4835236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7284893" y="4689763"/>
              <a:ext cx="3247160" cy="59574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চার্লস ডারউইন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7085">
            <a:off x="251046" y="1981632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9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64 -0.46134 L -0.04584 1.58634 L 0.0151 -0.46134 L 0.07721 1.58704 L 0.14401 -0.46157 L 0.20273 1.58658 L 0.26757 -0.46643 L 0.32799 1.59306 L 0.39244 -0.46597 L 0.45703 1.59306 L 0.5177 -0.46157 L 0.58177 1.59144 L 0.64192 -0.46157 L 0.70612 1.58634 L 0.76979 -0.46574 L 0.83099 1.58565 L 0.89635 -0.46134 " pathEditMode="relative" rAng="0" ptsTypes="AAAAAAAAAAAAAAAAA">
                                      <p:cBhvr>
                                        <p:cTn id="6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99" y="102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1734799" cy="5486399"/>
            <a:chOff x="0" y="0"/>
            <a:chExt cx="11734799" cy="54863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320144" cy="4668982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910936" y="4668980"/>
              <a:ext cx="3498273" cy="8174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হার্বার্ট স্পেন্সার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0144" y="0"/>
              <a:ext cx="6414655" cy="4668982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231079" y="4668979"/>
              <a:ext cx="3650673" cy="8174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সিগমান্ড ফ্রয়েড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7085">
            <a:off x="251046" y="1981632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64 -0.46134 L -0.04584 1.58634 L 0.0151 -0.46134 L 0.07721 1.58704 L 0.14401 -0.46157 L 0.20273 1.58658 L 0.26757 -0.46643 L 0.32799 1.59306 L 0.39244 -0.46597 L 0.45703 1.59306 L 0.5177 -0.46157 L 0.58177 1.59144 L 0.64192 -0.46157 L 0.70612 1.58634 L 0.76979 -0.46574 L 0.83099 1.58565 L 0.89635 -0.46134 " pathEditMode="relative" rAng="0" ptsTypes="AAAAAAAAAAAAAAAAA">
                                      <p:cBhvr>
                                        <p:cTn id="6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99" y="102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91022" y="124692"/>
            <a:ext cx="10774505" cy="5355215"/>
            <a:chOff x="891022" y="124692"/>
            <a:chExt cx="10774505" cy="53552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075" y="124692"/>
              <a:ext cx="6493452" cy="4537796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891022" y="3768436"/>
              <a:ext cx="4041196" cy="17114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ফ্রেডারিক লো প্লে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733310" y="4534115"/>
              <a:ext cx="4100946" cy="8174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</a:t>
              </a:r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লুইস হেনরি মর্গান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7085">
            <a:off x="251046" y="1981632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64 -0.46134 L -0.04584 1.58634 L 0.0151 -0.46134 L 0.07721 1.58704 L 0.14401 -0.46157 L 0.20273 1.58658 L 0.26757 -0.46643 L 0.32799 1.59306 L 0.39244 -0.46597 L 0.45703 1.59306 L 0.5177 -0.46157 L 0.58177 1.59144 L 0.64192 -0.46157 L 0.70612 1.58634 L 0.76979 -0.46574 L 0.83099 1.58565 L 0.89635 -0.46134 " pathEditMode="relative" rAng="0" ptsTypes="AAAAAAAAAAAAAAAAA">
                                      <p:cBhvr>
                                        <p:cTn id="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99" y="102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3" y="277091"/>
            <a:ext cx="7287491" cy="49460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55473" y="4814453"/>
            <a:ext cx="2923309" cy="8174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বি টেইলর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7085">
            <a:off x="251046" y="1981632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64 -0.46134 L -0.04584 1.58634 L 0.0151 -0.46134 L 0.07721 1.58704 L 0.14401 -0.46157 L 0.20273 1.58658 L 0.26757 -0.46643 L 0.32799 1.59306 L 0.39244 -0.46597 L 0.45703 1.59306 L 0.5177 -0.46157 L 0.58177 1.59144 L 0.64192 -0.46157 L 0.70612 1.58634 L 0.76979 -0.46574 L 0.83099 1.58565 L 0.89635 -0.46134 " pathEditMode="relative" rAng="0" ptsTypes="AAAAAAAAAAAAAAAAA">
                                      <p:cBhvr>
                                        <p:cTn id="6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99" y="102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91" y="1524001"/>
              <a:ext cx="11000509" cy="408709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4" name="Rectangle 3"/>
            <p:cNvSpPr/>
            <p:nvPr/>
          </p:nvSpPr>
          <p:spPr>
            <a:xfrm>
              <a:off x="2715490" y="304800"/>
              <a:ext cx="5805055" cy="91440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8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একক কাজ</a:t>
              </a:r>
              <a:endPara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5763491"/>
              <a:ext cx="12192000" cy="109450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সমাজবিজ্ঞানের বিকাশে ভূমিকা রেখেছেন এমন মনীষীদের একটি তালিকা প্রস্তুত করবে।</a:t>
              </a:r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95350" cy="79535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7085">
            <a:off x="251046" y="1981632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64 -0.46134 L -0.04584 1.58634 L 0.0151 -0.46134 L 0.07721 1.58704 L 0.14401 -0.46157 L 0.20273 1.58658 L 0.26757 -0.46643 L 0.32799 1.59306 L 0.39244 -0.46597 L 0.45703 1.59306 L 0.5177 -0.46157 L 0.58177 1.59144 L 0.64192 -0.46157 L 0.70612 1.58634 L 0.76979 -0.46574 L 0.83099 1.58565 L 0.89635 -0.46134 " pathEditMode="relative" rAng="0" ptsTypes="AAAAAAAAAAAAAAAAA">
                                      <p:cBhvr>
                                        <p:cTn id="6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99" y="102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8645" cy="7162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91" y="823487"/>
            <a:ext cx="4091654" cy="5180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ontent Placeholder 5"/>
          <p:cNvSpPr txBox="1">
            <a:spLocks/>
          </p:cNvSpPr>
          <p:nvPr/>
        </p:nvSpPr>
        <p:spPr>
          <a:xfrm flipH="1">
            <a:off x="5678129" y="823487"/>
            <a:ext cx="5353665" cy="49136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                                                                                          </a:t>
            </a:r>
          </a:p>
          <a:p>
            <a:pPr>
              <a:buFont typeface="Arial" panose="020B0604020202020204" pitchFamily="34" charset="0"/>
              <a:buNone/>
            </a:pPr>
            <a:endParaRPr lang="en-US" sz="40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উম্মে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হাবিবা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আক্তার</a:t>
            </a:r>
            <a:endParaRPr lang="en-US" sz="4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প্রভাষক (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বওলা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ডিগ্রি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কলেজ</a:t>
            </a:r>
            <a:endParaRPr lang="en-US" sz="4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ফুলপুর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ময়মনসিংহ</a:t>
            </a:r>
            <a:endParaRPr lang="en-US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21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2418" y="0"/>
            <a:ext cx="5805055" cy="9144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1274616"/>
            <a:ext cx="11173692" cy="5583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‘Sociology’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প্রবক্তা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অগাষ্ট কোঁৎ                           (খ) ডুর্খেইম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(গ)সিমেল                                   (ঘ) অগবার্ন ও নিমকফ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সমাজবিজ্ঞান শব্দাটি এসেছে-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গ্রিক শব্দ                           (খ) ল্যাটিন শব্দ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ল্যাটিন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(ঘ) সংস্কৃতি শব্দ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 ?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অ্যারিস্টটল          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এমিল ডুর্খেইম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অগাস্ট কোঁত                             (ঘ) কার্ল মাকর্স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79764" y="1925782"/>
            <a:ext cx="637313" cy="4710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8199" y="4391890"/>
            <a:ext cx="637313" cy="4710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6425045" y="5611090"/>
            <a:ext cx="637313" cy="6234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2191999" cy="6664038"/>
            <a:chOff x="0" y="0"/>
            <a:chExt cx="12191999" cy="66640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094509"/>
              <a:ext cx="9144000" cy="46551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2722418" y="180108"/>
              <a:ext cx="5805055" cy="91440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8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3126" y="5721929"/>
              <a:ext cx="12108873" cy="94210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সমাজবিজ্ঞানের উৎপত্তির পটভূমি বিশ্লেষণ কর ।</a:t>
              </a:r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95350" cy="79535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7085">
            <a:off x="251046" y="1981632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46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64 -0.46134 L -0.04584 1.58634 L 0.0151 -0.46134 L 0.07721 1.58704 L 0.14401 -0.46157 L 0.20273 1.58658 L 0.26757 -0.46643 L 0.32799 1.59306 L 0.39244 -0.46597 L 0.45703 1.59306 L 0.5177 -0.46157 L 0.58177 1.59144 L 0.64192 -0.46157 L 0.70612 1.58634 L 0.76979 -0.46574 L 0.83099 1.58565 L 0.89635 -0.46134 " pathEditMode="relative" rAng="0" ptsTypes="AAAAAAAAAAAAAAAAA">
                                      <p:cBhvr>
                                        <p:cTn id="6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99" y="102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2364" y="520923"/>
            <a:ext cx="7135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7"/>
          <p:cNvSpPr txBox="1">
            <a:spLocks/>
          </p:cNvSpPr>
          <p:nvPr/>
        </p:nvSpPr>
        <p:spPr>
          <a:xfrm>
            <a:off x="324465" y="239154"/>
            <a:ext cx="11910384" cy="63140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5400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sz="54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54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শ্রেণি-একাদশ</a:t>
            </a:r>
            <a:endParaRPr lang="bn-IN" sz="54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54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5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5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বিষয়ঃ</a:t>
            </a:r>
            <a:r>
              <a:rPr lang="en-US" sz="54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5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প্রথম</a:t>
            </a:r>
            <a:r>
              <a:rPr lang="bn-IN" sz="5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পত্র</a:t>
            </a:r>
            <a:endParaRPr lang="en-US" sz="54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5400" dirty="0" smtClean="0">
                <a:latin typeface="Shonar Bangla" pitchFamily="34" charset="0"/>
                <a:cs typeface="Shonar Bangla" pitchFamily="34" charset="0"/>
              </a:rPr>
              <a:t>       </a:t>
            </a:r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en-US" sz="5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5400" dirty="0" smtClean="0">
                <a:latin typeface="Shonar Bangla" pitchFamily="34" charset="0"/>
                <a:cs typeface="Shonar Bangla" pitchFamily="34" charset="0"/>
              </a:rPr>
              <a:t>প্রথম</a:t>
            </a:r>
            <a:r>
              <a:rPr lang="en-US" sz="5400" dirty="0" smtClean="0">
                <a:latin typeface="Shonar Bangla" pitchFamily="34" charset="0"/>
                <a:cs typeface="Shonar Bangla" pitchFamily="34" charset="0"/>
              </a:rPr>
              <a:t>(</a:t>
            </a:r>
            <a:r>
              <a:rPr lang="bn-IN" sz="5400" dirty="0" smtClean="0">
                <a:latin typeface="Shonar Bangla" pitchFamily="34" charset="0"/>
                <a:cs typeface="Shonar Bangla" pitchFamily="34" charset="0"/>
              </a:rPr>
              <a:t>সমাজবিজ্ঞানের উৎপত্তি ও বিকাশ</a:t>
            </a:r>
            <a:r>
              <a:rPr lang="en-US" sz="5400" dirty="0" smtClean="0"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5400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bn-IN" sz="5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পাঠঃ</a:t>
            </a:r>
            <a:r>
              <a:rPr lang="en-US" sz="54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সমাজবি</a:t>
            </a:r>
            <a:r>
              <a:rPr lang="bn-IN" sz="5400" dirty="0" smtClean="0">
                <a:latin typeface="Shonar Bangla" pitchFamily="34" charset="0"/>
                <a:cs typeface="Shonar Bangla" pitchFamily="34" charset="0"/>
              </a:rPr>
              <a:t>জ্ঞান পাঠের প্রয়োজনীয়তা ও বিকাশধারা</a:t>
            </a:r>
            <a:endParaRPr lang="en-US" sz="54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54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54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7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666999" y="2216728"/>
            <a:ext cx="7398328" cy="139411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01091" y="2216727"/>
            <a:ext cx="1064966" cy="1567293"/>
          </a:xfrm>
          <a:custGeom>
            <a:avLst/>
            <a:gdLst>
              <a:gd name="connsiteX0" fmla="*/ 623455 w 1064966"/>
              <a:gd name="connsiteY0" fmla="*/ 0 h 1149928"/>
              <a:gd name="connsiteX1" fmla="*/ 1064305 w 1064966"/>
              <a:gd name="connsiteY1" fmla="*/ 168403 h 1149928"/>
              <a:gd name="connsiteX2" fmla="*/ 1064964 w 1064966"/>
              <a:gd name="connsiteY2" fmla="*/ 169140 h 1149928"/>
              <a:gd name="connsiteX3" fmla="*/ 1022197 w 1064966"/>
              <a:gd name="connsiteY3" fmla="*/ 182415 h 1149928"/>
              <a:gd name="connsiteX4" fmla="*/ 770655 w 1064966"/>
              <a:gd name="connsiteY4" fmla="*/ 489104 h 1149928"/>
              <a:gd name="connsiteX5" fmla="*/ 761999 w 1064966"/>
              <a:gd name="connsiteY5" fmla="*/ 574963 h 1149928"/>
              <a:gd name="connsiteX6" fmla="*/ 761999 w 1064966"/>
              <a:gd name="connsiteY6" fmla="*/ 574962 h 1149928"/>
              <a:gd name="connsiteX7" fmla="*/ 761999 w 1064966"/>
              <a:gd name="connsiteY7" fmla="*/ 574963 h 1149928"/>
              <a:gd name="connsiteX8" fmla="*/ 761999 w 1064966"/>
              <a:gd name="connsiteY8" fmla="*/ 574963 h 1149928"/>
              <a:gd name="connsiteX9" fmla="*/ 770655 w 1064966"/>
              <a:gd name="connsiteY9" fmla="*/ 660821 h 1149928"/>
              <a:gd name="connsiteX10" fmla="*/ 1022197 w 1064966"/>
              <a:gd name="connsiteY10" fmla="*/ 967510 h 1149928"/>
              <a:gd name="connsiteX11" fmla="*/ 1064966 w 1064966"/>
              <a:gd name="connsiteY11" fmla="*/ 980786 h 1149928"/>
              <a:gd name="connsiteX12" fmla="*/ 1064305 w 1064966"/>
              <a:gd name="connsiteY12" fmla="*/ 981525 h 1149928"/>
              <a:gd name="connsiteX13" fmla="*/ 623455 w 1064966"/>
              <a:gd name="connsiteY13" fmla="*/ 1149928 h 1149928"/>
              <a:gd name="connsiteX14" fmla="*/ 0 w 1064966"/>
              <a:gd name="connsiteY14" fmla="*/ 574964 h 1149928"/>
              <a:gd name="connsiteX15" fmla="*/ 623455 w 1064966"/>
              <a:gd name="connsiteY15" fmla="*/ 0 h 114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4966" h="1149928">
                <a:moveTo>
                  <a:pt x="623455" y="0"/>
                </a:moveTo>
                <a:cubicBezTo>
                  <a:pt x="795618" y="0"/>
                  <a:pt x="951481" y="64355"/>
                  <a:pt x="1064305" y="168403"/>
                </a:cubicBezTo>
                <a:lnTo>
                  <a:pt x="1064964" y="169140"/>
                </a:lnTo>
                <a:lnTo>
                  <a:pt x="1022197" y="182415"/>
                </a:lnTo>
                <a:cubicBezTo>
                  <a:pt x="894774" y="236311"/>
                  <a:pt x="799030" y="350437"/>
                  <a:pt x="770655" y="489104"/>
                </a:cubicBezTo>
                <a:lnTo>
                  <a:pt x="761999" y="574963"/>
                </a:lnTo>
                <a:lnTo>
                  <a:pt x="761999" y="574962"/>
                </a:lnTo>
                <a:lnTo>
                  <a:pt x="761999" y="574963"/>
                </a:lnTo>
                <a:lnTo>
                  <a:pt x="761999" y="574963"/>
                </a:lnTo>
                <a:lnTo>
                  <a:pt x="770655" y="660821"/>
                </a:lnTo>
                <a:cubicBezTo>
                  <a:pt x="799030" y="799488"/>
                  <a:pt x="894774" y="913614"/>
                  <a:pt x="1022197" y="967510"/>
                </a:cubicBezTo>
                <a:lnTo>
                  <a:pt x="1064966" y="980786"/>
                </a:lnTo>
                <a:lnTo>
                  <a:pt x="1064305" y="981525"/>
                </a:lnTo>
                <a:cubicBezTo>
                  <a:pt x="951481" y="1085573"/>
                  <a:pt x="795618" y="1149928"/>
                  <a:pt x="623455" y="1149928"/>
                </a:cubicBezTo>
                <a:cubicBezTo>
                  <a:pt x="279130" y="1149928"/>
                  <a:pt x="0" y="892508"/>
                  <a:pt x="0" y="574964"/>
                </a:cubicBezTo>
                <a:cubicBezTo>
                  <a:pt x="0" y="257420"/>
                  <a:pt x="279130" y="0"/>
                  <a:pt x="623455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3377567" y="3091716"/>
            <a:ext cx="8599235" cy="809898"/>
          </a:xfrm>
          <a:custGeom>
            <a:avLst/>
            <a:gdLst>
              <a:gd name="connsiteX0" fmla="*/ 53798 w 6519913"/>
              <a:gd name="connsiteY0" fmla="*/ 0 h 809898"/>
              <a:gd name="connsiteX1" fmla="*/ 6114964 w 6519913"/>
              <a:gd name="connsiteY1" fmla="*/ 0 h 809898"/>
              <a:gd name="connsiteX2" fmla="*/ 6519913 w 6519913"/>
              <a:gd name="connsiteY2" fmla="*/ 404949 h 809898"/>
              <a:gd name="connsiteX3" fmla="*/ 6519912 w 6519913"/>
              <a:gd name="connsiteY3" fmla="*/ 404949 h 809898"/>
              <a:gd name="connsiteX4" fmla="*/ 6114963 w 6519913"/>
              <a:gd name="connsiteY4" fmla="*/ 809898 h 809898"/>
              <a:gd name="connsiteX5" fmla="*/ 53798 w 6519913"/>
              <a:gd name="connsiteY5" fmla="*/ 809897 h 809898"/>
              <a:gd name="connsiteX6" fmla="*/ 1 w 6519913"/>
              <a:gd name="connsiteY6" fmla="*/ 804474 h 809898"/>
              <a:gd name="connsiteX7" fmla="*/ 367307 w 6519913"/>
              <a:gd name="connsiteY7" fmla="*/ 404950 h 809898"/>
              <a:gd name="connsiteX8" fmla="*/ 0 w 6519913"/>
              <a:gd name="connsiteY8" fmla="*/ 5424 h 80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9913" h="809898">
                <a:moveTo>
                  <a:pt x="53798" y="0"/>
                </a:moveTo>
                <a:lnTo>
                  <a:pt x="6114964" y="0"/>
                </a:lnTo>
                <a:cubicBezTo>
                  <a:pt x="6338611" y="0"/>
                  <a:pt x="6519913" y="181302"/>
                  <a:pt x="6519913" y="404949"/>
                </a:cubicBezTo>
                <a:lnTo>
                  <a:pt x="6519912" y="404949"/>
                </a:lnTo>
                <a:cubicBezTo>
                  <a:pt x="6519912" y="628596"/>
                  <a:pt x="6338610" y="809898"/>
                  <a:pt x="6114963" y="809898"/>
                </a:cubicBezTo>
                <a:lnTo>
                  <a:pt x="53798" y="809897"/>
                </a:lnTo>
                <a:lnTo>
                  <a:pt x="1" y="804474"/>
                </a:lnTo>
                <a:lnTo>
                  <a:pt x="367307" y="404950"/>
                </a:lnTo>
                <a:lnTo>
                  <a:pt x="0" y="542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5000000" scaled="0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721052" y="3130868"/>
            <a:ext cx="9185427" cy="731594"/>
            <a:chOff x="2285576" y="1003237"/>
            <a:chExt cx="9185427" cy="731594"/>
          </a:xfrm>
        </p:grpSpPr>
        <p:sp>
          <p:nvSpPr>
            <p:cNvPr id="10" name="Rounded Rectangle 9"/>
            <p:cNvSpPr/>
            <p:nvPr/>
          </p:nvSpPr>
          <p:spPr>
            <a:xfrm>
              <a:off x="2285576" y="1003237"/>
              <a:ext cx="1313030" cy="718457"/>
            </a:xfrm>
            <a:prstGeom prst="roundRect">
              <a:avLst>
                <a:gd name="adj" fmla="val 49394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362521" y="1088500"/>
              <a:ext cx="9108482" cy="646331"/>
              <a:chOff x="3931886" y="1405857"/>
              <a:chExt cx="9108482" cy="64633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931886" y="1454276"/>
                <a:ext cx="726460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0১</a:t>
                </a:r>
                <a:endParaRPr lang="en-US" sz="32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5400000">
                <a:off x="4541639" y="1617021"/>
                <a:ext cx="445662" cy="13617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951631" y="1405857"/>
                <a:ext cx="8088737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3600" dirty="0" err="1" smtClean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সমাজবিজ্ঞান</a:t>
                </a:r>
                <a:r>
                  <a:rPr lang="en-US" sz="3600" dirty="0" smtClean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পাঠের</a:t>
                </a:r>
                <a:r>
                  <a:rPr lang="en-US" sz="3600" dirty="0" smtClean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প্রয়োজনীয়তা</a:t>
                </a:r>
                <a:r>
                  <a:rPr lang="bn-IN" sz="3600" dirty="0" smtClean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 পারবে</a:t>
                </a:r>
                <a:r>
                  <a:rPr lang="bn-IN" sz="3600" dirty="0" smtClean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r>
                  <a:rPr lang="en-US" sz="3600" dirty="0" smtClean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3600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30" name="Rounded Rectangle 29"/>
          <p:cNvSpPr/>
          <p:nvPr/>
        </p:nvSpPr>
        <p:spPr>
          <a:xfrm>
            <a:off x="1628123" y="5185120"/>
            <a:ext cx="1005843" cy="718457"/>
          </a:xfrm>
          <a:prstGeom prst="roundRect">
            <a:avLst>
              <a:gd name="adj" fmla="val 4939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256718" y="5153816"/>
            <a:ext cx="9935282" cy="809898"/>
          </a:xfrm>
          <a:custGeom>
            <a:avLst/>
            <a:gdLst>
              <a:gd name="connsiteX0" fmla="*/ 53798 w 6519913"/>
              <a:gd name="connsiteY0" fmla="*/ 0 h 809898"/>
              <a:gd name="connsiteX1" fmla="*/ 6114964 w 6519913"/>
              <a:gd name="connsiteY1" fmla="*/ 0 h 809898"/>
              <a:gd name="connsiteX2" fmla="*/ 6519913 w 6519913"/>
              <a:gd name="connsiteY2" fmla="*/ 404949 h 809898"/>
              <a:gd name="connsiteX3" fmla="*/ 6519912 w 6519913"/>
              <a:gd name="connsiteY3" fmla="*/ 404949 h 809898"/>
              <a:gd name="connsiteX4" fmla="*/ 6114963 w 6519913"/>
              <a:gd name="connsiteY4" fmla="*/ 809898 h 809898"/>
              <a:gd name="connsiteX5" fmla="*/ 53798 w 6519913"/>
              <a:gd name="connsiteY5" fmla="*/ 809897 h 809898"/>
              <a:gd name="connsiteX6" fmla="*/ 1 w 6519913"/>
              <a:gd name="connsiteY6" fmla="*/ 804474 h 809898"/>
              <a:gd name="connsiteX7" fmla="*/ 367307 w 6519913"/>
              <a:gd name="connsiteY7" fmla="*/ 404950 h 809898"/>
              <a:gd name="connsiteX8" fmla="*/ 0 w 6519913"/>
              <a:gd name="connsiteY8" fmla="*/ 5424 h 80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9913" h="809898">
                <a:moveTo>
                  <a:pt x="53798" y="0"/>
                </a:moveTo>
                <a:lnTo>
                  <a:pt x="6114964" y="0"/>
                </a:lnTo>
                <a:cubicBezTo>
                  <a:pt x="6338611" y="0"/>
                  <a:pt x="6519913" y="181302"/>
                  <a:pt x="6519913" y="404949"/>
                </a:cubicBezTo>
                <a:lnTo>
                  <a:pt x="6519912" y="404949"/>
                </a:lnTo>
                <a:cubicBezTo>
                  <a:pt x="6519912" y="628596"/>
                  <a:pt x="6338610" y="809898"/>
                  <a:pt x="6114963" y="809898"/>
                </a:cubicBezTo>
                <a:lnTo>
                  <a:pt x="53798" y="809897"/>
                </a:lnTo>
                <a:lnTo>
                  <a:pt x="1" y="804474"/>
                </a:lnTo>
                <a:lnTo>
                  <a:pt x="367307" y="404950"/>
                </a:lnTo>
                <a:lnTo>
                  <a:pt x="0" y="542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5000000" scaled="0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30851" y="5328400"/>
            <a:ext cx="2038569" cy="3360783"/>
            <a:chOff x="3068309" y="1462277"/>
            <a:chExt cx="1764247" cy="3360783"/>
          </a:xfrm>
        </p:grpSpPr>
        <p:sp>
          <p:nvSpPr>
            <p:cNvPr id="33" name="Rectangle 32"/>
            <p:cNvSpPr/>
            <p:nvPr/>
          </p:nvSpPr>
          <p:spPr>
            <a:xfrm>
              <a:off x="3068309" y="4238285"/>
              <a:ext cx="5327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r>
                <a:rPr lang="en-US" sz="3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২</a:t>
              </a:r>
              <a:endPara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 rot="5400000">
              <a:off x="4541639" y="1617021"/>
              <a:ext cx="445662" cy="1361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454570" y="5282103"/>
            <a:ext cx="10444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বিকাশধারা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0" y="2578635"/>
            <a:ext cx="2721052" cy="1921509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844062" y="1745902"/>
            <a:ext cx="836090" cy="796713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2840" y="3951899"/>
            <a:ext cx="709478" cy="727677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002197" y="4492134"/>
            <a:ext cx="882318" cy="832901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8976" y="4816672"/>
            <a:ext cx="709478" cy="727677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30681" y="5620229"/>
            <a:ext cx="709478" cy="727677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690824" y="4348854"/>
            <a:ext cx="882318" cy="832901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04345" y="5283682"/>
            <a:ext cx="882318" cy="832901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22797" y="5266377"/>
            <a:ext cx="7264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bn-IN" sz="3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188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50" grpId="0"/>
      <p:bldP spid="55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3102554" y="1927512"/>
            <a:ext cx="6102927" cy="1357745"/>
          </a:xfrm>
          <a:prstGeom prst="ribbon">
            <a:avLst>
              <a:gd name="adj1" fmla="val 33333"/>
              <a:gd name="adj2" fmla="val 75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 সম্পর্কে জানতে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3174424" y="1927513"/>
            <a:ext cx="6102927" cy="1357745"/>
          </a:xfrm>
          <a:prstGeom prst="ribbon">
            <a:avLst>
              <a:gd name="adj1" fmla="val 33333"/>
              <a:gd name="adj2" fmla="val 75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 সম্পর্কে জানতে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3044536" y="2019301"/>
            <a:ext cx="6102927" cy="1357745"/>
          </a:xfrm>
          <a:prstGeom prst="ribbon">
            <a:avLst>
              <a:gd name="adj1" fmla="val 33333"/>
              <a:gd name="adj2" fmla="val 75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সংঘ সম্পর্কে জানতে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3318164" y="2249632"/>
            <a:ext cx="6102927" cy="1357745"/>
          </a:xfrm>
          <a:prstGeom prst="ribbon">
            <a:avLst>
              <a:gd name="adj1" fmla="val 33333"/>
              <a:gd name="adj2" fmla="val 75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প্রতিষ্ঠান সম্পর্কে জানতে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3618633" y="2230582"/>
            <a:ext cx="6102927" cy="1357745"/>
          </a:xfrm>
          <a:prstGeom prst="ribbon">
            <a:avLst>
              <a:gd name="adj1" fmla="val 33333"/>
              <a:gd name="adj2" fmla="val 75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 কাঠামো সম্পর্কে জানতে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3647208" y="1977737"/>
            <a:ext cx="6102927" cy="1357745"/>
          </a:xfrm>
          <a:prstGeom prst="ribbon">
            <a:avLst>
              <a:gd name="adj1" fmla="val 33333"/>
              <a:gd name="adj2" fmla="val 75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স্তরবিন্যাস সম্পর্কে জানতে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3637683" y="2140529"/>
            <a:ext cx="6102927" cy="1357745"/>
          </a:xfrm>
          <a:prstGeom prst="ribbon">
            <a:avLst>
              <a:gd name="adj1" fmla="val 33333"/>
              <a:gd name="adj2" fmla="val 75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নিয়ন্ত্রণ  সম্পর্কে জানতে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3628158" y="2301586"/>
            <a:ext cx="6102927" cy="1357745"/>
          </a:xfrm>
          <a:prstGeom prst="ribbon">
            <a:avLst>
              <a:gd name="adj1" fmla="val 33333"/>
              <a:gd name="adj2" fmla="val 75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 সমস্যা সম্পর্কে জানতে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541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" y="4225"/>
            <a:ext cx="12192000" cy="6858000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3816926" y="2189129"/>
            <a:ext cx="6102927" cy="1357745"/>
          </a:xfrm>
          <a:prstGeom prst="ribbon">
            <a:avLst>
              <a:gd name="adj1" fmla="val 33333"/>
              <a:gd name="adj2" fmla="val 75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পরিবর্তনের গতি-প্রকৃতি সম্পর্কে জানতে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3719943" y="2034347"/>
            <a:ext cx="6102927" cy="1357745"/>
          </a:xfrm>
          <a:prstGeom prst="ribbon">
            <a:avLst>
              <a:gd name="adj1" fmla="val 33333"/>
              <a:gd name="adj2" fmla="val 75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ইতিহাস সম্পর্কে জানতে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3719944" y="1838543"/>
            <a:ext cx="6102927" cy="1357745"/>
          </a:xfrm>
          <a:prstGeom prst="ribbon">
            <a:avLst>
              <a:gd name="adj1" fmla="val 33333"/>
              <a:gd name="adj2" fmla="val 75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নীতি নির্ধারণ ও বাস্তবায়ন করতে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3622960" y="2075480"/>
            <a:ext cx="6102927" cy="1357745"/>
          </a:xfrm>
          <a:prstGeom prst="ribbon">
            <a:avLst>
              <a:gd name="adj1" fmla="val 33333"/>
              <a:gd name="adj2" fmla="val 75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 সম্পর্কের উন্নয়ন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6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" y="0"/>
            <a:ext cx="795350" cy="7953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56852" y="2216727"/>
            <a:ext cx="10841183" cy="1442602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উৎপত্তি ও বিকাশধারা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68534" y="2216727"/>
            <a:ext cx="1064966" cy="1567293"/>
          </a:xfrm>
          <a:custGeom>
            <a:avLst/>
            <a:gdLst>
              <a:gd name="connsiteX0" fmla="*/ 623455 w 1064966"/>
              <a:gd name="connsiteY0" fmla="*/ 0 h 1149928"/>
              <a:gd name="connsiteX1" fmla="*/ 1064305 w 1064966"/>
              <a:gd name="connsiteY1" fmla="*/ 168403 h 1149928"/>
              <a:gd name="connsiteX2" fmla="*/ 1064964 w 1064966"/>
              <a:gd name="connsiteY2" fmla="*/ 169140 h 1149928"/>
              <a:gd name="connsiteX3" fmla="*/ 1022197 w 1064966"/>
              <a:gd name="connsiteY3" fmla="*/ 182415 h 1149928"/>
              <a:gd name="connsiteX4" fmla="*/ 770655 w 1064966"/>
              <a:gd name="connsiteY4" fmla="*/ 489104 h 1149928"/>
              <a:gd name="connsiteX5" fmla="*/ 761999 w 1064966"/>
              <a:gd name="connsiteY5" fmla="*/ 574963 h 1149928"/>
              <a:gd name="connsiteX6" fmla="*/ 761999 w 1064966"/>
              <a:gd name="connsiteY6" fmla="*/ 574962 h 1149928"/>
              <a:gd name="connsiteX7" fmla="*/ 761999 w 1064966"/>
              <a:gd name="connsiteY7" fmla="*/ 574963 h 1149928"/>
              <a:gd name="connsiteX8" fmla="*/ 761999 w 1064966"/>
              <a:gd name="connsiteY8" fmla="*/ 574963 h 1149928"/>
              <a:gd name="connsiteX9" fmla="*/ 770655 w 1064966"/>
              <a:gd name="connsiteY9" fmla="*/ 660821 h 1149928"/>
              <a:gd name="connsiteX10" fmla="*/ 1022197 w 1064966"/>
              <a:gd name="connsiteY10" fmla="*/ 967510 h 1149928"/>
              <a:gd name="connsiteX11" fmla="*/ 1064966 w 1064966"/>
              <a:gd name="connsiteY11" fmla="*/ 980786 h 1149928"/>
              <a:gd name="connsiteX12" fmla="*/ 1064305 w 1064966"/>
              <a:gd name="connsiteY12" fmla="*/ 981525 h 1149928"/>
              <a:gd name="connsiteX13" fmla="*/ 623455 w 1064966"/>
              <a:gd name="connsiteY13" fmla="*/ 1149928 h 1149928"/>
              <a:gd name="connsiteX14" fmla="*/ 0 w 1064966"/>
              <a:gd name="connsiteY14" fmla="*/ 574964 h 1149928"/>
              <a:gd name="connsiteX15" fmla="*/ 623455 w 1064966"/>
              <a:gd name="connsiteY15" fmla="*/ 0 h 114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4966" h="1149928">
                <a:moveTo>
                  <a:pt x="623455" y="0"/>
                </a:moveTo>
                <a:cubicBezTo>
                  <a:pt x="795618" y="0"/>
                  <a:pt x="951481" y="64355"/>
                  <a:pt x="1064305" y="168403"/>
                </a:cubicBezTo>
                <a:lnTo>
                  <a:pt x="1064964" y="169140"/>
                </a:lnTo>
                <a:lnTo>
                  <a:pt x="1022197" y="182415"/>
                </a:lnTo>
                <a:cubicBezTo>
                  <a:pt x="894774" y="236311"/>
                  <a:pt x="799030" y="350437"/>
                  <a:pt x="770655" y="489104"/>
                </a:cubicBezTo>
                <a:lnTo>
                  <a:pt x="761999" y="574963"/>
                </a:lnTo>
                <a:lnTo>
                  <a:pt x="761999" y="574962"/>
                </a:lnTo>
                <a:lnTo>
                  <a:pt x="761999" y="574963"/>
                </a:lnTo>
                <a:lnTo>
                  <a:pt x="761999" y="574963"/>
                </a:lnTo>
                <a:lnTo>
                  <a:pt x="770655" y="660821"/>
                </a:lnTo>
                <a:cubicBezTo>
                  <a:pt x="799030" y="799488"/>
                  <a:pt x="894774" y="913614"/>
                  <a:pt x="1022197" y="967510"/>
                </a:cubicBezTo>
                <a:lnTo>
                  <a:pt x="1064966" y="980786"/>
                </a:lnTo>
                <a:lnTo>
                  <a:pt x="1064305" y="981525"/>
                </a:lnTo>
                <a:cubicBezTo>
                  <a:pt x="951481" y="1085573"/>
                  <a:pt x="795618" y="1149928"/>
                  <a:pt x="623455" y="1149928"/>
                </a:cubicBezTo>
                <a:cubicBezTo>
                  <a:pt x="279130" y="1149928"/>
                  <a:pt x="0" y="892508"/>
                  <a:pt x="0" y="574964"/>
                </a:cubicBezTo>
                <a:cubicBezTo>
                  <a:pt x="0" y="257420"/>
                  <a:pt x="279130" y="0"/>
                  <a:pt x="623455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80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262</Words>
  <Application>Microsoft Office PowerPoint</Application>
  <PresentationFormat>Widescreen</PresentationFormat>
  <Paragraphs>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Shonar Bangla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</cp:revision>
  <dcterms:created xsi:type="dcterms:W3CDTF">2020-10-10T04:13:21Z</dcterms:created>
  <dcterms:modified xsi:type="dcterms:W3CDTF">2020-10-26T09:36:31Z</dcterms:modified>
</cp:coreProperties>
</file>