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976-53E9-4CFE-82FF-73661B305AE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BB4-724E-4C1E-A60A-30BFBE53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1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976-53E9-4CFE-82FF-73661B305AE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BB4-724E-4C1E-A60A-30BFBE53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7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976-53E9-4CFE-82FF-73661B305AE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BB4-724E-4C1E-A60A-30BFBE53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3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976-53E9-4CFE-82FF-73661B305AE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BB4-724E-4C1E-A60A-30BFBE53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8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976-53E9-4CFE-82FF-73661B305AE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BB4-724E-4C1E-A60A-30BFBE53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976-53E9-4CFE-82FF-73661B305AE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BB4-724E-4C1E-A60A-30BFBE53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7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976-53E9-4CFE-82FF-73661B305AE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BB4-724E-4C1E-A60A-30BFBE53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3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976-53E9-4CFE-82FF-73661B305AE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BB4-724E-4C1E-A60A-30BFBE53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976-53E9-4CFE-82FF-73661B305AE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BB4-724E-4C1E-A60A-30BFBE53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5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976-53E9-4CFE-82FF-73661B305AE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BB4-724E-4C1E-A60A-30BFBE53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976-53E9-4CFE-82FF-73661B305AE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BB4-724E-4C1E-A60A-30BFBE53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E976-53E9-4CFE-82FF-73661B305AE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80BB4-724E-4C1E-A60A-30BFBE53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8" y="109181"/>
            <a:ext cx="12050972" cy="70013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8692" y="2113355"/>
            <a:ext cx="731687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7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স্বাগত</a:t>
            </a:r>
            <a:endParaRPr lang="bn-BD" sz="28700" dirty="0">
              <a:solidFill>
                <a:srgbClr val="FF0000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7525" y="218238"/>
            <a:ext cx="444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বহুবচনের প্রয়োগ  বৈশিষ্ট্যঃ- </a:t>
            </a:r>
            <a:endParaRPr lang="bn-BD" sz="3200" dirty="0">
              <a:solidFill>
                <a:srgbClr val="FF0000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316" y="1184983"/>
            <a:ext cx="10989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ক) বিশেষ্য শব্দের  একবচনের ব্যবহারেও অনেক সময় বহুবচন বোঝানো হয়।</a:t>
            </a:r>
          </a:p>
          <a:p>
            <a:pPr lvl="0"/>
            <a:r>
              <a:rPr lang="bn-BD" sz="3200" dirty="0"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যেমন–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সিংহ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 বনে থাকে। ( এক ও বহুবচন দু-ই বোঝায় )।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পোকার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 আক্রমনে ফসল</a:t>
            </a:r>
          </a:p>
          <a:p>
            <a:pPr lvl="0"/>
            <a:r>
              <a:rPr lang="bn-BD" sz="3200" dirty="0"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 নষ্ট হয়। ( বহুবচন ) ।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বাজারে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 লোক জমেছে (বহুবচন) । বাগানে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ফুল 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ফুটেছে (বহুবচন)।</a:t>
            </a:r>
            <a:endParaRPr lang="bn-BD" sz="3200" dirty="0"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275" y="3136613"/>
            <a:ext cx="108499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খ; একবচনাত্মক বিশেষ্যের আগে অজস্র, অনেক , বিস্তর , 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বহু</a:t>
            </a:r>
            <a:r>
              <a:rPr lang="en-US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ঢের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বহুত্ববাচক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বিশেষণ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করেও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বহুবচন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বোঝানো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অজস্র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লোক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ছাত্র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বিস্তর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বহু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মেহমান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endParaRPr lang="bn-BD" sz="3200" dirty="0"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809" y="5361198"/>
            <a:ext cx="98924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গ; অনেক 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সময় </a:t>
            </a:r>
            <a:r>
              <a:rPr lang="bn-BD" sz="3200" dirty="0">
                <a:ea typeface="Calibri" panose="020F0502020204030204" pitchFamily="34" charset="0"/>
                <a:cs typeface="Nikosh" panose="02000000000000000000" pitchFamily="2" charset="0"/>
              </a:rPr>
              <a:t>বিশেষ্য ও বিশেষণ পদের দ্বিত্ব প্রয়োগেও বহুবচন সাধিত হয় ।</a:t>
            </a:r>
          </a:p>
          <a:p>
            <a:r>
              <a:rPr lang="bn-BD" sz="3200" dirty="0">
                <a:ea typeface="Calibri" panose="020F0502020204030204" pitchFamily="34" charset="0"/>
                <a:cs typeface="Nikosh" panose="02000000000000000000" pitchFamily="2" charset="0"/>
              </a:rPr>
              <a:t>  যেমন--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হাঁড়ি হাঁড়ি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সন্দেশ।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কাঁড়ি কাঁড়ি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টাকা।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বড় বড়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মাঠ।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লাল লাল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ফুল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2988" y="179542"/>
            <a:ext cx="10292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ঘ; বিশেষ নিয়মে সাধিত বহুবচন।</a:t>
            </a:r>
          </a:p>
          <a:p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বহুবচন সর্বনাম ও বিশেষ্য–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মেয়েরা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কানাকানি করছে । এটাই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করিমদের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বাসা । </a:t>
            </a:r>
          </a:p>
          <a:p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রবীন্দ্রনাথরা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প্রতিদিন জন্মায় না।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সকলে সব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জানে না ।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26414" y="2525271"/>
            <a:ext cx="88319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ঙ;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কতিপয় বিদেশি শব্দে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– সে ভাষার অনূসরণে বহুবচন হয়।    </a:t>
            </a:r>
          </a:p>
          <a:p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</a:t>
            </a:r>
            <a:r>
              <a:rPr lang="bn-BD" sz="3200" dirty="0" smtClean="0">
                <a:solidFill>
                  <a:srgbClr val="00B0F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যেমন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—বুজূর্গ---বুজূর্গান ।  সাহেব---সাহেবান 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7800" y="4378559"/>
            <a:ext cx="10742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5218" y="4481956"/>
            <a:ext cx="10645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বিশেষ দ্রষ্টব্যঃ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– একই সঙ্গে দুইবার  বহুবচনবাচক প্রত্যয় বা শব্দ ব্যবহ্রত হয় না। </a:t>
            </a:r>
          </a:p>
          <a:p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      </a:t>
            </a:r>
            <a:r>
              <a:rPr lang="bn-BD" sz="3200" dirty="0" smtClean="0">
                <a:solidFill>
                  <a:srgbClr val="0070C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যেমন–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সব মানুষই অথবা মানুষ  অথবা মানুষেরা মরণশীল (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শুদ্ধ )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।</a:t>
            </a:r>
          </a:p>
          <a:p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       সকল মানুষেরা মরণশীল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( অশূদ্ধ )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4899" y="338822"/>
            <a:ext cx="38908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বাড়ির কাজ 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2512" y="3136613"/>
            <a:ext cx="10167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১।  বচন কাকে বলে ? বচন কত প্রকার কী কী ?</a:t>
            </a:r>
          </a:p>
          <a:p>
            <a:endParaRPr lang="bn-BD" sz="3200" dirty="0" smtClean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  <a:p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২। অপ্রাণিবাচক শব্দে ব্যবহ্রত বহুবচনবোধক শব্দগুলি কী কী তা লেখ ?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0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8358" y="1734368"/>
            <a:ext cx="795664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39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ধন্যবাদ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45567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5045" y="130584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BD" sz="36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আবু ইউছুপ মোঃ আমজাদ হোসেন</a:t>
            </a:r>
          </a:p>
          <a:p>
            <a:pPr lvl="0" algn="ctr"/>
            <a:r>
              <a:rPr lang="bn-BD" sz="36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 সহঃ প্রধানশিক্ষক</a:t>
            </a:r>
          </a:p>
          <a:p>
            <a:pPr lvl="0" algn="ctr"/>
            <a:r>
              <a:rPr lang="bn-BD" sz="36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শার্শা সরকারি পাইলট মাধ্যমিক বিদ্যালয়</a:t>
            </a:r>
          </a:p>
          <a:p>
            <a:pPr lvl="0" algn="ctr"/>
            <a:r>
              <a:rPr lang="bn-BD" sz="36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শার্শা ,                              যশোর।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6568" y="365836"/>
            <a:ext cx="3358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শিক্ষক পরিচিতি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61" y="4050732"/>
            <a:ext cx="28135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পাঠ পরিচিতি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7874" y="488172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শ্রেণিঃ- ১০ম শ্রেণি </a:t>
            </a:r>
          </a:p>
          <a:p>
            <a:pPr lvl="0" algn="ctr"/>
            <a:r>
              <a:rPr lang="en-US" sz="4000" dirty="0" smtClean="0">
                <a:solidFill>
                  <a:prstClr val="black"/>
                </a:solidFill>
                <a:cs typeface="Nikosh" panose="02000000000000000000" pitchFamily="2" charset="0"/>
              </a:rPr>
              <a:t>‘</a:t>
            </a:r>
            <a:r>
              <a:rPr lang="bn-BD" sz="4000" dirty="0" smtClean="0">
                <a:solidFill>
                  <a:prstClr val="black"/>
                </a:solidFill>
                <a:cs typeface="Nikosh" panose="02000000000000000000" pitchFamily="2" charset="0"/>
              </a:rPr>
              <a:t>বচ</a:t>
            </a:r>
            <a:r>
              <a:rPr lang="en-US" sz="4000" dirty="0" smtClean="0">
                <a:solidFill>
                  <a:prstClr val="black"/>
                </a:solidFill>
                <a:cs typeface="Nikosh" panose="02000000000000000000" pitchFamily="2" charset="0"/>
              </a:rPr>
              <a:t>ন’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8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" y="211015"/>
            <a:ext cx="5720862" cy="4772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2566" y="-289562"/>
            <a:ext cx="4772465" cy="5773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432" y="4983480"/>
            <a:ext cx="4672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কয়েকজন ব্যক্তি</a:t>
            </a:r>
            <a:endParaRPr lang="bn-BD" sz="3600" dirty="0">
              <a:solidFill>
                <a:srgbClr val="FF0000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0171" y="4983480"/>
            <a:ext cx="4107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একজন ছেলে।</a:t>
            </a:r>
            <a:endParaRPr lang="bn-BD" sz="3600" dirty="0">
              <a:solidFill>
                <a:srgbClr val="FF0000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883" y="5863103"/>
            <a:ext cx="11649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এখানে একজন ও বহুজনের ছবি দেখছি।  তাহলে বচনের ধারনা পাওয়া গেল ।</a:t>
            </a:r>
            <a:endParaRPr lang="bn-BD" sz="3600" dirty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097" y="391611"/>
            <a:ext cx="10061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’বচন</a:t>
            </a:r>
            <a:r>
              <a:rPr lang="bn-BD" sz="36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’’ </a:t>
            </a:r>
            <a:r>
              <a:rPr lang="en-US" sz="3600" dirty="0" err="1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ব্যাকরণের</a:t>
            </a:r>
            <a:r>
              <a:rPr lang="bn-BD" sz="36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পারিভাষিক</a:t>
            </a:r>
            <a:r>
              <a:rPr lang="en-US" sz="36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শব্দ</a:t>
            </a: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এর</a:t>
            </a: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অর্থ</a:t>
            </a: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সংখ্যার</a:t>
            </a: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ধারণা</a:t>
            </a: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। </a:t>
            </a:r>
            <a:endParaRPr lang="bn-BD" sz="3600" dirty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445" y="2054957"/>
            <a:ext cx="10205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ব্যাকরণে বিশেষ্য বা সর্বনামের সংখ্যাগত ধারণা প্রকাশের উপায়কে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‘বচন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’ বলে।</a:t>
            </a:r>
            <a:endParaRPr lang="bn-BD" sz="3200" dirty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90" y="3719984"/>
            <a:ext cx="110410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</a:t>
            </a:r>
            <a:r>
              <a:rPr lang="bn-BD" sz="36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বচনের প্রকারভেদঃ- </a:t>
            </a:r>
            <a:r>
              <a:rPr lang="bn-BD" sz="36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বাংলা ভাষায় বচন দুই প্রকার।</a:t>
            </a:r>
          </a:p>
          <a:p>
            <a:pPr lvl="0"/>
            <a:r>
              <a:rPr lang="bn-BD" sz="36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                 যথাঃ</a:t>
            </a:r>
            <a:r>
              <a:rPr lang="bn-BD" sz="36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– ১,  এক বচন</a:t>
            </a:r>
          </a:p>
          <a:p>
            <a:pPr lvl="0"/>
            <a:r>
              <a:rPr lang="bn-BD" sz="36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                           ২,  বহু বচন। </a:t>
            </a:r>
            <a:endParaRPr lang="bn-BD" sz="3600" dirty="0">
              <a:solidFill>
                <a:srgbClr val="FF0000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8765" y="311527"/>
            <a:ext cx="101751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১;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একবচন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– যে শব্দ দ্বারা কোনো প্রাণী, বস্তু  বা ব্যক্তির একটিমাত্র সংখ্যার ধারনা</a:t>
            </a:r>
          </a:p>
          <a:p>
            <a:pPr lvl="0"/>
            <a:endParaRPr lang="bn-BD" sz="3200" dirty="0" smtClean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lvl="0"/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 হয়, তাকে ‘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একবচন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’ বলে।  যেমন_-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সে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এলো ।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মেয়েটি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স্কুলে যায়নি ।</a:t>
            </a:r>
          </a:p>
          <a:p>
            <a:pPr lvl="0"/>
            <a:endParaRPr lang="bn-BD" sz="3200" dirty="0" smtClean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lvl="0"/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এখানে-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‘সে’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এবং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‘মেয়েটি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’ একবচন প্রকাশ করছে।</a:t>
            </a:r>
            <a:endParaRPr lang="bn-BD" sz="3200" dirty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811" y="4712060"/>
            <a:ext cx="10175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endParaRPr lang="bn-BD" sz="3200" dirty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8765" y="3727174"/>
            <a:ext cx="106179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২;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বহুবচন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--যে </a:t>
            </a:r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শব্দ দ্বারা কোনো প্রাণী, বস্তু  বা ব্যক্তির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এককের অধিক অর্থাৎ বহু</a:t>
            </a:r>
          </a:p>
          <a:p>
            <a:pPr lvl="0"/>
            <a:endParaRPr lang="bn-BD" sz="3200" dirty="0" smtClean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lvl="0"/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সংখ্যার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ধারনা </a:t>
            </a:r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হয়, তাকে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‘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বহুবচন</a:t>
            </a:r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’ বলে।  যেমন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_- ‘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তারা’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গেল। ‘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মেয়েরা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’ এখনো </a:t>
            </a:r>
          </a:p>
          <a:p>
            <a:pPr lvl="0"/>
            <a:endParaRPr lang="bn-BD" sz="3200" dirty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lvl="0"/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আসেনি।        এখানে – ‘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তারা’ 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এবং  ‘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মেয়েরা’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বহুবচন প্রকাশ করছে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073" y="1756504"/>
            <a:ext cx="11327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কোনো কোনো সময় টা, টি, খানা,খানি ইত্যাদি যোগ করে বিশেষ্যের একবচন  নির্দেশ করে  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যেমন-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- গরুটা, বাছুরটা , কলমটা , খাতাখানা , বইখানি ইত্যাদি ।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2261" y="3536049"/>
            <a:ext cx="108772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বাংলায় বহুবচন প্রকাশের  জন্য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রা , এরা , গুলা , গুলি , গুলো, দিগ , দের , প্রভৃতি </a:t>
            </a:r>
          </a:p>
          <a:p>
            <a:pPr lvl="0"/>
            <a:r>
              <a:rPr lang="bn-BD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বিভক্তি যুক্ত হয় এবং  সব , সকল , সমুদয়, কুল , বৃন্দ , বর্গ, নিচয় , রাজি , পাল , দাম,</a:t>
            </a:r>
          </a:p>
          <a:p>
            <a:pPr lvl="0"/>
            <a:r>
              <a:rPr lang="bn-BD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নিকর , মালা , আবলি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, প্রভৃতি সমষ্টিবোধক শব্দ ব্যবহ্রত হয়।  </a:t>
            </a:r>
            <a:endParaRPr lang="bn-BD" sz="3200" dirty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2029" y="568440"/>
            <a:ext cx="7529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কেবলমাত্র বিশেষ্য ও সর্বনাম পদের বচনভেদ হয়।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4137" y="5808037"/>
            <a:ext cx="10490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সমষ্টিবোধক শব্দ গুলোর বেশিরভাগই 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তৎসম বা সংস্কৃত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ভাষা থেকে আগত। </a:t>
            </a:r>
            <a:endParaRPr lang="bn-BD" sz="3200" dirty="0">
              <a:solidFill>
                <a:srgbClr val="FF0000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3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24" y="774988"/>
            <a:ext cx="10904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“রা”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–কেবল উন্নত প্রাণীবাচক শব্দের সঙ্গে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‘রা’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বিভক্তির ব্যবহার পাওয়া যায়।</a:t>
            </a:r>
          </a:p>
          <a:p>
            <a:pPr lvl="0"/>
            <a:endParaRPr lang="bn-BD" sz="3200" dirty="0" smtClean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lvl="0"/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যেমন–  ‘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ছাত্ররা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’ খেলা দেখতে গেছে।  ‘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শিক্ষকেরা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’ জ্ঞানদান করেন।</a:t>
            </a:r>
            <a:endParaRPr lang="bn-BD" sz="3200" dirty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627" y="3217938"/>
            <a:ext cx="10945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“গুলা”, ‘গুলি’, ‘গুলো’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প্রাণিবাচক ও অপ্রাণিবাচক শব্দের বহুবচনে যুক্ত হয়।</a:t>
            </a:r>
          </a:p>
          <a:p>
            <a:pPr lvl="0"/>
            <a:endParaRPr lang="bn-BD" sz="3200" dirty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lvl="0"/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যেমন– ‘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অতগুলো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’ কুমড়ো দিয়ে কী হবে। 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‘আমগুলো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’ টক।  ‘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মার্বেলগুলি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’  দাও ।</a:t>
            </a:r>
          </a:p>
          <a:p>
            <a:pPr lvl="0"/>
            <a:endParaRPr lang="bn-BD" sz="3200" dirty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lvl="0"/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‘ময়ুরগুলো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’ পুচ্ছ নাড়িয়ে নাচছে । </a:t>
            </a:r>
            <a:endParaRPr lang="bn-BD" sz="3200" dirty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4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612" y="351907"/>
            <a:ext cx="83660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ক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)  উন্নত প্রানীবাচক মনুষ্য শব্দের বহুবচনে ব্যবহ্রত শব্দঃ-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গণ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------  দেবগণ,    নরগণ ,   জনগণ     ইত্যাদি  ।</a:t>
            </a:r>
          </a:p>
          <a:p>
            <a:pPr lvl="0"/>
            <a:r>
              <a:rPr lang="bn-BD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বৃন্দ-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----- সূধীবৃন্দ ,   ভক্তবৃন্দ , শিক্ষকবৃন্দ  ইত্যাদি ।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মন্ডলী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---  শিক্ষকমন্ডলী ,  সম্পাদকমন্ডলী   ইত্যাদি  ।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বর্গ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-----  পন্ডিতবর্গ ,    মন্ত্রীবর্গ ,  ইত্যাদি । </a:t>
            </a:r>
            <a:endParaRPr lang="bn-BD" sz="3200" dirty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0689" y="3654665"/>
            <a:ext cx="8625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খ)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প্রণিবাচক ও অপ্রাণিবাচক শব্দে বহুবচনে ব্যবহ্রত শব্দঃ-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কুল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-------কবিকুল , পক্ষিকুল , মাতৃকুল,  ইত্যাদি । 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সকল-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---- পর্বতসকল ,  মনুষ্যসকল    ইত্যাদি । 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সব-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------  ভাইসব , পাখিসব ইত্যাদি  ‘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সমূহ</a:t>
            </a:r>
            <a:r>
              <a:rPr lang="bn-BD" sz="3200" dirty="0" smtClean="0">
                <a:solidFill>
                  <a:prstClr val="black"/>
                </a:solidFill>
                <a:ea typeface="Calibri" panose="020F0502020204030204" pitchFamily="34" charset="0"/>
                <a:cs typeface="Nikosh" panose="02000000000000000000" pitchFamily="2" charset="0"/>
              </a:rPr>
              <a:t>------বৃক্ষসমূহ , মনূষ্যসকল  ইত্যাদি । </a:t>
            </a:r>
            <a:endParaRPr lang="bn-BD" sz="3200" dirty="0">
              <a:solidFill>
                <a:prstClr val="black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329" y="463940"/>
            <a:ext cx="8584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গ;  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অপ্রাণিবাচক </a:t>
            </a:r>
            <a:r>
              <a:rPr lang="bn-BD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শব্দে </a:t>
            </a:r>
            <a:r>
              <a:rPr lang="en-US" sz="3200" dirty="0" err="1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ব্যবহ্রত</a:t>
            </a:r>
            <a:r>
              <a:rPr lang="en-US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বহুবচন</a:t>
            </a:r>
            <a:r>
              <a:rPr lang="en-US" sz="3200" dirty="0" err="1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বোধক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শব্দঃ-</a:t>
            </a:r>
            <a:endParaRPr lang="bn-BD" sz="3200" dirty="0">
              <a:solidFill>
                <a:srgbClr val="FF0000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5203" y="1335109"/>
            <a:ext cx="95939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আবলি, গুচ্ছ,  দাম ,  নিকর , পুঞ্জ , মালা , রাজি , রাশি । উদাঃ- পুস্তকাবলি ,</a:t>
            </a:r>
          </a:p>
          <a:p>
            <a:pPr lvl="0"/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</a:p>
          <a:p>
            <a:pPr lvl="0"/>
            <a:r>
              <a:rPr lang="bn-BD" sz="3200" dirty="0"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 কবিতাগুচ্ছ, কুসুমদাম , কমলনিকর , মেঘপুঞ্জ , পর্বতমালা , তারকারাজি , </a:t>
            </a:r>
          </a:p>
          <a:p>
            <a:pPr lvl="0"/>
            <a:endParaRPr lang="bn-BD" sz="3200" dirty="0" smtClean="0"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lvl="0"/>
            <a:r>
              <a:rPr lang="bn-BD" sz="3200" dirty="0"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   বালিরাশি , কুসুমনিচয় , ইত্যাদি ।</a:t>
            </a:r>
            <a:endParaRPr lang="bn-BD" sz="3200" dirty="0"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241" y="4883527"/>
            <a:ext cx="103718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পাল ও যুথ শব্দ দুটি কেবল জন্ত্যর  </a:t>
            </a:r>
            <a:r>
              <a:rPr lang="bn-BD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বহুবচনে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ব্যবহ্রত হয় । </a:t>
            </a:r>
          </a:p>
          <a:p>
            <a:pPr lvl="0"/>
            <a:endParaRPr lang="bn-BD" sz="3200" dirty="0" smtClean="0">
              <a:solidFill>
                <a:srgbClr val="FF0000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lvl="0"/>
            <a:r>
              <a:rPr lang="bn-BD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ea typeface="Calibri" panose="020F0502020204030204" pitchFamily="34" charset="0"/>
                <a:cs typeface="Nikosh" panose="02000000000000000000" pitchFamily="2" charset="0"/>
              </a:rPr>
              <a:t>যেমন– রাখাল ‘গরুর পাল’ লয়ে যায় মাঠে।  ‘হস্তিযুথ’ মাঠের ফসল নষ্ট করছে ।</a:t>
            </a:r>
            <a:endParaRPr lang="bn-BD" sz="3200" dirty="0"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814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</dc:creator>
  <cp:lastModifiedBy>anwar</cp:lastModifiedBy>
  <cp:revision>23</cp:revision>
  <dcterms:created xsi:type="dcterms:W3CDTF">2020-10-26T14:17:52Z</dcterms:created>
  <dcterms:modified xsi:type="dcterms:W3CDTF">2020-10-27T15:07:07Z</dcterms:modified>
</cp:coreProperties>
</file>