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sldIdLst>
    <p:sldId id="280" r:id="rId2"/>
    <p:sldId id="277" r:id="rId3"/>
    <p:sldId id="259" r:id="rId4"/>
    <p:sldId id="260" r:id="rId5"/>
    <p:sldId id="261" r:id="rId6"/>
    <p:sldId id="262" r:id="rId7"/>
    <p:sldId id="282" r:id="rId8"/>
    <p:sldId id="279" r:id="rId9"/>
    <p:sldId id="281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73" r:id="rId19"/>
    <p:sldId id="291" r:id="rId20"/>
    <p:sldId id="292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45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37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image" Target="../media/image7.jp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image" Target="../media/image7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36B66D-2FED-42B9-99BB-79DA3C94AFD4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44DF7C3A-838B-4A3A-9DAC-AB4C207554B0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মূল স্মৃতি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7FCA9FD-EE60-4FC0-A0B5-5AE54D1A263E}" type="parTrans" cxnId="{08CC4F47-6414-4BD8-BE45-40F01F0D5607}">
      <dgm:prSet/>
      <dgm:spPr/>
      <dgm:t>
        <a:bodyPr/>
        <a:lstStyle/>
        <a:p>
          <a:endParaRPr lang="en-US"/>
        </a:p>
      </dgm:t>
    </dgm:pt>
    <dgm:pt modelId="{2297B5ED-6167-46D5-A67A-B5A18F7727DD}" type="sibTrans" cxnId="{08CC4F47-6414-4BD8-BE45-40F01F0D5607}">
      <dgm:prSet/>
      <dgm:spPr/>
      <dgm:t>
        <a:bodyPr/>
        <a:lstStyle/>
        <a:p>
          <a:endParaRPr lang="en-US"/>
        </a:p>
      </dgm:t>
    </dgm:pt>
    <dgm:pt modelId="{760C3DF1-EAC9-4BDD-8B42-3BDD402E56B8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সাহায্যকারী স্মৃতি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51ABC28-7641-4150-B269-B08573F6FBC3}" type="parTrans" cxnId="{870F2F09-8A9C-47B1-B4D9-6858446FFF18}">
      <dgm:prSet/>
      <dgm:spPr/>
      <dgm:t>
        <a:bodyPr/>
        <a:lstStyle/>
        <a:p>
          <a:endParaRPr lang="en-US"/>
        </a:p>
      </dgm:t>
    </dgm:pt>
    <dgm:pt modelId="{9C044D0B-90AF-4B08-ADA9-F0ACBACEF582}" type="sibTrans" cxnId="{870F2F09-8A9C-47B1-B4D9-6858446FFF18}">
      <dgm:prSet/>
      <dgm:spPr/>
      <dgm:t>
        <a:bodyPr/>
        <a:lstStyle/>
        <a:p>
          <a:endParaRPr lang="en-US"/>
        </a:p>
      </dgm:t>
    </dgm:pt>
    <dgm:pt modelId="{61F5974D-BD39-46DE-91B8-A38C4FE8C869}" type="pres">
      <dgm:prSet presAssocID="{DA36B66D-2FED-42B9-99BB-79DA3C94AFD4}" presName="linearFlow" presStyleCnt="0">
        <dgm:presLayoutVars>
          <dgm:dir/>
          <dgm:resizeHandles val="exact"/>
        </dgm:presLayoutVars>
      </dgm:prSet>
      <dgm:spPr/>
    </dgm:pt>
    <dgm:pt modelId="{393E8103-51AB-4A39-8A1A-665F2FA7560F}" type="pres">
      <dgm:prSet presAssocID="{44DF7C3A-838B-4A3A-9DAC-AB4C207554B0}" presName="composite" presStyleCnt="0"/>
      <dgm:spPr/>
    </dgm:pt>
    <dgm:pt modelId="{A8FB04A6-FD45-4C1C-954B-B49117D78F94}" type="pres">
      <dgm:prSet presAssocID="{44DF7C3A-838B-4A3A-9DAC-AB4C207554B0}" presName="imgShp" presStyleLbl="fgImgPlac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4D62824A-053F-42CE-A1E3-DC7864BD22AF}" type="pres">
      <dgm:prSet presAssocID="{44DF7C3A-838B-4A3A-9DAC-AB4C207554B0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D94BEA-672F-4512-AF9E-315776476EA7}" type="pres">
      <dgm:prSet presAssocID="{2297B5ED-6167-46D5-A67A-B5A18F7727DD}" presName="spacing" presStyleCnt="0"/>
      <dgm:spPr/>
    </dgm:pt>
    <dgm:pt modelId="{92CC0AAF-B891-41D1-AF6A-3B27E0FB039D}" type="pres">
      <dgm:prSet presAssocID="{760C3DF1-EAC9-4BDD-8B42-3BDD402E56B8}" presName="composite" presStyleCnt="0"/>
      <dgm:spPr/>
    </dgm:pt>
    <dgm:pt modelId="{B8212C68-DD97-477E-91D2-46BB2724512E}" type="pres">
      <dgm:prSet presAssocID="{760C3DF1-EAC9-4BDD-8B42-3BDD402E56B8}" presName="imgShp" presStyleLbl="fgImgPlace1" presStyleIdx="1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1BF8C0F0-1DC3-469C-A11A-8E7BA33173AE}" type="pres">
      <dgm:prSet presAssocID="{760C3DF1-EAC9-4BDD-8B42-3BDD402E56B8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CC4F47-6414-4BD8-BE45-40F01F0D5607}" srcId="{DA36B66D-2FED-42B9-99BB-79DA3C94AFD4}" destId="{44DF7C3A-838B-4A3A-9DAC-AB4C207554B0}" srcOrd="0" destOrd="0" parTransId="{A7FCA9FD-EE60-4FC0-A0B5-5AE54D1A263E}" sibTransId="{2297B5ED-6167-46D5-A67A-B5A18F7727DD}"/>
    <dgm:cxn modelId="{870F2F09-8A9C-47B1-B4D9-6858446FFF18}" srcId="{DA36B66D-2FED-42B9-99BB-79DA3C94AFD4}" destId="{760C3DF1-EAC9-4BDD-8B42-3BDD402E56B8}" srcOrd="1" destOrd="0" parTransId="{551ABC28-7641-4150-B269-B08573F6FBC3}" sibTransId="{9C044D0B-90AF-4B08-ADA9-F0ACBACEF582}"/>
    <dgm:cxn modelId="{9466B549-7751-441F-A161-E4B813CC2818}" type="presOf" srcId="{44DF7C3A-838B-4A3A-9DAC-AB4C207554B0}" destId="{4D62824A-053F-42CE-A1E3-DC7864BD22AF}" srcOrd="0" destOrd="0" presId="urn:microsoft.com/office/officeart/2005/8/layout/vList3"/>
    <dgm:cxn modelId="{22962848-9636-4CE1-8670-3F1DA79163FC}" type="presOf" srcId="{DA36B66D-2FED-42B9-99BB-79DA3C94AFD4}" destId="{61F5974D-BD39-46DE-91B8-A38C4FE8C869}" srcOrd="0" destOrd="0" presId="urn:microsoft.com/office/officeart/2005/8/layout/vList3"/>
    <dgm:cxn modelId="{F2F1CFDA-1F12-45BA-B034-BA0A9BD36761}" type="presOf" srcId="{760C3DF1-EAC9-4BDD-8B42-3BDD402E56B8}" destId="{1BF8C0F0-1DC3-469C-A11A-8E7BA33173AE}" srcOrd="0" destOrd="0" presId="urn:microsoft.com/office/officeart/2005/8/layout/vList3"/>
    <dgm:cxn modelId="{9116D67A-6C4A-456C-81CC-0D3C81F2217D}" type="presParOf" srcId="{61F5974D-BD39-46DE-91B8-A38C4FE8C869}" destId="{393E8103-51AB-4A39-8A1A-665F2FA7560F}" srcOrd="0" destOrd="0" presId="urn:microsoft.com/office/officeart/2005/8/layout/vList3"/>
    <dgm:cxn modelId="{357A36B2-854F-41B8-ABD7-5D7F3C5070C4}" type="presParOf" srcId="{393E8103-51AB-4A39-8A1A-665F2FA7560F}" destId="{A8FB04A6-FD45-4C1C-954B-B49117D78F94}" srcOrd="0" destOrd="0" presId="urn:microsoft.com/office/officeart/2005/8/layout/vList3"/>
    <dgm:cxn modelId="{F168BC2A-ED05-455F-93E9-90B0C81E7547}" type="presParOf" srcId="{393E8103-51AB-4A39-8A1A-665F2FA7560F}" destId="{4D62824A-053F-42CE-A1E3-DC7864BD22AF}" srcOrd="1" destOrd="0" presId="urn:microsoft.com/office/officeart/2005/8/layout/vList3"/>
    <dgm:cxn modelId="{560E019C-546E-467B-82F9-889CB6A990B4}" type="presParOf" srcId="{61F5974D-BD39-46DE-91B8-A38C4FE8C869}" destId="{4FD94BEA-672F-4512-AF9E-315776476EA7}" srcOrd="1" destOrd="0" presId="urn:microsoft.com/office/officeart/2005/8/layout/vList3"/>
    <dgm:cxn modelId="{8C0AEC8A-3F36-4C5B-BE77-6C121441D6EA}" type="presParOf" srcId="{61F5974D-BD39-46DE-91B8-A38C4FE8C869}" destId="{92CC0AAF-B891-41D1-AF6A-3B27E0FB039D}" srcOrd="2" destOrd="0" presId="urn:microsoft.com/office/officeart/2005/8/layout/vList3"/>
    <dgm:cxn modelId="{C243DF5F-A397-4100-B697-0E4164A2C0A4}" type="presParOf" srcId="{92CC0AAF-B891-41D1-AF6A-3B27E0FB039D}" destId="{B8212C68-DD97-477E-91D2-46BB2724512E}" srcOrd="0" destOrd="0" presId="urn:microsoft.com/office/officeart/2005/8/layout/vList3"/>
    <dgm:cxn modelId="{3731F850-8D22-43DB-B4CD-15A002B858B9}" type="presParOf" srcId="{92CC0AAF-B891-41D1-AF6A-3B27E0FB039D}" destId="{1BF8C0F0-1DC3-469C-A11A-8E7BA33173A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62824A-053F-42CE-A1E3-DC7864BD22AF}">
      <dsp:nvSpPr>
        <dsp:cNvPr id="0" name=""/>
        <dsp:cNvSpPr/>
      </dsp:nvSpPr>
      <dsp:spPr>
        <a:xfrm rot="10800000">
          <a:off x="1637984" y="498"/>
          <a:ext cx="4408551" cy="211024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0557" tIns="209550" rIns="39116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55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মূল স্মৃতি</a:t>
          </a:r>
          <a:endParaRPr lang="en-US" sz="55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2165544" y="498"/>
        <a:ext cx="3880991" cy="2110240"/>
      </dsp:txXfrm>
    </dsp:sp>
    <dsp:sp modelId="{A8FB04A6-FD45-4C1C-954B-B49117D78F94}">
      <dsp:nvSpPr>
        <dsp:cNvPr id="0" name=""/>
        <dsp:cNvSpPr/>
      </dsp:nvSpPr>
      <dsp:spPr>
        <a:xfrm>
          <a:off x="582864" y="498"/>
          <a:ext cx="2110240" cy="211024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F8C0F0-1DC3-469C-A11A-8E7BA33173AE}">
      <dsp:nvSpPr>
        <dsp:cNvPr id="0" name=""/>
        <dsp:cNvSpPr/>
      </dsp:nvSpPr>
      <dsp:spPr>
        <a:xfrm rot="10800000">
          <a:off x="1637984" y="2740661"/>
          <a:ext cx="4408551" cy="211024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0557" tIns="209550" rIns="39116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55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সাহায্যকারী স্মৃতি </a:t>
          </a:r>
          <a:endParaRPr lang="en-US" sz="55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2165544" y="2740661"/>
        <a:ext cx="3880991" cy="2110240"/>
      </dsp:txXfrm>
    </dsp:sp>
    <dsp:sp modelId="{B8212C68-DD97-477E-91D2-46BB2724512E}">
      <dsp:nvSpPr>
        <dsp:cNvPr id="0" name=""/>
        <dsp:cNvSpPr/>
      </dsp:nvSpPr>
      <dsp:spPr>
        <a:xfrm>
          <a:off x="582864" y="2740661"/>
          <a:ext cx="2110240" cy="2110240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40BA-A041-4C59-9161-B751A0C248D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BC206-B812-4216-BF61-037E94441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317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40BA-A041-4C59-9161-B751A0C248D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BC206-B812-4216-BF61-037E94441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946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40BA-A041-4C59-9161-B751A0C248D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BC206-B812-4216-BF61-037E94441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191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40BA-A041-4C59-9161-B751A0C248D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BC206-B812-4216-BF61-037E94441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108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40BA-A041-4C59-9161-B751A0C248D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BC206-B812-4216-BF61-037E94441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245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40BA-A041-4C59-9161-B751A0C248D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BC206-B812-4216-BF61-037E94441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453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40BA-A041-4C59-9161-B751A0C248D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BC206-B812-4216-BF61-037E94441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347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40BA-A041-4C59-9161-B751A0C248D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BC206-B812-4216-BF61-037E94441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790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40BA-A041-4C59-9161-B751A0C248D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BC206-B812-4216-BF61-037E94441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337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40BA-A041-4C59-9161-B751A0C248D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BC206-B812-4216-BF61-037E94441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875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40BA-A041-4C59-9161-B751A0C248D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BC206-B812-4216-BF61-037E94441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152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F40BA-A041-4C59-9161-B751A0C248D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BC206-B812-4216-BF61-037E94441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571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1295400" y="685800"/>
            <a:ext cx="6019800" cy="2133600"/>
          </a:xfrm>
          <a:prstGeom prst="wav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0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429000"/>
            <a:ext cx="4800600" cy="2688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00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Arrow Connector 20"/>
          <p:cNvCxnSpPr/>
          <p:nvPr/>
        </p:nvCxnSpPr>
        <p:spPr>
          <a:xfrm>
            <a:off x="9848265" y="2188726"/>
            <a:ext cx="0" cy="695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4179981" y="2188726"/>
            <a:ext cx="0" cy="695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1595043" y="2207479"/>
            <a:ext cx="0" cy="675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0847" y="7480711"/>
            <a:ext cx="0" cy="7797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40847" y="228600"/>
            <a:ext cx="6893353" cy="12482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ভৌত বৈশিষ্ট্য অনুযায়ী মেমোরির শ্রেণিবিভাগ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333458" y="1862686"/>
            <a:ext cx="1027592" cy="324155"/>
          </a:xfrm>
          <a:prstGeom prst="rightArrow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Rectangle 3"/>
          <p:cNvSpPr/>
          <p:nvPr/>
        </p:nvSpPr>
        <p:spPr>
          <a:xfrm>
            <a:off x="1361050" y="1827921"/>
            <a:ext cx="3471203" cy="3641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7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পরিবর্তনযোগ্য মেমোরি</a:t>
            </a:r>
            <a:endParaRPr lang="en-US" sz="27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361050" y="2413875"/>
            <a:ext cx="3471203" cy="3641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7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অপরিবর্তনীয় মেমোরি </a:t>
            </a:r>
            <a:endParaRPr lang="en-US" sz="27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361050" y="2999828"/>
            <a:ext cx="3471203" cy="3641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7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উদ্বায়ী মেমোরি</a:t>
            </a:r>
            <a:endParaRPr lang="en-US" sz="27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361049" y="3696505"/>
            <a:ext cx="3471203" cy="3641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7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অনুদ্বায়ী মেমোরি</a:t>
            </a:r>
            <a:endParaRPr lang="en-US" sz="27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361050" y="4370657"/>
            <a:ext cx="3471203" cy="5148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7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ধ্বাংসাত্নক মেমোরি</a:t>
            </a:r>
            <a:endParaRPr lang="en-US" sz="27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Right Arrow 29"/>
          <p:cNvSpPr/>
          <p:nvPr/>
        </p:nvSpPr>
        <p:spPr>
          <a:xfrm>
            <a:off x="333458" y="2440486"/>
            <a:ext cx="1027592" cy="395391"/>
          </a:xfrm>
          <a:prstGeom prst="rightArrow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Right Arrow 30"/>
          <p:cNvSpPr/>
          <p:nvPr/>
        </p:nvSpPr>
        <p:spPr>
          <a:xfrm>
            <a:off x="333458" y="3008604"/>
            <a:ext cx="1027592" cy="391442"/>
          </a:xfrm>
          <a:prstGeom prst="rightArrow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2" name="Right Arrow 31"/>
          <p:cNvSpPr/>
          <p:nvPr/>
        </p:nvSpPr>
        <p:spPr>
          <a:xfrm>
            <a:off x="333458" y="4411687"/>
            <a:ext cx="1027592" cy="432839"/>
          </a:xfrm>
          <a:prstGeom prst="rightArrow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5" name="Right Arrow 34"/>
          <p:cNvSpPr/>
          <p:nvPr/>
        </p:nvSpPr>
        <p:spPr>
          <a:xfrm>
            <a:off x="333458" y="3728171"/>
            <a:ext cx="1027592" cy="332439"/>
          </a:xfrm>
          <a:prstGeom prst="rightArrow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Rectangle 16"/>
          <p:cNvSpPr/>
          <p:nvPr/>
        </p:nvSpPr>
        <p:spPr>
          <a:xfrm>
            <a:off x="1361049" y="5184230"/>
            <a:ext cx="3471203" cy="5148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7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অধ্বাংসাত্নক মেমোরি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333457" y="5225260"/>
            <a:ext cx="1027592" cy="432839"/>
          </a:xfrm>
          <a:prstGeom prst="rightArrow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972680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" grpId="0" animBg="1"/>
      <p:bldP spid="4" grpId="0" animBg="1"/>
      <p:bldP spid="20" grpId="0" animBg="1"/>
      <p:bldP spid="22" grpId="0" animBg="1"/>
      <p:bldP spid="26" grpId="0" animBg="1"/>
      <p:bldP spid="29" grpId="0" animBg="1"/>
      <p:bldP spid="30" grpId="0" animBg="1"/>
      <p:bldP spid="31" grpId="0" animBg="1"/>
      <p:bldP spid="32" grpId="0" animBg="1"/>
      <p:bldP spid="35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/>
          <p:nvPr/>
        </p:nvCxnSpPr>
        <p:spPr>
          <a:xfrm>
            <a:off x="14179981" y="2188726"/>
            <a:ext cx="0" cy="695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0847" y="7480711"/>
            <a:ext cx="0" cy="7797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57200" y="152400"/>
            <a:ext cx="4876800" cy="1143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পরিবর্তনযোগ্য মেমোরি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676400"/>
            <a:ext cx="8534400" cy="1447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ধরনের মেমরিতে সঞ্চিত তথ্য মুছে নতুন তথ্য লিখা যায় তাকে পরিবর্তনযোগ্য মেমোরি বলে।যেমন-র‍্যাম,ম্যাগনেটিক ডিস্ক।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62000" y="3962400"/>
            <a:ext cx="8251209" cy="2438400"/>
            <a:chOff x="762000" y="3962400"/>
            <a:chExt cx="8251209" cy="24384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0" y="3962400"/>
              <a:ext cx="3255390" cy="243840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3139" y="3970361"/>
              <a:ext cx="4340070" cy="243043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10161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/>
          <p:nvPr/>
        </p:nvCxnSpPr>
        <p:spPr>
          <a:xfrm>
            <a:off x="14179981" y="2188726"/>
            <a:ext cx="0" cy="695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0847" y="7480711"/>
            <a:ext cx="0" cy="7797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36728" y="76200"/>
            <a:ext cx="6096000" cy="1066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অপরিবর্তনীয় মেমোরি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676400"/>
            <a:ext cx="8534400" cy="1447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ধরনের মেমরিতে সঞ্চিত তথ্য মুছে যায় না তাকে অপরিবর্তনীয় মেমোরি বলে।যেমন-র‍ম,পাঞ্চ কার্ড।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09600" y="3970361"/>
            <a:ext cx="7696200" cy="2566118"/>
            <a:chOff x="609600" y="3970361"/>
            <a:chExt cx="7696200" cy="2566118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" y="3970361"/>
              <a:ext cx="4204155" cy="2566118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20851" y="3970361"/>
              <a:ext cx="3084949" cy="25661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67983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/>
          <p:nvPr/>
        </p:nvCxnSpPr>
        <p:spPr>
          <a:xfrm>
            <a:off x="14179981" y="2188726"/>
            <a:ext cx="0" cy="695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0847" y="7480711"/>
            <a:ext cx="0" cy="7797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36728" y="76200"/>
            <a:ext cx="6096000" cy="1066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উদ্বায়ী মেমোরি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676400"/>
            <a:ext cx="8534400" cy="1447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বিদ্যুতপ্রবাহ বন্ধ হলে যে মেমোরির সঞ্চিত তথ্য মুছে যায় তাকে উদ্বায়ী মেমোরি বলে।যেমন-র‍্যাম।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960" y="3886199"/>
            <a:ext cx="5478440" cy="2853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256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/>
          <p:nvPr/>
        </p:nvCxnSpPr>
        <p:spPr>
          <a:xfrm>
            <a:off x="14179981" y="2188726"/>
            <a:ext cx="0" cy="695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0847" y="7480711"/>
            <a:ext cx="0" cy="7797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36728" y="76200"/>
            <a:ext cx="6096000" cy="1066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অনুদ্বায়ী মেমোরি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676400"/>
            <a:ext cx="8534400" cy="1447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বিদ্যুতপ্রবাহ বন্ধ হলে যে মেমোরির সঞ্চিত তথ্য মুছে যায় না তাকে অনুদ্বায়ী মেমোরি বলে।যেমন-রম,টেপ।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3816" y="3886199"/>
            <a:ext cx="4719984" cy="2694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283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/>
          <p:nvPr/>
        </p:nvCxnSpPr>
        <p:spPr>
          <a:xfrm>
            <a:off x="14179981" y="2188726"/>
            <a:ext cx="0" cy="695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0847" y="7480711"/>
            <a:ext cx="0" cy="7797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36728" y="76200"/>
            <a:ext cx="6096000" cy="1066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ধ্বাংসাত্নক মেমোরি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676400"/>
            <a:ext cx="8534400" cy="1447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মেমোরি পাঠ করার পর পরই এতে সঞ্চিত তথ্য মুছে যায় তাকে ধ্বাংসাত্নক মেমোরি বলে।যেমন-চৌম্বক কোর।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429000"/>
            <a:ext cx="35052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97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/>
          <p:nvPr/>
        </p:nvCxnSpPr>
        <p:spPr>
          <a:xfrm>
            <a:off x="14179981" y="2188726"/>
            <a:ext cx="0" cy="695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0847" y="7480711"/>
            <a:ext cx="0" cy="7797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36728" y="76200"/>
            <a:ext cx="6096000" cy="1066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অধ্বাংসাত্নক মেমোরি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676400"/>
            <a:ext cx="8534400" cy="1447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মেমোরি পাঠ করার পর পরই এতে সঞ্চিত তথ্য মুছে যায় না তাকে অধ্বাংসাত্নক মেমোরি বলে।যেমন-চৌম্বক টেপ,রম।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4006362"/>
            <a:ext cx="4397150" cy="2470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968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Arrow Connector 20"/>
          <p:cNvCxnSpPr/>
          <p:nvPr/>
        </p:nvCxnSpPr>
        <p:spPr>
          <a:xfrm>
            <a:off x="9848265" y="2188726"/>
            <a:ext cx="0" cy="695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4179981" y="2188726"/>
            <a:ext cx="0" cy="695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1595043" y="2207479"/>
            <a:ext cx="0" cy="675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0847" y="7480711"/>
            <a:ext cx="0" cy="7797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40847" y="228600"/>
            <a:ext cx="6893353" cy="12482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মাইক্রোপ্রসেসরের সাথে সংযোগের উপর নির্ভর করে মেমোরির শ্রেণিবিভাগ 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2158667"/>
            <a:ext cx="8763000" cy="144867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700" b="1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 বা অভ্যন্তরীণ মেমোরিঃ</a:t>
            </a:r>
            <a:r>
              <a:rPr lang="bn-BD" sz="27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-মাইক্রোপ্রসেসরের সাথে সরাসরি সংযুক্ত মেমোরিকে প্রধান বা অভ্যন্তরীণ মেমোরি বলে।যেমন-র‍্যাম,রম ইত্যাদি।</a:t>
            </a:r>
            <a:endParaRPr lang="en-US" sz="27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16398" y="4800600"/>
            <a:ext cx="8675202" cy="1600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700" b="1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সহায়ক বা অনাভ্যন্তরিণ  মেমোরিঃ-</a:t>
            </a:r>
            <a:r>
              <a:rPr lang="bn-BD" sz="27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মেমোরির সাথে মাইক্রোপ্রসেসরের সরাসরি সংযোগ থাকে না নির্দিষ্ট কন্ট্রোলের মাধ্যেমে সংযোগ রক্ষা করে তাকে সহায়ক বা অনাভ্যন্তরিণ মেমোরি বলে।যেমন-চৌম্বক টেপ,অপটিক্যাল ডিস্ক।</a:t>
            </a:r>
            <a:r>
              <a:rPr lang="bn-BD" sz="2700" b="1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700" b="1" u="sng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43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4" grpId="0" animBg="1"/>
      <p:bldP spid="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609600" y="685800"/>
            <a:ext cx="8001000" cy="5334000"/>
            <a:chOff x="609600" y="685800"/>
            <a:chExt cx="8001000" cy="5334000"/>
          </a:xfrm>
        </p:grpSpPr>
        <p:sp>
          <p:nvSpPr>
            <p:cNvPr id="2" name="Rounded Rectangle 1"/>
            <p:cNvSpPr/>
            <p:nvPr/>
          </p:nvSpPr>
          <p:spPr>
            <a:xfrm>
              <a:off x="1676400" y="685800"/>
              <a:ext cx="4038600" cy="914400"/>
            </a:xfrm>
            <a:prstGeom prst="round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4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দলীয় কাজ</a:t>
              </a:r>
              <a:endPara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76401" y="1981200"/>
              <a:ext cx="4267200" cy="1903785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>
            <a:xfrm>
              <a:off x="609600" y="4724400"/>
              <a:ext cx="8001000" cy="12954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ভৌত বৈশিষ্ট্য অনুযায়ী কম্পিউটার এর মেমোরি কত প্রকার ও কি কি ব্যাখা কর।</a:t>
              </a:r>
              <a:endPara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1140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487837"/>
              </p:ext>
            </p:extLst>
          </p:nvPr>
        </p:nvGraphicFramePr>
        <p:xfrm>
          <a:off x="204714" y="1524000"/>
          <a:ext cx="8659506" cy="5865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9753"/>
                <a:gridCol w="4329753"/>
              </a:tblGrid>
              <a:tr h="584847">
                <a:tc>
                  <a:txBody>
                    <a:bodyPr/>
                    <a:lstStyle/>
                    <a:p>
                      <a:pPr algn="ctr"/>
                      <a:r>
                        <a:rPr lang="bn-BD" sz="30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প্রাইমারি</a:t>
                      </a:r>
                      <a:r>
                        <a:rPr lang="bn-BD" sz="30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মেমোরি</a:t>
                      </a:r>
                      <a:endParaRPr lang="en-US" sz="30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0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সেকেন্ডারি</a:t>
                      </a:r>
                      <a:r>
                        <a:rPr lang="bn-BD" sz="30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মেমোরি</a:t>
                      </a:r>
                      <a:endParaRPr lang="en-US" sz="30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</a:tr>
              <a:tr h="891540">
                <a:tc>
                  <a:txBody>
                    <a:bodyPr/>
                    <a:lstStyle/>
                    <a:p>
                      <a:r>
                        <a:rPr lang="bn-BD" sz="27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১।</a:t>
                      </a:r>
                      <a:r>
                        <a:rPr lang="bn-BD" sz="27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এ মেমোরি সরাসরি কেন্দ্রীয় প্রক্রিয়াকরণ অংশের সাথে সংযুক্ত থাকে।</a:t>
                      </a:r>
                      <a:endParaRPr lang="en-US" sz="27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7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১।</a:t>
                      </a:r>
                      <a:r>
                        <a:rPr lang="bn-BD" sz="27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 মেমোরি সরাসরি কেন্দ্রীয় প্রক্রিয়াকরণ অংশের সাথে সংযুক্ত থাকে না।</a:t>
                      </a:r>
                      <a:endParaRPr lang="en-US" sz="27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US" sz="27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</a:tr>
              <a:tr h="891540">
                <a:tc>
                  <a:txBody>
                    <a:bodyPr/>
                    <a:lstStyle/>
                    <a:p>
                      <a:r>
                        <a:rPr lang="bn-BD" sz="27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r>
                        <a:rPr lang="bn-BD" sz="27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।চলমান প্রোগ্রাম,ডাটা,নির্দেশ ও ফলাফল সংরক্ষণ করে।</a:t>
                      </a:r>
                      <a:endParaRPr lang="en-US" sz="27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bn-BD" sz="27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২।এটা নিকট</a:t>
                      </a:r>
                      <a:r>
                        <a:rPr lang="bn-BD" sz="27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ভবিষ্যতে গণনার প্রয়োজন এমন ডাটা,নির্দেশ সংরক্ষণ করে</a:t>
                      </a:r>
                      <a:r>
                        <a:rPr lang="bn-BD" sz="27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  <a:endParaRPr lang="en-US" sz="27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</a:tr>
              <a:tr h="891540">
                <a:tc>
                  <a:txBody>
                    <a:bodyPr/>
                    <a:lstStyle/>
                    <a:p>
                      <a:r>
                        <a:rPr lang="bn-BD" sz="27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৩।</a:t>
                      </a:r>
                      <a:r>
                        <a:rPr lang="bn-BD" sz="27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এতে পঠন/ লিখন দ্রুত হয়।</a:t>
                      </a:r>
                      <a:endParaRPr lang="en-US" sz="27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bn-BD" sz="27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৩।এতে</a:t>
                      </a:r>
                      <a:r>
                        <a:rPr lang="bn-BD" sz="27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পঠন/লিখনের গতি ধীর হয়।  </a:t>
                      </a:r>
                      <a:endParaRPr lang="en-US" sz="27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</a:tr>
              <a:tr h="711848">
                <a:tc>
                  <a:txBody>
                    <a:bodyPr/>
                    <a:lstStyle/>
                    <a:p>
                      <a:r>
                        <a:rPr lang="bn-BD" sz="27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৪।প্রধান</a:t>
                      </a:r>
                      <a:r>
                        <a:rPr lang="bn-BD" sz="27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মেমোরির ধারণ ক্ষমতা কম।</a:t>
                      </a:r>
                      <a:endParaRPr lang="en-US" sz="27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bn-BD" sz="27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৪।</a:t>
                      </a:r>
                      <a:r>
                        <a:rPr lang="bn-BD" sz="27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সেকেন্ডারি মেমোরির ধারণ ক্ষমতা বেশি।</a:t>
                      </a:r>
                      <a:endParaRPr lang="en-US" sz="27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</a:tr>
              <a:tr h="711848">
                <a:tc>
                  <a:txBody>
                    <a:bodyPr/>
                    <a:lstStyle/>
                    <a:p>
                      <a:r>
                        <a:rPr lang="bn-BD" sz="27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৫।</a:t>
                      </a:r>
                      <a:r>
                        <a:rPr lang="bn-BD" sz="27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একে অভ্যন্তরীণ মেমোরিও বলা হয়।</a:t>
                      </a:r>
                      <a:endParaRPr lang="en-US" sz="27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bn-BD" sz="27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৫সেকেন্ডারি</a:t>
                      </a:r>
                      <a:r>
                        <a:rPr lang="bn-BD" sz="27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মেমোরিকে সহায়ক বা অনাভ্যন্তরীণ মেমোরিও বলা হয়</a:t>
                      </a:r>
                      <a:r>
                        <a:rPr lang="bn-BD" sz="27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  <a:endParaRPr lang="en-US" sz="27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4463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89" y="1027664"/>
            <a:ext cx="7206133" cy="1143000"/>
          </a:xfrm>
          <a:blipFill>
            <a:blip r:embed="rId2"/>
            <a:tile tx="0" ty="0" sx="100000" sy="100000" flip="none" algn="tl"/>
          </a:blipFill>
          <a:ln w="57150">
            <a:solidFill>
              <a:schemeClr val="accent3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400" b="1" dirty="0" err="1" smtClean="0">
                <a:solidFill>
                  <a:schemeClr val="accent3">
                    <a:lumMod val="5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পরিচিতি</a:t>
            </a:r>
            <a:endParaRPr lang="en-US" sz="4400" b="1" dirty="0">
              <a:solidFill>
                <a:schemeClr val="accent3">
                  <a:lumMod val="50000"/>
                </a:scheme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8475" y="2316009"/>
            <a:ext cx="3370784" cy="639762"/>
          </a:xfrm>
          <a:blipFill>
            <a:blip r:embed="rId2"/>
            <a:tile tx="0" ty="0" sx="100000" sy="100000" flip="none" algn="tl"/>
          </a:blipFill>
          <a:ln w="38100">
            <a:solidFill>
              <a:schemeClr val="accent3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3600" dirty="0" err="1" smtClean="0">
                <a:solidFill>
                  <a:schemeClr val="accent3">
                    <a:lumMod val="5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শিক্ষক</a:t>
            </a:r>
            <a:endParaRPr lang="en-US" sz="3600" dirty="0">
              <a:solidFill>
                <a:schemeClr val="accent3">
                  <a:lumMod val="50000"/>
                </a:scheme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8475" y="3101116"/>
            <a:ext cx="3419856" cy="2835797"/>
          </a:xfrm>
          <a:blipFill>
            <a:blip r:embed="rId2"/>
            <a:tile tx="0" ty="0" sx="100000" sy="100000" flip="none" algn="tl"/>
          </a:blipFill>
          <a:ln w="28575"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আবুল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কাউছার</a:t>
            </a:r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ট্রেড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ইন্স</a:t>
            </a:r>
            <a:r>
              <a:rPr lang="bn-BD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ট্রাক্টর(কম্পিউটার ও তথ্য যোগাযোগ প্রযুক্তি)</a:t>
            </a:r>
          </a:p>
          <a:p>
            <a:r>
              <a:rPr lang="bn-BD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চরপলাশ উচ্চ বিদ্যালয়</a:t>
            </a:r>
          </a:p>
          <a:p>
            <a:r>
              <a:rPr lang="bn-BD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পাকুন্দিয়া,কিশোরগঞ্জ।</a:t>
            </a:r>
            <a:endParaRPr lang="bn-IN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9767" y="2316010"/>
            <a:ext cx="3419856" cy="639762"/>
          </a:xfrm>
          <a:blipFill>
            <a:blip r:embed="rId2"/>
            <a:tile tx="0" ty="0" sx="100000" sy="100000" flip="none" algn="tl"/>
          </a:blipFill>
          <a:ln w="38100">
            <a:solidFill>
              <a:schemeClr val="accent3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3600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3600" dirty="0">
              <a:solidFill>
                <a:schemeClr val="accent3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9767" y="3101116"/>
            <a:ext cx="3419856" cy="2835797"/>
          </a:xfrm>
          <a:blipFill>
            <a:blip r:embed="rId2"/>
            <a:tile tx="0" ty="0" sx="100000" sy="100000" flip="none" algn="tl"/>
          </a:blipFill>
          <a:ln w="28575"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bn-I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bn-BD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bn-I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BD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(ভোকেশনাল)</a:t>
            </a:r>
            <a:endParaRPr lang="bn-IN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bn-BD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</a:t>
            </a:r>
            <a:r>
              <a:rPr lang="bn-I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তথ্য প্রযুক্তি</a:t>
            </a:r>
            <a:r>
              <a:rPr lang="bn-BD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-১</a:t>
            </a:r>
            <a:endParaRPr lang="bn-IN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bn-BD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endParaRPr lang="bn-IN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সময়ঃ৪০মিনিট</a:t>
            </a: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523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Arrow Connector 20"/>
          <p:cNvCxnSpPr/>
          <p:nvPr/>
        </p:nvCxnSpPr>
        <p:spPr>
          <a:xfrm>
            <a:off x="9848265" y="2188726"/>
            <a:ext cx="0" cy="695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4179981" y="2188726"/>
            <a:ext cx="0" cy="695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1595043" y="2207479"/>
            <a:ext cx="0" cy="675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0847" y="7480711"/>
            <a:ext cx="0" cy="7797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40847" y="228600"/>
            <a:ext cx="8950753" cy="12482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মেমোরির ক্ষুদ্রতম এককে বিট বলে।বাইনারি সংখ্যা পদ্ধতিতে ব্যবহৃত অঙ্ক ০ এবং ১ কে বিট বলে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847" y="1676401"/>
            <a:ext cx="8950753" cy="6857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৮টি বিট মিলে ১ বাইট হয়।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0" y="2586778"/>
            <a:ext cx="8950753" cy="3657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 বিট=১ বাইট</a:t>
            </a:r>
          </a:p>
          <a:p>
            <a:pPr algn="ctr"/>
            <a:r>
              <a:rPr lang="bn-BD" sz="4000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১০২৪ বাইট=১ কিলোবাইট</a:t>
            </a:r>
          </a:p>
          <a:p>
            <a:pPr algn="ctr"/>
            <a:r>
              <a:rPr lang="bn-BD" sz="4000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১০২৪ কিলোবাইট= ১ মেগাবাইট</a:t>
            </a:r>
          </a:p>
          <a:p>
            <a:pPr algn="ctr"/>
            <a:r>
              <a:rPr lang="bn-BD" sz="4000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১০২৪ মেগাবাইট= ১ গিগাবাইট</a:t>
            </a:r>
          </a:p>
          <a:p>
            <a:pPr algn="ctr"/>
            <a:r>
              <a:rPr lang="bn-BD" sz="4000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১০২৪ গিগাবাইট= ১ টেরাবাইট</a:t>
            </a:r>
          </a:p>
          <a:p>
            <a:pPr algn="ctr"/>
            <a:r>
              <a:rPr lang="bn-BD" sz="2700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700" u="sng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47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4" grpId="0" animBg="1"/>
      <p:bldP spid="2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4895671"/>
            <a:ext cx="7848600" cy="64633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প্রাইমারি ও সেকেন্ডারি মেমোরির মধ্যে পার্থক্য লিখ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BD" sz="36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1752600" y="1295400"/>
            <a:ext cx="4800600" cy="1371600"/>
          </a:xfrm>
          <a:prstGeom prst="flowChartProcess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593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1676400" y="1600200"/>
            <a:ext cx="5410200" cy="3505200"/>
          </a:xfrm>
          <a:prstGeom prst="flowChartPunchedTap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6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876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04" t="14200" r="22089" b="33371"/>
          <a:stretch/>
        </p:blipFill>
        <p:spPr bwMode="auto">
          <a:xfrm>
            <a:off x="5341664" y="-710960"/>
            <a:ext cx="2318533" cy="595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ular Callout 2"/>
          <p:cNvSpPr/>
          <p:nvPr/>
        </p:nvSpPr>
        <p:spPr>
          <a:xfrm>
            <a:off x="2986377" y="1143000"/>
            <a:ext cx="2895600" cy="2061665"/>
          </a:xfrm>
          <a:custGeom>
            <a:avLst/>
            <a:gdLst>
              <a:gd name="connsiteX0" fmla="*/ 0 w 2895600"/>
              <a:gd name="connsiteY0" fmla="*/ 228605 h 1371600"/>
              <a:gd name="connsiteX1" fmla="*/ 228605 w 2895600"/>
              <a:gd name="connsiteY1" fmla="*/ 0 h 1371600"/>
              <a:gd name="connsiteX2" fmla="*/ 482600 w 2895600"/>
              <a:gd name="connsiteY2" fmla="*/ 0 h 1371600"/>
              <a:gd name="connsiteX3" fmla="*/ 482600 w 2895600"/>
              <a:gd name="connsiteY3" fmla="*/ 0 h 1371600"/>
              <a:gd name="connsiteX4" fmla="*/ 1206500 w 2895600"/>
              <a:gd name="connsiteY4" fmla="*/ 0 h 1371600"/>
              <a:gd name="connsiteX5" fmla="*/ 2666995 w 2895600"/>
              <a:gd name="connsiteY5" fmla="*/ 0 h 1371600"/>
              <a:gd name="connsiteX6" fmla="*/ 2895600 w 2895600"/>
              <a:gd name="connsiteY6" fmla="*/ 228605 h 1371600"/>
              <a:gd name="connsiteX7" fmla="*/ 2895600 w 2895600"/>
              <a:gd name="connsiteY7" fmla="*/ 800100 h 1371600"/>
              <a:gd name="connsiteX8" fmla="*/ 2895600 w 2895600"/>
              <a:gd name="connsiteY8" fmla="*/ 800100 h 1371600"/>
              <a:gd name="connsiteX9" fmla="*/ 2895600 w 2895600"/>
              <a:gd name="connsiteY9" fmla="*/ 1143000 h 1371600"/>
              <a:gd name="connsiteX10" fmla="*/ 2895600 w 2895600"/>
              <a:gd name="connsiteY10" fmla="*/ 1142995 h 1371600"/>
              <a:gd name="connsiteX11" fmla="*/ 2666995 w 2895600"/>
              <a:gd name="connsiteY11" fmla="*/ 1371600 h 1371600"/>
              <a:gd name="connsiteX12" fmla="*/ 1206500 w 2895600"/>
              <a:gd name="connsiteY12" fmla="*/ 1371600 h 1371600"/>
              <a:gd name="connsiteX13" fmla="*/ 844560 w 2895600"/>
              <a:gd name="connsiteY13" fmla="*/ 1543050 h 1371600"/>
              <a:gd name="connsiteX14" fmla="*/ 482600 w 2895600"/>
              <a:gd name="connsiteY14" fmla="*/ 1371600 h 1371600"/>
              <a:gd name="connsiteX15" fmla="*/ 228605 w 2895600"/>
              <a:gd name="connsiteY15" fmla="*/ 1371600 h 1371600"/>
              <a:gd name="connsiteX16" fmla="*/ 0 w 2895600"/>
              <a:gd name="connsiteY16" fmla="*/ 1142995 h 1371600"/>
              <a:gd name="connsiteX17" fmla="*/ 0 w 2895600"/>
              <a:gd name="connsiteY17" fmla="*/ 1143000 h 1371600"/>
              <a:gd name="connsiteX18" fmla="*/ 0 w 2895600"/>
              <a:gd name="connsiteY18" fmla="*/ 800100 h 1371600"/>
              <a:gd name="connsiteX19" fmla="*/ 0 w 2895600"/>
              <a:gd name="connsiteY19" fmla="*/ 800100 h 1371600"/>
              <a:gd name="connsiteX20" fmla="*/ 0 w 2895600"/>
              <a:gd name="connsiteY20" fmla="*/ 228605 h 1371600"/>
              <a:gd name="connsiteX0" fmla="*/ 0 w 2895600"/>
              <a:gd name="connsiteY0" fmla="*/ 228605 h 2061665"/>
              <a:gd name="connsiteX1" fmla="*/ 228605 w 2895600"/>
              <a:gd name="connsiteY1" fmla="*/ 0 h 2061665"/>
              <a:gd name="connsiteX2" fmla="*/ 482600 w 2895600"/>
              <a:gd name="connsiteY2" fmla="*/ 0 h 2061665"/>
              <a:gd name="connsiteX3" fmla="*/ 482600 w 2895600"/>
              <a:gd name="connsiteY3" fmla="*/ 0 h 2061665"/>
              <a:gd name="connsiteX4" fmla="*/ 1206500 w 2895600"/>
              <a:gd name="connsiteY4" fmla="*/ 0 h 2061665"/>
              <a:gd name="connsiteX5" fmla="*/ 2666995 w 2895600"/>
              <a:gd name="connsiteY5" fmla="*/ 0 h 2061665"/>
              <a:gd name="connsiteX6" fmla="*/ 2895600 w 2895600"/>
              <a:gd name="connsiteY6" fmla="*/ 228605 h 2061665"/>
              <a:gd name="connsiteX7" fmla="*/ 2895600 w 2895600"/>
              <a:gd name="connsiteY7" fmla="*/ 800100 h 2061665"/>
              <a:gd name="connsiteX8" fmla="*/ 2895600 w 2895600"/>
              <a:gd name="connsiteY8" fmla="*/ 800100 h 2061665"/>
              <a:gd name="connsiteX9" fmla="*/ 2895600 w 2895600"/>
              <a:gd name="connsiteY9" fmla="*/ 1143000 h 2061665"/>
              <a:gd name="connsiteX10" fmla="*/ 2895600 w 2895600"/>
              <a:gd name="connsiteY10" fmla="*/ 1142995 h 2061665"/>
              <a:gd name="connsiteX11" fmla="*/ 2666995 w 2895600"/>
              <a:gd name="connsiteY11" fmla="*/ 1371600 h 2061665"/>
              <a:gd name="connsiteX12" fmla="*/ 1206500 w 2895600"/>
              <a:gd name="connsiteY12" fmla="*/ 1371600 h 2061665"/>
              <a:gd name="connsiteX13" fmla="*/ 871856 w 2895600"/>
              <a:gd name="connsiteY13" fmla="*/ 2061665 h 2061665"/>
              <a:gd name="connsiteX14" fmla="*/ 482600 w 2895600"/>
              <a:gd name="connsiteY14" fmla="*/ 1371600 h 2061665"/>
              <a:gd name="connsiteX15" fmla="*/ 228605 w 2895600"/>
              <a:gd name="connsiteY15" fmla="*/ 1371600 h 2061665"/>
              <a:gd name="connsiteX16" fmla="*/ 0 w 2895600"/>
              <a:gd name="connsiteY16" fmla="*/ 1142995 h 2061665"/>
              <a:gd name="connsiteX17" fmla="*/ 0 w 2895600"/>
              <a:gd name="connsiteY17" fmla="*/ 1143000 h 2061665"/>
              <a:gd name="connsiteX18" fmla="*/ 0 w 2895600"/>
              <a:gd name="connsiteY18" fmla="*/ 800100 h 2061665"/>
              <a:gd name="connsiteX19" fmla="*/ 0 w 2895600"/>
              <a:gd name="connsiteY19" fmla="*/ 800100 h 2061665"/>
              <a:gd name="connsiteX20" fmla="*/ 0 w 2895600"/>
              <a:gd name="connsiteY20" fmla="*/ 228605 h 2061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895600" h="2061665">
                <a:moveTo>
                  <a:pt x="0" y="228605"/>
                </a:moveTo>
                <a:cubicBezTo>
                  <a:pt x="0" y="102350"/>
                  <a:pt x="102350" y="0"/>
                  <a:pt x="228605" y="0"/>
                </a:cubicBezTo>
                <a:lnTo>
                  <a:pt x="482600" y="0"/>
                </a:lnTo>
                <a:lnTo>
                  <a:pt x="482600" y="0"/>
                </a:lnTo>
                <a:lnTo>
                  <a:pt x="1206500" y="0"/>
                </a:lnTo>
                <a:lnTo>
                  <a:pt x="2666995" y="0"/>
                </a:lnTo>
                <a:cubicBezTo>
                  <a:pt x="2793250" y="0"/>
                  <a:pt x="2895600" y="102350"/>
                  <a:pt x="2895600" y="228605"/>
                </a:cubicBezTo>
                <a:lnTo>
                  <a:pt x="2895600" y="800100"/>
                </a:lnTo>
                <a:lnTo>
                  <a:pt x="2895600" y="800100"/>
                </a:lnTo>
                <a:lnTo>
                  <a:pt x="2895600" y="1143000"/>
                </a:lnTo>
                <a:lnTo>
                  <a:pt x="2895600" y="1142995"/>
                </a:lnTo>
                <a:cubicBezTo>
                  <a:pt x="2895600" y="1269250"/>
                  <a:pt x="2793250" y="1371600"/>
                  <a:pt x="2666995" y="1371600"/>
                </a:cubicBezTo>
                <a:lnTo>
                  <a:pt x="1206500" y="1371600"/>
                </a:lnTo>
                <a:lnTo>
                  <a:pt x="871856" y="2061665"/>
                </a:lnTo>
                <a:lnTo>
                  <a:pt x="482600" y="1371600"/>
                </a:lnTo>
                <a:lnTo>
                  <a:pt x="228605" y="1371600"/>
                </a:lnTo>
                <a:cubicBezTo>
                  <a:pt x="102350" y="1371600"/>
                  <a:pt x="0" y="1269250"/>
                  <a:pt x="0" y="1142995"/>
                </a:cubicBezTo>
                <a:lnTo>
                  <a:pt x="0" y="1143000"/>
                </a:lnTo>
                <a:lnTo>
                  <a:pt x="0" y="800100"/>
                </a:lnTo>
                <a:lnTo>
                  <a:pt x="0" y="800100"/>
                </a:lnTo>
                <a:lnTo>
                  <a:pt x="0" y="228605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র‍্যাম</a:t>
            </a:r>
            <a:r>
              <a:rPr lang="bn-I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022" y="3276599"/>
            <a:ext cx="4937578" cy="2774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380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ular Callout 2"/>
          <p:cNvSpPr/>
          <p:nvPr/>
        </p:nvSpPr>
        <p:spPr>
          <a:xfrm>
            <a:off x="1143000" y="1066800"/>
            <a:ext cx="2590800" cy="1708244"/>
          </a:xfrm>
          <a:custGeom>
            <a:avLst/>
            <a:gdLst>
              <a:gd name="connsiteX0" fmla="*/ 0 w 1905000"/>
              <a:gd name="connsiteY0" fmla="*/ 203204 h 1219200"/>
              <a:gd name="connsiteX1" fmla="*/ 203204 w 1905000"/>
              <a:gd name="connsiteY1" fmla="*/ 0 h 1219200"/>
              <a:gd name="connsiteX2" fmla="*/ 317500 w 1905000"/>
              <a:gd name="connsiteY2" fmla="*/ 0 h 1219200"/>
              <a:gd name="connsiteX3" fmla="*/ 317500 w 1905000"/>
              <a:gd name="connsiteY3" fmla="*/ 0 h 1219200"/>
              <a:gd name="connsiteX4" fmla="*/ 793750 w 1905000"/>
              <a:gd name="connsiteY4" fmla="*/ 0 h 1219200"/>
              <a:gd name="connsiteX5" fmla="*/ 1701796 w 1905000"/>
              <a:gd name="connsiteY5" fmla="*/ 0 h 1219200"/>
              <a:gd name="connsiteX6" fmla="*/ 1905000 w 1905000"/>
              <a:gd name="connsiteY6" fmla="*/ 203204 h 1219200"/>
              <a:gd name="connsiteX7" fmla="*/ 1905000 w 1905000"/>
              <a:gd name="connsiteY7" fmla="*/ 711200 h 1219200"/>
              <a:gd name="connsiteX8" fmla="*/ 1905000 w 1905000"/>
              <a:gd name="connsiteY8" fmla="*/ 711200 h 1219200"/>
              <a:gd name="connsiteX9" fmla="*/ 1905000 w 1905000"/>
              <a:gd name="connsiteY9" fmla="*/ 1016000 h 1219200"/>
              <a:gd name="connsiteX10" fmla="*/ 1905000 w 1905000"/>
              <a:gd name="connsiteY10" fmla="*/ 1015996 h 1219200"/>
              <a:gd name="connsiteX11" fmla="*/ 1701796 w 1905000"/>
              <a:gd name="connsiteY11" fmla="*/ 1219200 h 1219200"/>
              <a:gd name="connsiteX12" fmla="*/ 793750 w 1905000"/>
              <a:gd name="connsiteY12" fmla="*/ 1219200 h 1219200"/>
              <a:gd name="connsiteX13" fmla="*/ 555631 w 1905000"/>
              <a:gd name="connsiteY13" fmla="*/ 1371600 h 1219200"/>
              <a:gd name="connsiteX14" fmla="*/ 317500 w 1905000"/>
              <a:gd name="connsiteY14" fmla="*/ 1219200 h 1219200"/>
              <a:gd name="connsiteX15" fmla="*/ 203204 w 1905000"/>
              <a:gd name="connsiteY15" fmla="*/ 1219200 h 1219200"/>
              <a:gd name="connsiteX16" fmla="*/ 0 w 1905000"/>
              <a:gd name="connsiteY16" fmla="*/ 1015996 h 1219200"/>
              <a:gd name="connsiteX17" fmla="*/ 0 w 1905000"/>
              <a:gd name="connsiteY17" fmla="*/ 1016000 h 1219200"/>
              <a:gd name="connsiteX18" fmla="*/ 0 w 1905000"/>
              <a:gd name="connsiteY18" fmla="*/ 711200 h 1219200"/>
              <a:gd name="connsiteX19" fmla="*/ 0 w 1905000"/>
              <a:gd name="connsiteY19" fmla="*/ 711200 h 1219200"/>
              <a:gd name="connsiteX20" fmla="*/ 0 w 1905000"/>
              <a:gd name="connsiteY20" fmla="*/ 203204 h 1219200"/>
              <a:gd name="connsiteX0" fmla="*/ 0 w 1905000"/>
              <a:gd name="connsiteY0" fmla="*/ 203204 h 2408829"/>
              <a:gd name="connsiteX1" fmla="*/ 203204 w 1905000"/>
              <a:gd name="connsiteY1" fmla="*/ 0 h 2408829"/>
              <a:gd name="connsiteX2" fmla="*/ 317500 w 1905000"/>
              <a:gd name="connsiteY2" fmla="*/ 0 h 2408829"/>
              <a:gd name="connsiteX3" fmla="*/ 317500 w 1905000"/>
              <a:gd name="connsiteY3" fmla="*/ 0 h 2408829"/>
              <a:gd name="connsiteX4" fmla="*/ 793750 w 1905000"/>
              <a:gd name="connsiteY4" fmla="*/ 0 h 2408829"/>
              <a:gd name="connsiteX5" fmla="*/ 1701796 w 1905000"/>
              <a:gd name="connsiteY5" fmla="*/ 0 h 2408829"/>
              <a:gd name="connsiteX6" fmla="*/ 1905000 w 1905000"/>
              <a:gd name="connsiteY6" fmla="*/ 203204 h 2408829"/>
              <a:gd name="connsiteX7" fmla="*/ 1905000 w 1905000"/>
              <a:gd name="connsiteY7" fmla="*/ 711200 h 2408829"/>
              <a:gd name="connsiteX8" fmla="*/ 1905000 w 1905000"/>
              <a:gd name="connsiteY8" fmla="*/ 711200 h 2408829"/>
              <a:gd name="connsiteX9" fmla="*/ 1905000 w 1905000"/>
              <a:gd name="connsiteY9" fmla="*/ 1016000 h 2408829"/>
              <a:gd name="connsiteX10" fmla="*/ 1905000 w 1905000"/>
              <a:gd name="connsiteY10" fmla="*/ 1015996 h 2408829"/>
              <a:gd name="connsiteX11" fmla="*/ 1701796 w 1905000"/>
              <a:gd name="connsiteY11" fmla="*/ 1219200 h 2408829"/>
              <a:gd name="connsiteX12" fmla="*/ 793750 w 1905000"/>
              <a:gd name="connsiteY12" fmla="*/ 1219200 h 2408829"/>
              <a:gd name="connsiteX13" fmla="*/ 801290 w 1905000"/>
              <a:gd name="connsiteY13" fmla="*/ 2408829 h 2408829"/>
              <a:gd name="connsiteX14" fmla="*/ 317500 w 1905000"/>
              <a:gd name="connsiteY14" fmla="*/ 1219200 h 2408829"/>
              <a:gd name="connsiteX15" fmla="*/ 203204 w 1905000"/>
              <a:gd name="connsiteY15" fmla="*/ 1219200 h 2408829"/>
              <a:gd name="connsiteX16" fmla="*/ 0 w 1905000"/>
              <a:gd name="connsiteY16" fmla="*/ 1015996 h 2408829"/>
              <a:gd name="connsiteX17" fmla="*/ 0 w 1905000"/>
              <a:gd name="connsiteY17" fmla="*/ 1016000 h 2408829"/>
              <a:gd name="connsiteX18" fmla="*/ 0 w 1905000"/>
              <a:gd name="connsiteY18" fmla="*/ 711200 h 2408829"/>
              <a:gd name="connsiteX19" fmla="*/ 0 w 1905000"/>
              <a:gd name="connsiteY19" fmla="*/ 711200 h 2408829"/>
              <a:gd name="connsiteX20" fmla="*/ 0 w 1905000"/>
              <a:gd name="connsiteY20" fmla="*/ 203204 h 2408829"/>
              <a:gd name="connsiteX0" fmla="*/ 0 w 1905000"/>
              <a:gd name="connsiteY0" fmla="*/ 203204 h 2076958"/>
              <a:gd name="connsiteX1" fmla="*/ 203204 w 1905000"/>
              <a:gd name="connsiteY1" fmla="*/ 0 h 2076958"/>
              <a:gd name="connsiteX2" fmla="*/ 317500 w 1905000"/>
              <a:gd name="connsiteY2" fmla="*/ 0 h 2076958"/>
              <a:gd name="connsiteX3" fmla="*/ 317500 w 1905000"/>
              <a:gd name="connsiteY3" fmla="*/ 0 h 2076958"/>
              <a:gd name="connsiteX4" fmla="*/ 793750 w 1905000"/>
              <a:gd name="connsiteY4" fmla="*/ 0 h 2076958"/>
              <a:gd name="connsiteX5" fmla="*/ 1701796 w 1905000"/>
              <a:gd name="connsiteY5" fmla="*/ 0 h 2076958"/>
              <a:gd name="connsiteX6" fmla="*/ 1905000 w 1905000"/>
              <a:gd name="connsiteY6" fmla="*/ 203204 h 2076958"/>
              <a:gd name="connsiteX7" fmla="*/ 1905000 w 1905000"/>
              <a:gd name="connsiteY7" fmla="*/ 711200 h 2076958"/>
              <a:gd name="connsiteX8" fmla="*/ 1905000 w 1905000"/>
              <a:gd name="connsiteY8" fmla="*/ 711200 h 2076958"/>
              <a:gd name="connsiteX9" fmla="*/ 1905000 w 1905000"/>
              <a:gd name="connsiteY9" fmla="*/ 1016000 h 2076958"/>
              <a:gd name="connsiteX10" fmla="*/ 1905000 w 1905000"/>
              <a:gd name="connsiteY10" fmla="*/ 1015996 h 2076958"/>
              <a:gd name="connsiteX11" fmla="*/ 1701796 w 1905000"/>
              <a:gd name="connsiteY11" fmla="*/ 1219200 h 2076958"/>
              <a:gd name="connsiteX12" fmla="*/ 793750 w 1905000"/>
              <a:gd name="connsiteY12" fmla="*/ 1219200 h 2076958"/>
              <a:gd name="connsiteX13" fmla="*/ 740363 w 1905000"/>
              <a:gd name="connsiteY13" fmla="*/ 2076958 h 2076958"/>
              <a:gd name="connsiteX14" fmla="*/ 317500 w 1905000"/>
              <a:gd name="connsiteY14" fmla="*/ 1219200 h 2076958"/>
              <a:gd name="connsiteX15" fmla="*/ 203204 w 1905000"/>
              <a:gd name="connsiteY15" fmla="*/ 1219200 h 2076958"/>
              <a:gd name="connsiteX16" fmla="*/ 0 w 1905000"/>
              <a:gd name="connsiteY16" fmla="*/ 1015996 h 2076958"/>
              <a:gd name="connsiteX17" fmla="*/ 0 w 1905000"/>
              <a:gd name="connsiteY17" fmla="*/ 1016000 h 2076958"/>
              <a:gd name="connsiteX18" fmla="*/ 0 w 1905000"/>
              <a:gd name="connsiteY18" fmla="*/ 711200 h 2076958"/>
              <a:gd name="connsiteX19" fmla="*/ 0 w 1905000"/>
              <a:gd name="connsiteY19" fmla="*/ 711200 h 2076958"/>
              <a:gd name="connsiteX20" fmla="*/ 0 w 1905000"/>
              <a:gd name="connsiteY20" fmla="*/ 203204 h 2076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05000" h="2076958">
                <a:moveTo>
                  <a:pt x="0" y="203204"/>
                </a:moveTo>
                <a:cubicBezTo>
                  <a:pt x="0" y="90978"/>
                  <a:pt x="90978" y="0"/>
                  <a:pt x="203204" y="0"/>
                </a:cubicBezTo>
                <a:lnTo>
                  <a:pt x="317500" y="0"/>
                </a:lnTo>
                <a:lnTo>
                  <a:pt x="317500" y="0"/>
                </a:lnTo>
                <a:lnTo>
                  <a:pt x="793750" y="0"/>
                </a:lnTo>
                <a:lnTo>
                  <a:pt x="1701796" y="0"/>
                </a:lnTo>
                <a:cubicBezTo>
                  <a:pt x="1814022" y="0"/>
                  <a:pt x="1905000" y="90978"/>
                  <a:pt x="1905000" y="203204"/>
                </a:cubicBezTo>
                <a:lnTo>
                  <a:pt x="1905000" y="711200"/>
                </a:lnTo>
                <a:lnTo>
                  <a:pt x="1905000" y="711200"/>
                </a:lnTo>
                <a:lnTo>
                  <a:pt x="1905000" y="1016000"/>
                </a:lnTo>
                <a:lnTo>
                  <a:pt x="1905000" y="1015996"/>
                </a:lnTo>
                <a:cubicBezTo>
                  <a:pt x="1905000" y="1128222"/>
                  <a:pt x="1814022" y="1219200"/>
                  <a:pt x="1701796" y="1219200"/>
                </a:cubicBezTo>
                <a:lnTo>
                  <a:pt x="793750" y="1219200"/>
                </a:lnTo>
                <a:cubicBezTo>
                  <a:pt x="796263" y="1615743"/>
                  <a:pt x="737850" y="1680415"/>
                  <a:pt x="740363" y="2076958"/>
                </a:cubicBezTo>
                <a:lnTo>
                  <a:pt x="317500" y="1219200"/>
                </a:lnTo>
                <a:lnTo>
                  <a:pt x="203204" y="1219200"/>
                </a:lnTo>
                <a:cubicBezTo>
                  <a:pt x="90978" y="1219200"/>
                  <a:pt x="0" y="1128222"/>
                  <a:pt x="0" y="1015996"/>
                </a:cubicBezTo>
                <a:lnTo>
                  <a:pt x="0" y="1016000"/>
                </a:lnTo>
                <a:lnTo>
                  <a:pt x="0" y="711200"/>
                </a:lnTo>
                <a:lnTo>
                  <a:pt x="0" y="711200"/>
                </a:lnTo>
                <a:lnTo>
                  <a:pt x="0" y="203204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হার্ড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ডিস্ক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4419599" y="1143000"/>
            <a:ext cx="3505201" cy="1745776"/>
          </a:xfrm>
          <a:custGeom>
            <a:avLst/>
            <a:gdLst>
              <a:gd name="connsiteX0" fmla="*/ 0 w 2590801"/>
              <a:gd name="connsiteY0" fmla="*/ 203204 h 1219200"/>
              <a:gd name="connsiteX1" fmla="*/ 203204 w 2590801"/>
              <a:gd name="connsiteY1" fmla="*/ 0 h 1219200"/>
              <a:gd name="connsiteX2" fmla="*/ 431800 w 2590801"/>
              <a:gd name="connsiteY2" fmla="*/ 0 h 1219200"/>
              <a:gd name="connsiteX3" fmla="*/ 431800 w 2590801"/>
              <a:gd name="connsiteY3" fmla="*/ 0 h 1219200"/>
              <a:gd name="connsiteX4" fmla="*/ 1079500 w 2590801"/>
              <a:gd name="connsiteY4" fmla="*/ 0 h 1219200"/>
              <a:gd name="connsiteX5" fmla="*/ 2387597 w 2590801"/>
              <a:gd name="connsiteY5" fmla="*/ 0 h 1219200"/>
              <a:gd name="connsiteX6" fmla="*/ 2590801 w 2590801"/>
              <a:gd name="connsiteY6" fmla="*/ 203204 h 1219200"/>
              <a:gd name="connsiteX7" fmla="*/ 2590801 w 2590801"/>
              <a:gd name="connsiteY7" fmla="*/ 711200 h 1219200"/>
              <a:gd name="connsiteX8" fmla="*/ 2590801 w 2590801"/>
              <a:gd name="connsiteY8" fmla="*/ 711200 h 1219200"/>
              <a:gd name="connsiteX9" fmla="*/ 2590801 w 2590801"/>
              <a:gd name="connsiteY9" fmla="*/ 1016000 h 1219200"/>
              <a:gd name="connsiteX10" fmla="*/ 2590801 w 2590801"/>
              <a:gd name="connsiteY10" fmla="*/ 1015996 h 1219200"/>
              <a:gd name="connsiteX11" fmla="*/ 2387597 w 2590801"/>
              <a:gd name="connsiteY11" fmla="*/ 1219200 h 1219200"/>
              <a:gd name="connsiteX12" fmla="*/ 1079500 w 2590801"/>
              <a:gd name="connsiteY12" fmla="*/ 1219200 h 1219200"/>
              <a:gd name="connsiteX13" fmla="*/ 755659 w 2590801"/>
              <a:gd name="connsiteY13" fmla="*/ 1371600 h 1219200"/>
              <a:gd name="connsiteX14" fmla="*/ 431800 w 2590801"/>
              <a:gd name="connsiteY14" fmla="*/ 1219200 h 1219200"/>
              <a:gd name="connsiteX15" fmla="*/ 203204 w 2590801"/>
              <a:gd name="connsiteY15" fmla="*/ 1219200 h 1219200"/>
              <a:gd name="connsiteX16" fmla="*/ 0 w 2590801"/>
              <a:gd name="connsiteY16" fmla="*/ 1015996 h 1219200"/>
              <a:gd name="connsiteX17" fmla="*/ 0 w 2590801"/>
              <a:gd name="connsiteY17" fmla="*/ 1016000 h 1219200"/>
              <a:gd name="connsiteX18" fmla="*/ 0 w 2590801"/>
              <a:gd name="connsiteY18" fmla="*/ 711200 h 1219200"/>
              <a:gd name="connsiteX19" fmla="*/ 0 w 2590801"/>
              <a:gd name="connsiteY19" fmla="*/ 711200 h 1219200"/>
              <a:gd name="connsiteX20" fmla="*/ 0 w 2590801"/>
              <a:gd name="connsiteY20" fmla="*/ 203204 h 1219200"/>
              <a:gd name="connsiteX0" fmla="*/ 0 w 2590801"/>
              <a:gd name="connsiteY0" fmla="*/ 203204 h 1821976"/>
              <a:gd name="connsiteX1" fmla="*/ 203204 w 2590801"/>
              <a:gd name="connsiteY1" fmla="*/ 0 h 1821976"/>
              <a:gd name="connsiteX2" fmla="*/ 431800 w 2590801"/>
              <a:gd name="connsiteY2" fmla="*/ 0 h 1821976"/>
              <a:gd name="connsiteX3" fmla="*/ 431800 w 2590801"/>
              <a:gd name="connsiteY3" fmla="*/ 0 h 1821976"/>
              <a:gd name="connsiteX4" fmla="*/ 1079500 w 2590801"/>
              <a:gd name="connsiteY4" fmla="*/ 0 h 1821976"/>
              <a:gd name="connsiteX5" fmla="*/ 2387597 w 2590801"/>
              <a:gd name="connsiteY5" fmla="*/ 0 h 1821976"/>
              <a:gd name="connsiteX6" fmla="*/ 2590801 w 2590801"/>
              <a:gd name="connsiteY6" fmla="*/ 203204 h 1821976"/>
              <a:gd name="connsiteX7" fmla="*/ 2590801 w 2590801"/>
              <a:gd name="connsiteY7" fmla="*/ 711200 h 1821976"/>
              <a:gd name="connsiteX8" fmla="*/ 2590801 w 2590801"/>
              <a:gd name="connsiteY8" fmla="*/ 711200 h 1821976"/>
              <a:gd name="connsiteX9" fmla="*/ 2590801 w 2590801"/>
              <a:gd name="connsiteY9" fmla="*/ 1016000 h 1821976"/>
              <a:gd name="connsiteX10" fmla="*/ 2590801 w 2590801"/>
              <a:gd name="connsiteY10" fmla="*/ 1015996 h 1821976"/>
              <a:gd name="connsiteX11" fmla="*/ 2387597 w 2590801"/>
              <a:gd name="connsiteY11" fmla="*/ 1219200 h 1821976"/>
              <a:gd name="connsiteX12" fmla="*/ 1079500 w 2590801"/>
              <a:gd name="connsiteY12" fmla="*/ 1219200 h 1821976"/>
              <a:gd name="connsiteX13" fmla="*/ 810250 w 2590801"/>
              <a:gd name="connsiteY13" fmla="*/ 1821976 h 1821976"/>
              <a:gd name="connsiteX14" fmla="*/ 431800 w 2590801"/>
              <a:gd name="connsiteY14" fmla="*/ 1219200 h 1821976"/>
              <a:gd name="connsiteX15" fmla="*/ 203204 w 2590801"/>
              <a:gd name="connsiteY15" fmla="*/ 1219200 h 1821976"/>
              <a:gd name="connsiteX16" fmla="*/ 0 w 2590801"/>
              <a:gd name="connsiteY16" fmla="*/ 1015996 h 1821976"/>
              <a:gd name="connsiteX17" fmla="*/ 0 w 2590801"/>
              <a:gd name="connsiteY17" fmla="*/ 1016000 h 1821976"/>
              <a:gd name="connsiteX18" fmla="*/ 0 w 2590801"/>
              <a:gd name="connsiteY18" fmla="*/ 711200 h 1821976"/>
              <a:gd name="connsiteX19" fmla="*/ 0 w 2590801"/>
              <a:gd name="connsiteY19" fmla="*/ 711200 h 1821976"/>
              <a:gd name="connsiteX20" fmla="*/ 0 w 2590801"/>
              <a:gd name="connsiteY20" fmla="*/ 203204 h 1821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90801" h="1821976">
                <a:moveTo>
                  <a:pt x="0" y="203204"/>
                </a:moveTo>
                <a:cubicBezTo>
                  <a:pt x="0" y="90978"/>
                  <a:pt x="90978" y="0"/>
                  <a:pt x="203204" y="0"/>
                </a:cubicBezTo>
                <a:lnTo>
                  <a:pt x="431800" y="0"/>
                </a:lnTo>
                <a:lnTo>
                  <a:pt x="431800" y="0"/>
                </a:lnTo>
                <a:lnTo>
                  <a:pt x="1079500" y="0"/>
                </a:lnTo>
                <a:lnTo>
                  <a:pt x="2387597" y="0"/>
                </a:lnTo>
                <a:cubicBezTo>
                  <a:pt x="2499823" y="0"/>
                  <a:pt x="2590801" y="90978"/>
                  <a:pt x="2590801" y="203204"/>
                </a:cubicBezTo>
                <a:lnTo>
                  <a:pt x="2590801" y="711200"/>
                </a:lnTo>
                <a:lnTo>
                  <a:pt x="2590801" y="711200"/>
                </a:lnTo>
                <a:lnTo>
                  <a:pt x="2590801" y="1016000"/>
                </a:lnTo>
                <a:lnTo>
                  <a:pt x="2590801" y="1015996"/>
                </a:lnTo>
                <a:cubicBezTo>
                  <a:pt x="2590801" y="1128222"/>
                  <a:pt x="2499823" y="1219200"/>
                  <a:pt x="2387597" y="1219200"/>
                </a:cubicBezTo>
                <a:lnTo>
                  <a:pt x="1079500" y="1219200"/>
                </a:lnTo>
                <a:lnTo>
                  <a:pt x="810250" y="1821976"/>
                </a:lnTo>
                <a:lnTo>
                  <a:pt x="431800" y="1219200"/>
                </a:lnTo>
                <a:lnTo>
                  <a:pt x="203204" y="1219200"/>
                </a:lnTo>
                <a:cubicBezTo>
                  <a:pt x="90978" y="1219200"/>
                  <a:pt x="0" y="1128222"/>
                  <a:pt x="0" y="1015996"/>
                </a:cubicBezTo>
                <a:lnTo>
                  <a:pt x="0" y="1016000"/>
                </a:lnTo>
                <a:lnTo>
                  <a:pt x="0" y="711200"/>
                </a:lnTo>
                <a:lnTo>
                  <a:pt x="0" y="711200"/>
                </a:lnTo>
                <a:lnTo>
                  <a:pt x="0" y="203204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পেন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ড্রাইভ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39" y="2888776"/>
            <a:ext cx="3054824" cy="30548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599" y="3200400"/>
            <a:ext cx="2819401" cy="2819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586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990600" y="2514600"/>
            <a:ext cx="62484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480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মেমোরি</a:t>
            </a:r>
            <a:endParaRPr lang="en-US" sz="480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080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62000" y="1744662"/>
            <a:ext cx="7162800" cy="769938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bn-BD" sz="4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  <a:ea typeface="NikoshBAN" pitchFamily="2" charset="0"/>
                <a:cs typeface="NikoshBAN" pitchFamily="2" charset="0"/>
              </a:rPr>
              <a:t>এই পাঠ শেষে শিক্ষার্থীরা-</a:t>
            </a:r>
            <a:endParaRPr lang="en-US" sz="4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NikoshBAN" pitchFamily="2" charset="0"/>
              <a:ea typeface="NikoshBAN" pitchFamily="2" charset="0"/>
              <a:cs typeface="NikoshBAN" pitchFamily="2" charset="0"/>
            </a:endParaRPr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auto">
          <a:xfrm>
            <a:off x="609600" y="3048000"/>
            <a:ext cx="7924800" cy="2438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just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en-US" sz="3200" kern="1100" spc="-15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স্টোরেজ</a:t>
            </a:r>
            <a:r>
              <a:rPr lang="en-US" sz="3200" kern="1100" spc="-1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 </a:t>
            </a:r>
            <a:r>
              <a:rPr lang="en-US" sz="3200" kern="1100" spc="-15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ডিভাইস</a:t>
            </a:r>
            <a:r>
              <a:rPr lang="en-US" sz="3200" kern="1100" spc="-1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 </a:t>
            </a:r>
            <a:r>
              <a:rPr lang="en-US" sz="3200" kern="1100" spc="-15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কী</a:t>
            </a:r>
            <a:r>
              <a:rPr lang="en-US" sz="3200" kern="1100" spc="-1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 </a:t>
            </a:r>
            <a:r>
              <a:rPr lang="en-US" sz="3200" kern="1100" spc="-15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তা</a:t>
            </a:r>
            <a:r>
              <a:rPr lang="en-US" sz="3200" kern="1100" spc="-1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 </a:t>
            </a:r>
            <a:r>
              <a:rPr lang="en-US" sz="3200" kern="1100" spc="-15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বলতে</a:t>
            </a:r>
            <a:r>
              <a:rPr lang="en-US" sz="3200" kern="1100" spc="-1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 </a:t>
            </a:r>
            <a:r>
              <a:rPr lang="bn-IN" sz="3200" kern="1100" spc="-1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পারবে;</a:t>
            </a:r>
            <a:endParaRPr lang="en-US" sz="3200" kern="1100" spc="-15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ea typeface="NikoshBAN" pitchFamily="2" charset="0"/>
              <a:cs typeface="NikoshBAN" pitchFamily="2" charset="0"/>
            </a:endParaRPr>
          </a:p>
          <a:p>
            <a:pPr marL="457200" indent="-457200" algn="just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en-US" sz="3200" kern="1100" spc="-15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প্রাইমারি</a:t>
            </a:r>
            <a:r>
              <a:rPr lang="en-US" sz="3200" kern="1100" spc="-1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 </a:t>
            </a:r>
            <a:r>
              <a:rPr lang="en-US" sz="3200" kern="1100" spc="-15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মেমোরি</a:t>
            </a:r>
            <a:r>
              <a:rPr lang="en-US" sz="3200" kern="1100" spc="-1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 ও </a:t>
            </a:r>
            <a:r>
              <a:rPr lang="en-US" sz="3200" kern="1100" spc="-15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সেকেন্ডারি</a:t>
            </a:r>
            <a:r>
              <a:rPr lang="en-US" sz="3200" kern="1100" spc="-1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 </a:t>
            </a:r>
            <a:r>
              <a:rPr lang="en-US" sz="3200" kern="1100" spc="-15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মেমোরি</a:t>
            </a:r>
            <a:r>
              <a:rPr lang="en-US" sz="3200" kern="1100" spc="-1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 </a:t>
            </a:r>
            <a:r>
              <a:rPr lang="en-US" sz="3200" kern="1100" spc="-15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এর</a:t>
            </a:r>
            <a:r>
              <a:rPr lang="en-US" sz="3200" kern="1100" spc="-1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 </a:t>
            </a:r>
            <a:r>
              <a:rPr lang="en-US" sz="3200" kern="1100" spc="-15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পার্থক্য</a:t>
            </a:r>
            <a:r>
              <a:rPr lang="en-US" sz="3200" kern="1100" spc="-1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 </a:t>
            </a:r>
            <a:r>
              <a:rPr lang="en-US" sz="3200" kern="1100" spc="-15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চিহ্নিত</a:t>
            </a:r>
            <a:r>
              <a:rPr lang="en-US" sz="3200" kern="1100" spc="-1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 </a:t>
            </a:r>
            <a:r>
              <a:rPr lang="bn-IN" sz="3200" kern="1100" spc="-1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করতে </a:t>
            </a:r>
            <a:r>
              <a:rPr lang="bn-BD" sz="3200" kern="1100" spc="-1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পারবে</a:t>
            </a:r>
            <a:r>
              <a:rPr lang="bn-IN" sz="3200" kern="1100" spc="-1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;</a:t>
            </a:r>
            <a:endParaRPr lang="en-US" sz="3200" kern="1100" spc="-15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ea typeface="NikoshBAN" pitchFamily="2" charset="0"/>
              <a:cs typeface="NikoshBAN" pitchFamily="2" charset="0"/>
            </a:endParaRPr>
          </a:p>
          <a:p>
            <a:pPr marL="457200" indent="-457200" algn="just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en-US" sz="3200" kern="11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কম্পিউটার</a:t>
            </a:r>
            <a:r>
              <a:rPr lang="en-US" sz="3200" kern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 </a:t>
            </a:r>
            <a:r>
              <a:rPr lang="en-US" sz="3200" kern="11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মেমোরির</a:t>
            </a:r>
            <a:r>
              <a:rPr lang="en-US" sz="3200" kern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 </a:t>
            </a:r>
            <a:r>
              <a:rPr lang="en-US" sz="3200" kern="11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ধারণক্ষমতা</a:t>
            </a:r>
            <a:r>
              <a:rPr lang="bn-BD" sz="3200" kern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 </a:t>
            </a:r>
            <a:r>
              <a:rPr lang="en-US" sz="3200" kern="11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বর্ণনা</a:t>
            </a:r>
            <a:r>
              <a:rPr lang="en-US" sz="3200" kern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 </a:t>
            </a:r>
            <a:r>
              <a:rPr lang="en-US" sz="3200" kern="11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করতে</a:t>
            </a:r>
            <a:r>
              <a:rPr lang="en-US" sz="3200" kern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 </a:t>
            </a:r>
            <a:r>
              <a:rPr lang="bn-BD" sz="3200" kern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পারবে </a:t>
            </a:r>
            <a:r>
              <a:rPr lang="bn-BD" sz="2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NikoshBAN" pitchFamily="2" charset="0"/>
                <a:cs typeface="NikoshBAN" pitchFamily="2" charset="0"/>
              </a:rPr>
              <a:t>।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 sz="28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ea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27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685801"/>
            <a:ext cx="7391400" cy="609599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r>
              <a:rPr lang="bn-BD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কম্পিউটারের মেমোরিকে ২ ভাগে ভাগ করা যায়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just">
              <a:buFont typeface="Courier New" panose="02070309020205020404" pitchFamily="49" charset="0"/>
              <a:buChar char="o"/>
              <a:defRPr/>
            </a:pPr>
            <a:endParaRPr lang="bn-BD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just">
              <a:buFont typeface="Courier New" panose="02070309020205020404" pitchFamily="49" charset="0"/>
              <a:buChar char="o"/>
              <a:defRPr/>
            </a:pPr>
            <a:endParaRPr lang="bn-BD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just">
              <a:buFont typeface="Courier New" panose="02070309020205020404" pitchFamily="49" charset="0"/>
              <a:buChar char="o"/>
              <a:defRPr/>
            </a:pPr>
            <a:endParaRPr lang="bn-BD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just">
              <a:buFont typeface="Courier New" panose="02070309020205020404" pitchFamily="49" charset="0"/>
              <a:buChar char="o"/>
              <a:defRPr/>
            </a:pPr>
            <a:endParaRPr lang="en-US" sz="28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352679154"/>
              </p:ext>
            </p:extLst>
          </p:nvPr>
        </p:nvGraphicFramePr>
        <p:xfrm>
          <a:off x="1524000" y="1397000"/>
          <a:ext cx="6629400" cy="485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6886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2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228600"/>
            <a:ext cx="54102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 স্মৃতি ২ প্রকার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81000" y="3581400"/>
            <a:ext cx="3196629" cy="3124200"/>
            <a:chOff x="381000" y="3581400"/>
            <a:chExt cx="3196629" cy="31242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9433" y="3581400"/>
              <a:ext cx="3168196" cy="1780124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381000" y="6248400"/>
              <a:ext cx="3015796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4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র‍্যাম</a:t>
              </a:r>
              <a:endPara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257800" y="3581400"/>
            <a:ext cx="3244396" cy="3124200"/>
            <a:chOff x="5257800" y="3581400"/>
            <a:chExt cx="3244396" cy="3124200"/>
          </a:xfrm>
        </p:grpSpPr>
        <p:sp>
          <p:nvSpPr>
            <p:cNvPr id="5" name="Rectangle 4"/>
            <p:cNvSpPr/>
            <p:nvPr/>
          </p:nvSpPr>
          <p:spPr>
            <a:xfrm>
              <a:off x="5486400" y="6248400"/>
              <a:ext cx="3015796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4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রম</a:t>
              </a:r>
              <a:endPara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7800" y="3581400"/>
              <a:ext cx="2847975" cy="1600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98790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1447800" y="1066800"/>
            <a:ext cx="5257800" cy="16764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8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Document 2"/>
          <p:cNvSpPr/>
          <p:nvPr/>
        </p:nvSpPr>
        <p:spPr>
          <a:xfrm>
            <a:off x="1143000" y="3581400"/>
            <a:ext cx="5867400" cy="1752600"/>
          </a:xfrm>
          <a:prstGeom prst="flowChartDocumen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স্টোরেজ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ডিভাইস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2800" dirty="0" smtClean="0">
              <a:solidFill>
                <a:schemeClr val="bg2">
                  <a:lumMod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800" dirty="0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মেমোরি কত প্রকার</a:t>
            </a:r>
            <a:endParaRPr lang="en-US" sz="2800" dirty="0">
              <a:solidFill>
                <a:schemeClr val="bg2">
                  <a:lumMod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20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593</TotalTime>
  <Words>461</Words>
  <Application>Microsoft Office PowerPoint</Application>
  <PresentationFormat>On-screen Show (4:3)</PresentationFormat>
  <Paragraphs>78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Calibri Light</vt:lpstr>
      <vt:lpstr>Courier New</vt:lpstr>
      <vt:lpstr>Nikosh</vt:lpstr>
      <vt:lpstr>NikoshBAN</vt:lpstr>
      <vt:lpstr>Wingdings</vt:lpstr>
      <vt:lpstr>Office Theme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KGHS</dc:creator>
  <cp:lastModifiedBy>Abul Kucher</cp:lastModifiedBy>
  <cp:revision>166</cp:revision>
  <dcterms:created xsi:type="dcterms:W3CDTF">2018-09-16T19:04:21Z</dcterms:created>
  <dcterms:modified xsi:type="dcterms:W3CDTF">2020-10-14T16:55:13Z</dcterms:modified>
</cp:coreProperties>
</file>