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5AD523-CE4D-304F-97F2-005C89C94A94}"/>
              </a:ext>
            </a:extLst>
          </p:cNvPr>
          <p:cNvSpPr txBox="1"/>
          <p:nvPr/>
        </p:nvSpPr>
        <p:spPr>
          <a:xfrm>
            <a:off x="5592534" y="566071"/>
            <a:ext cx="307521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7030A0"/>
                </a:solidFill>
              </a:rPr>
              <a:t>স্ব</a:t>
            </a:r>
          </a:p>
          <a:p>
            <a:r>
              <a:rPr lang="en-US" sz="9600">
                <a:solidFill>
                  <a:srgbClr val="7030A0"/>
                </a:solidFill>
              </a:rPr>
              <a:t>গ</a:t>
            </a:r>
          </a:p>
          <a:p>
            <a:r>
              <a:rPr lang="en-US" sz="9600">
                <a:solidFill>
                  <a:srgbClr val="7030A0"/>
                </a:solidFill>
              </a:rPr>
              <a:t>ত</a:t>
            </a:r>
          </a:p>
          <a:p>
            <a:r>
              <a:rPr lang="en-US" sz="9600">
                <a:solidFill>
                  <a:srgbClr val="7030A0"/>
                </a:solidFill>
              </a:rPr>
              <a:t>ম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BE9E7AD-78D5-F646-AA67-D89C60281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7" y="272144"/>
            <a:ext cx="5152570" cy="629556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E6B3441-681A-5545-8088-67FC0D152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1" y="290286"/>
            <a:ext cx="5138962" cy="63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9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A7D7959-851C-AF41-956E-B867A2FFC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10" y="447523"/>
            <a:ext cx="4767383" cy="582990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9C40D5-108B-3B41-88C6-FC4E7C74E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7" y="447523"/>
            <a:ext cx="4721332" cy="5829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C19046-4910-5B41-872A-C145460AB65D}"/>
              </a:ext>
            </a:extLst>
          </p:cNvPr>
          <p:cNvSpPr txBox="1"/>
          <p:nvPr/>
        </p:nvSpPr>
        <p:spPr>
          <a:xfrm>
            <a:off x="5456811" y="463262"/>
            <a:ext cx="132442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2060"/>
                </a:solidFill>
              </a:rPr>
              <a:t>ধ</a:t>
            </a:r>
          </a:p>
          <a:p>
            <a:r>
              <a:rPr lang="en-US" sz="9600" b="1">
                <a:solidFill>
                  <a:srgbClr val="002060"/>
                </a:solidFill>
              </a:rPr>
              <a:t>ন্য</a:t>
            </a:r>
          </a:p>
          <a:p>
            <a:r>
              <a:rPr lang="en-US" sz="9600" b="1">
                <a:solidFill>
                  <a:srgbClr val="002060"/>
                </a:solidFill>
              </a:rPr>
              <a:t>বা</a:t>
            </a:r>
          </a:p>
          <a:p>
            <a:r>
              <a:rPr lang="en-US" sz="9600" b="1">
                <a:solidFill>
                  <a:srgbClr val="002060"/>
                </a:solidFill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262809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1D2931A-FF96-8742-8A80-371AFA26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857" y="1106714"/>
            <a:ext cx="3664858" cy="4953000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E7FCFFEC-82F3-CD47-BCD7-6ADCE659AD5F}"/>
              </a:ext>
            </a:extLst>
          </p:cNvPr>
          <p:cNvSpPr/>
          <p:nvPr/>
        </p:nvSpPr>
        <p:spPr>
          <a:xfrm>
            <a:off x="290286" y="689427"/>
            <a:ext cx="7747000" cy="1288143"/>
          </a:xfrm>
          <a:prstGeom prst="flowChartTermina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2060"/>
                </a:solidFill>
              </a:rPr>
              <a:t>শিক্ষক পরিচিতি</a:t>
            </a:r>
            <a:r>
              <a:rPr lang="en-US" sz="60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449E98-8C6F-F44F-BD9B-4B3AEB9E609F}"/>
              </a:ext>
            </a:extLst>
          </p:cNvPr>
          <p:cNvSpPr txBox="1"/>
          <p:nvPr/>
        </p:nvSpPr>
        <p:spPr>
          <a:xfrm>
            <a:off x="326571" y="2226108"/>
            <a:ext cx="87811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>
                <a:solidFill>
                  <a:schemeClr val="bg2">
                    <a:lumMod val="50000"/>
                  </a:schemeClr>
                </a:solidFill>
              </a:rPr>
              <a:t>লুৎফুন নাহার</a:t>
            </a:r>
          </a:p>
          <a:p>
            <a:r>
              <a:rPr lang="en-US" sz="5400">
                <a:solidFill>
                  <a:schemeClr val="bg2">
                    <a:lumMod val="50000"/>
                  </a:schemeClr>
                </a:solidFill>
              </a:rPr>
              <a:t>সহকারী শিক্ষক(কৃষি শিক্ষা)</a:t>
            </a:r>
          </a:p>
          <a:p>
            <a:r>
              <a:rPr lang="en-US" sz="5400">
                <a:solidFill>
                  <a:schemeClr val="bg2">
                    <a:lumMod val="50000"/>
                  </a:schemeClr>
                </a:solidFill>
              </a:rPr>
              <a:t>বখতার মুনশি ফাযিল মাদ্রাসা</a:t>
            </a:r>
          </a:p>
          <a:p>
            <a:r>
              <a:rPr lang="en-US" sz="5400">
                <a:solidFill>
                  <a:schemeClr val="bg2">
                    <a:lumMod val="50000"/>
                  </a:schemeClr>
                </a:solidFill>
              </a:rPr>
              <a:t>সোনাগাজী,ফেনী। </a:t>
            </a:r>
          </a:p>
        </p:txBody>
      </p:sp>
    </p:spTree>
    <p:extLst>
      <p:ext uri="{BB962C8B-B14F-4D97-AF65-F5344CB8AC3E}">
        <p14:creationId xmlns:p14="http://schemas.microsoft.com/office/powerpoint/2010/main" val="324295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CA37106-2390-2647-9BE3-F433E0855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58" y="332618"/>
            <a:ext cx="5281606" cy="6192763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CA5C1A6D-9DB8-0843-8B0D-69D35DBF48DA}"/>
              </a:ext>
            </a:extLst>
          </p:cNvPr>
          <p:cNvSpPr/>
          <p:nvPr/>
        </p:nvSpPr>
        <p:spPr>
          <a:xfrm>
            <a:off x="181427" y="332618"/>
            <a:ext cx="6150429" cy="1245811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accent6"/>
                </a:solidFill>
              </a:rPr>
              <a:t>পাঠ পরিচিতি</a:t>
            </a:r>
            <a:r>
              <a:rPr lang="en-US" sz="600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51129-05A8-F741-8D21-CA878881CFD5}"/>
              </a:ext>
            </a:extLst>
          </p:cNvPr>
          <p:cNvSpPr txBox="1"/>
          <p:nvPr/>
        </p:nvSpPr>
        <p:spPr>
          <a:xfrm>
            <a:off x="761999" y="1723571"/>
            <a:ext cx="615042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>
                <a:solidFill>
                  <a:srgbClr val="002060"/>
                </a:solidFill>
              </a:rPr>
              <a:t>শ্রেণিঃ সপ্তম</a:t>
            </a:r>
          </a:p>
          <a:p>
            <a:r>
              <a:rPr lang="en-US" sz="6600">
                <a:solidFill>
                  <a:srgbClr val="002060"/>
                </a:solidFill>
              </a:rPr>
              <a:t>বিষয়ঃ গণিত </a:t>
            </a:r>
          </a:p>
          <a:p>
            <a:r>
              <a:rPr lang="en-US" sz="6600">
                <a:solidFill>
                  <a:srgbClr val="002060"/>
                </a:solidFill>
              </a:rPr>
              <a:t>অধ্যায়ঃ তৃতীয় </a:t>
            </a:r>
          </a:p>
          <a:p>
            <a:r>
              <a:rPr lang="en-US" sz="6600">
                <a:solidFill>
                  <a:srgbClr val="002060"/>
                </a:solidFill>
              </a:rPr>
              <a:t>অনুশীলনীঃ ৩</a:t>
            </a:r>
          </a:p>
          <a:p>
            <a:r>
              <a:rPr lang="en-US" sz="6600">
                <a:solidFill>
                  <a:srgbClr val="002060"/>
                </a:solidFill>
              </a:rPr>
              <a:t>সময়ঃ ৫০ মিনিট</a:t>
            </a:r>
          </a:p>
          <a:p>
            <a:endParaRPr lang="en-US" sz="6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8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A98D61EA-63DD-AD45-A8D1-20524DF87257}"/>
              </a:ext>
            </a:extLst>
          </p:cNvPr>
          <p:cNvSpPr/>
          <p:nvPr/>
        </p:nvSpPr>
        <p:spPr>
          <a:xfrm>
            <a:off x="1251857" y="217714"/>
            <a:ext cx="9688285" cy="1324429"/>
          </a:xfrm>
          <a:prstGeom prst="leftRightArrow">
            <a:avLst>
              <a:gd name="adj1" fmla="val 88769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70C0"/>
                </a:solidFill>
              </a:rPr>
              <a:t>চল একটি চিত্র দেখি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9C0348-2754-3E46-A6FF-560D450A4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429" y="1925863"/>
            <a:ext cx="9543142" cy="43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9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72D96F3E-0033-114D-B56E-8B8EDC72F5E7}"/>
              </a:ext>
            </a:extLst>
          </p:cNvPr>
          <p:cNvSpPr/>
          <p:nvPr/>
        </p:nvSpPr>
        <p:spPr>
          <a:xfrm>
            <a:off x="154214" y="103373"/>
            <a:ext cx="11883571" cy="2897325"/>
          </a:xfrm>
          <a:prstGeom prst="flowChartTermina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আজকের পাঠঃ</a:t>
            </a:r>
          </a:p>
          <a:p>
            <a:pPr algn="ctr"/>
            <a:r>
              <a:rPr lang="en-US" sz="6600">
                <a:solidFill>
                  <a:schemeClr val="bg1"/>
                </a:solidFill>
              </a:rPr>
              <a:t>আয়তাকারক্ষেত্রের গাণিতিক সমস্যার সমাধান।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51408-9AB0-5041-9DBE-82360EAD4B62}"/>
              </a:ext>
            </a:extLst>
          </p:cNvPr>
          <p:cNvSpPr txBox="1"/>
          <p:nvPr/>
        </p:nvSpPr>
        <p:spPr>
          <a:xfrm>
            <a:off x="154214" y="3193142"/>
            <a:ext cx="12164785" cy="175432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১. একটি আয়তাকার ক্ষেত্রের দৈর্ঘ্য প্রস্থের ৩ গুণ। এর চারদিকে একবার প্রদক্ষিণ করলে ১ কিলোমিটার হাঁটা হয়ে। আয়তাকার ক্ষেত্রটির দৈর্ঘ্য ও প্রস্থ নির্ণয় কর।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31FD4-CE85-5A4B-83C1-BF75A28A87CA}"/>
              </a:ext>
            </a:extLst>
          </p:cNvPr>
          <p:cNvSpPr txBox="1"/>
          <p:nvPr/>
        </p:nvSpPr>
        <p:spPr>
          <a:xfrm>
            <a:off x="308429" y="5061856"/>
            <a:ext cx="1135742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২. প্রতি মিটার ১০০ টাকা দরে ১০০ মিটার লম্বা ও ৫০ মিটার চওড়া </a:t>
            </a:r>
            <a:r>
              <a:rPr lang="en-US" sz="3600">
                <a:solidFill>
                  <a:srgbClr val="002060"/>
                </a:solidFill>
              </a:rPr>
              <a:t>একটি আয়তাকার পার্কের চারদিকে বেড়া দিতে কত খরচ লাগবে?</a:t>
            </a:r>
          </a:p>
        </p:txBody>
      </p:sp>
    </p:spTree>
    <p:extLst>
      <p:ext uri="{BB962C8B-B14F-4D97-AF65-F5344CB8AC3E}">
        <p14:creationId xmlns:p14="http://schemas.microsoft.com/office/powerpoint/2010/main" val="13997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BD79F469-5C7F-2740-926B-C4BF3A1B05A2}"/>
              </a:ext>
            </a:extLst>
          </p:cNvPr>
          <p:cNvSpPr/>
          <p:nvPr/>
        </p:nvSpPr>
        <p:spPr>
          <a:xfrm>
            <a:off x="1596573" y="526141"/>
            <a:ext cx="8472714" cy="1977571"/>
          </a:xfrm>
          <a:prstGeom prst="leftRightArrow">
            <a:avLst>
              <a:gd name="adj1" fmla="val 68718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</a:rPr>
              <a:t>শিখনফলঃ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93D6F-7DA7-8346-B9EF-4A5AAFF063FD}"/>
              </a:ext>
            </a:extLst>
          </p:cNvPr>
          <p:cNvSpPr txBox="1"/>
          <p:nvPr/>
        </p:nvSpPr>
        <p:spPr>
          <a:xfrm>
            <a:off x="1632859" y="294497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এ পাঠ শেষে শিক্ষার্থীরা…….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0CD93-DFD1-764E-97C2-7231210310A9}"/>
              </a:ext>
            </a:extLst>
          </p:cNvPr>
          <p:cNvSpPr txBox="1"/>
          <p:nvPr/>
        </p:nvSpPr>
        <p:spPr>
          <a:xfrm>
            <a:off x="1560287" y="3828143"/>
            <a:ext cx="94342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১.আয়তাকার ক্ষেত্রের দৈর্ঘ্য ও প্রস্থ নির্ণয় করতে পারবে।</a:t>
            </a:r>
          </a:p>
          <a:p>
            <a:r>
              <a:rPr lang="en-US" sz="3200">
                <a:solidFill>
                  <a:srgbClr val="002060"/>
                </a:solidFill>
              </a:rPr>
              <a:t>২. আয়তাকার ক্ষেত্রের পরিসীমা নির্ণয় করতে পারবে। </a:t>
            </a:r>
          </a:p>
          <a:p>
            <a:r>
              <a:rPr lang="en-US" sz="3200">
                <a:solidFill>
                  <a:srgbClr val="002060"/>
                </a:solidFill>
              </a:rPr>
              <a:t>৩. আয়তাকার ক্ষেত্রের ক্ষেত্রফল নির্ণয়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25330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929184-0CFE-1340-80F4-DEE3E8FDF922}"/>
              </a:ext>
            </a:extLst>
          </p:cNvPr>
          <p:cNvSpPr txBox="1"/>
          <p:nvPr/>
        </p:nvSpPr>
        <p:spPr>
          <a:xfrm>
            <a:off x="254000" y="23977"/>
            <a:ext cx="4735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১.সমাধানঃ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EA8FB-3557-2043-9280-0B680E62C4F7}"/>
              </a:ext>
            </a:extLst>
          </p:cNvPr>
          <p:cNvSpPr txBox="1"/>
          <p:nvPr/>
        </p:nvSpPr>
        <p:spPr>
          <a:xfrm>
            <a:off x="508000" y="731863"/>
            <a:ext cx="571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মনে করি, প্রস্থ = ক মিটার</a:t>
            </a:r>
          </a:p>
          <a:p>
            <a:r>
              <a:rPr lang="en-US" sz="3200"/>
              <a:t>            . °. দৈর্ঘ্য = ৩ক মিটার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7EE4C-FDC7-1148-9F14-EA0535ACEF95}"/>
              </a:ext>
            </a:extLst>
          </p:cNvPr>
          <p:cNvSpPr txBox="1"/>
          <p:nvPr/>
        </p:nvSpPr>
        <p:spPr>
          <a:xfrm>
            <a:off x="580570" y="1884170"/>
            <a:ext cx="102325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আয়তাকার ক্ষেত্রের পরিসীমা = ১ কিলোমিটার </a:t>
            </a:r>
          </a:p>
          <a:p>
            <a:r>
              <a:rPr lang="en-US" sz="3200"/>
              <a:t>                                                   = ১০০০ মিটার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6C50D-F539-C64B-932D-4E1F930280DE}"/>
              </a:ext>
            </a:extLst>
          </p:cNvPr>
          <p:cNvSpPr txBox="1"/>
          <p:nvPr/>
        </p:nvSpPr>
        <p:spPr>
          <a:xfrm>
            <a:off x="562427" y="2945900"/>
            <a:ext cx="115025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আমরা জানি, আয়তাকার ক্ষেত্রের পরিসীমা = ২(দৈর্ঘ্য + প্রস্থ)</a:t>
            </a:r>
          </a:p>
          <a:p>
            <a:r>
              <a:rPr lang="en-US" sz="3200"/>
              <a:t>                                                                           = ২( ৩ক + ক) মিটার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834B01-4070-5B42-89AD-6CDF67C23D6A}"/>
              </a:ext>
            </a:extLst>
          </p:cNvPr>
          <p:cNvSpPr txBox="1"/>
          <p:nvPr/>
        </p:nvSpPr>
        <p:spPr>
          <a:xfrm>
            <a:off x="580570" y="3787035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আমরা পাই,</a:t>
            </a:r>
          </a:p>
          <a:p>
            <a:r>
              <a:rPr lang="en-US" sz="3200"/>
              <a:t>                 ২(৩ক + ক) = ১০০০</a:t>
            </a:r>
          </a:p>
          <a:p>
            <a:r>
              <a:rPr lang="en-US" sz="3200"/>
              <a:t>            বা, ২ × ৪ক = ১০০০</a:t>
            </a:r>
          </a:p>
          <a:p>
            <a:r>
              <a:rPr lang="en-US" sz="3200"/>
              <a:t>            বা, ৮ক = ১০০০</a:t>
            </a:r>
          </a:p>
          <a:p>
            <a:r>
              <a:rPr lang="en-US" sz="3200"/>
              <a:t>             .°. ক = ১০০০/৮</a:t>
            </a:r>
          </a:p>
          <a:p>
            <a:r>
              <a:rPr lang="en-US" sz="3200"/>
              <a:t>                     = ১২৫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52154F-6FE9-4645-8BA9-4CB0D8F925CF}"/>
              </a:ext>
            </a:extLst>
          </p:cNvPr>
          <p:cNvSpPr txBox="1"/>
          <p:nvPr/>
        </p:nvSpPr>
        <p:spPr>
          <a:xfrm rot="10800000" flipH="1" flipV="1">
            <a:off x="7048499" y="4184243"/>
            <a:ext cx="50165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.°. প্রস্থ = ১২৫ মিটার </a:t>
            </a:r>
          </a:p>
          <a:p>
            <a:r>
              <a:rPr lang="en-US" sz="3200"/>
              <a:t>এবং  দৈর্ঘ্য  = ৩ × ১২৫ মিটার </a:t>
            </a:r>
          </a:p>
          <a:p>
            <a:r>
              <a:rPr lang="en-US" sz="3200"/>
              <a:t>                    = ৩৭৫ মিটার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303526-A061-0043-B0FD-D5C8D9293522}"/>
              </a:ext>
            </a:extLst>
          </p:cNvPr>
          <p:cNvSpPr txBox="1"/>
          <p:nvPr/>
        </p:nvSpPr>
        <p:spPr>
          <a:xfrm>
            <a:off x="5678714" y="5648576"/>
            <a:ext cx="66402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উত্তরঃ </a:t>
            </a:r>
            <a:r>
              <a:rPr lang="en-US" sz="3200">
                <a:solidFill>
                  <a:schemeClr val="bg1"/>
                </a:solidFill>
              </a:rPr>
              <a:t>আয়তাকার ক্ষেত্রটির দৈর্ঘ্য ৩৭৫ মিটার ও প্রস্থ ১২৫ মিটার। </a:t>
            </a:r>
            <a:endParaRPr lang="en-US" sz="3600" b="1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CA732E-ECE2-FE43-95D0-E8203EBC30B5}"/>
              </a:ext>
            </a:extLst>
          </p:cNvPr>
          <p:cNvCxnSpPr>
            <a:cxnSpLocks/>
          </p:cNvCxnSpPr>
          <p:nvPr/>
        </p:nvCxnSpPr>
        <p:spPr>
          <a:xfrm flipH="1">
            <a:off x="4871359" y="3878470"/>
            <a:ext cx="1756227" cy="2919895"/>
          </a:xfrm>
          <a:prstGeom prst="straightConnector1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0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83FEDE-59A0-FC40-AE8E-908F02F9DB42}"/>
              </a:ext>
            </a:extLst>
          </p:cNvPr>
          <p:cNvSpPr txBox="1"/>
          <p:nvPr/>
        </p:nvSpPr>
        <p:spPr>
          <a:xfrm>
            <a:off x="707572" y="-18142"/>
            <a:ext cx="3066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২. সমাধানঃ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A1484-B404-0449-B35F-05A210EF907F}"/>
              </a:ext>
            </a:extLst>
          </p:cNvPr>
          <p:cNvSpPr txBox="1"/>
          <p:nvPr/>
        </p:nvSpPr>
        <p:spPr>
          <a:xfrm>
            <a:off x="1342571" y="446470"/>
            <a:ext cx="105047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দেওয়া আছে,</a:t>
            </a:r>
          </a:p>
          <a:p>
            <a:r>
              <a:rPr lang="en-US" sz="3200"/>
              <a:t>                   আয়তাকার পার্কের দৈর্ঘ্য = ১০০ মিটার</a:t>
            </a:r>
          </a:p>
          <a:p>
            <a:r>
              <a:rPr lang="en-US" sz="3200"/>
              <a:t>                           “            “           প্রস্থ= ৫০ মিটার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120BA-5C99-644C-9690-B1369D1232E3}"/>
              </a:ext>
            </a:extLst>
          </p:cNvPr>
          <p:cNvSpPr txBox="1"/>
          <p:nvPr/>
        </p:nvSpPr>
        <p:spPr>
          <a:xfrm rot="10800000" flipV="1">
            <a:off x="1070428" y="1893429"/>
            <a:ext cx="127181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আমরা জানি,</a:t>
            </a:r>
          </a:p>
          <a:p>
            <a:r>
              <a:rPr lang="en-US" sz="3200"/>
              <a:t>                  আয়তাকার ক্ষেত্রের পরিসীমা = ২(দৈর্ঘ্য + প্রস্থ)</a:t>
            </a:r>
          </a:p>
          <a:p>
            <a:r>
              <a:rPr lang="en-US" sz="3200"/>
              <a:t>                                                                    = ২(১০০ + ৫০) মিটার </a:t>
            </a:r>
          </a:p>
          <a:p>
            <a:r>
              <a:rPr lang="en-US" sz="3200"/>
              <a:t>                                                                    = (২ × ১৫০) মিটার</a:t>
            </a:r>
          </a:p>
          <a:p>
            <a:r>
              <a:rPr lang="en-US" sz="3200"/>
              <a:t>                                                                    = ৩০০ মিটার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E4E57-C52F-1043-A545-F2D60F089FE6}"/>
              </a:ext>
            </a:extLst>
          </p:cNvPr>
          <p:cNvSpPr txBox="1"/>
          <p:nvPr/>
        </p:nvSpPr>
        <p:spPr>
          <a:xfrm>
            <a:off x="1161143" y="4260984"/>
            <a:ext cx="98515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     ১ মিটারে বেড়া দিতে খরচ হয় = ১০০ টাকা </a:t>
            </a:r>
          </a:p>
          <a:p>
            <a:r>
              <a:rPr lang="en-US" sz="3200"/>
              <a:t>.°. ৩০০ মিটারে  “     “     “     “  = (১০০ × ৩০০) টাকা</a:t>
            </a:r>
          </a:p>
          <a:p>
            <a:r>
              <a:rPr lang="en-US" sz="3200"/>
              <a:t>                                                = ৩০০০০ টাকা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AA82F-61A2-9C48-B9E2-25469E2145A4}"/>
              </a:ext>
            </a:extLst>
          </p:cNvPr>
          <p:cNvSpPr txBox="1"/>
          <p:nvPr/>
        </p:nvSpPr>
        <p:spPr>
          <a:xfrm>
            <a:off x="1161143" y="5780782"/>
            <a:ext cx="118654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উত্তরঃ </a:t>
            </a:r>
            <a:r>
              <a:rPr lang="en-US" sz="3200">
                <a:solidFill>
                  <a:schemeClr val="bg1"/>
                </a:solidFill>
              </a:rPr>
              <a:t>আয়তাকার পার্কের চারদিকে বেড়া দিতে ৩০০০০ টাকা খরচ লাগবে। </a:t>
            </a:r>
          </a:p>
        </p:txBody>
      </p:sp>
    </p:spTree>
    <p:extLst>
      <p:ext uri="{BB962C8B-B14F-4D97-AF65-F5344CB8AC3E}">
        <p14:creationId xmlns:p14="http://schemas.microsoft.com/office/powerpoint/2010/main" val="157334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A3B5DA5-82F6-F846-BD00-DD2C73AB3DC3}"/>
              </a:ext>
            </a:extLst>
          </p:cNvPr>
          <p:cNvSpPr/>
          <p:nvPr/>
        </p:nvSpPr>
        <p:spPr>
          <a:xfrm rot="10800000" flipV="1">
            <a:off x="467525" y="813930"/>
            <a:ext cx="5955047" cy="1435783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</a:rPr>
              <a:t>বাড়ির কাজ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5EE67E6-8A42-FC45-B7EB-02920C26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857" y="414786"/>
            <a:ext cx="5011618" cy="6028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31989B-2649-6E44-AF14-63D24EDB56F2}"/>
              </a:ext>
            </a:extLst>
          </p:cNvPr>
          <p:cNvSpPr txBox="1"/>
          <p:nvPr/>
        </p:nvSpPr>
        <p:spPr>
          <a:xfrm rot="10800000" flipV="1">
            <a:off x="558237" y="3128251"/>
            <a:ext cx="595504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#. একটি আয়তাকার বাগানের দৈর্ঘ্য ৮০ মিটার ও প্রস্থ ৬০ মিটার। আয়তাকার বাগানের পরিসীমা ও ক্ষেত্রফল নির্ণয় কর।</a:t>
            </a:r>
          </a:p>
        </p:txBody>
      </p:sp>
    </p:spTree>
    <p:extLst>
      <p:ext uri="{BB962C8B-B14F-4D97-AF65-F5344CB8AC3E}">
        <p14:creationId xmlns:p14="http://schemas.microsoft.com/office/powerpoint/2010/main" val="2007326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lutfun.s02@gmail.com</dc:creator>
  <cp:lastModifiedBy>lutfun.s02@gmail.com</cp:lastModifiedBy>
  <cp:revision>14</cp:revision>
  <dcterms:created xsi:type="dcterms:W3CDTF">2020-10-24T14:17:59Z</dcterms:created>
  <dcterms:modified xsi:type="dcterms:W3CDTF">2020-10-27T12:06:11Z</dcterms:modified>
</cp:coreProperties>
</file>