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304" r:id="rId9"/>
    <p:sldId id="288" r:id="rId10"/>
    <p:sldId id="289" r:id="rId11"/>
    <p:sldId id="290" r:id="rId12"/>
    <p:sldId id="291" r:id="rId13"/>
    <p:sldId id="293" r:id="rId14"/>
    <p:sldId id="294" r:id="rId15"/>
    <p:sldId id="295" r:id="rId16"/>
    <p:sldId id="305" r:id="rId17"/>
    <p:sldId id="302" r:id="rId18"/>
    <p:sldId id="297" r:id="rId19"/>
    <p:sldId id="300" r:id="rId20"/>
    <p:sldId id="299" r:id="rId21"/>
    <p:sldId id="301" r:id="rId22"/>
    <p:sldId id="306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2" autoAdjust="0"/>
    <p:restoredTop sz="94660"/>
  </p:normalViewPr>
  <p:slideViewPr>
    <p:cSldViewPr>
      <p:cViewPr varScale="1">
        <p:scale>
          <a:sx n="69" d="100"/>
          <a:sy n="6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A3834-89CF-4435-845A-C16D17CBB357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77308-BA86-423E-B71E-BD4E833EF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8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7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2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8767" y="82062"/>
            <a:ext cx="8969034" cy="6699738"/>
          </a:xfrm>
          <a:prstGeom prst="rect">
            <a:avLst/>
          </a:prstGeom>
          <a:noFill/>
          <a:ln w="190500" cap="rnd">
            <a:solidFill>
              <a:srgbClr val="DAF53B"/>
            </a:solidFill>
            <a:rou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A2687"/>
              </a:solidFill>
            </a:endParaRP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09550" cap="sq" cmpd="sng">
            <a:solidFill>
              <a:srgbClr val="FF0000">
                <a:alpha val="73000"/>
              </a:srgbClr>
            </a:solidFill>
            <a:miter lim="800000"/>
          </a:ln>
          <a:effectLst>
            <a:innerShdw blurRad="114300">
              <a:prstClr val="black"/>
            </a:innerShdw>
            <a:reflection blurRad="330200" stA="0" endPos="55000" dist="444500" dir="5400000" sy="-100000" algn="bl" rotWithShape="0"/>
          </a:effectLst>
          <a:scene3d>
            <a:camera prst="obliqueTopLeft"/>
            <a:lightRig rig="threePt" dir="t"/>
          </a:scene3d>
          <a:sp3d z="82550" contourW="12700">
            <a:bevelT w="165100" prst="coolSlant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6084" y="304800"/>
            <a:ext cx="8523116" cy="6248400"/>
          </a:xfrm>
          <a:prstGeom prst="rect">
            <a:avLst/>
          </a:prstGeom>
          <a:noFill/>
          <a:ln w="152400" cap="rnd">
            <a:solidFill>
              <a:srgbClr val="00CC00"/>
            </a:solidFill>
            <a:rou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49" y="556846"/>
            <a:ext cx="89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>
                  <a:solidFill>
                    <a:srgbClr val="950F68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মাল্টিমিডিয়া ক্লা</a:t>
            </a:r>
            <a:r>
              <a:rPr lang="bn-IN" sz="6000" dirty="0" smtClean="0">
                <a:ln>
                  <a:solidFill>
                    <a:srgbClr val="950F68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6000" dirty="0" smtClean="0">
                <a:ln>
                  <a:solidFill>
                    <a:srgbClr val="950F68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n>
                  <a:solidFill>
                    <a:srgbClr val="950F68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স্বাগত</a:t>
            </a:r>
            <a:endParaRPr lang="en-US" sz="6000" dirty="0">
              <a:ln>
                <a:solidFill>
                  <a:srgbClr val="950F68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767" y="82062"/>
            <a:ext cx="8969034" cy="6699738"/>
          </a:xfrm>
          <a:prstGeom prst="rect">
            <a:avLst/>
          </a:prstGeom>
          <a:noFill/>
          <a:ln w="190500" cap="rnd">
            <a:solidFill>
              <a:srgbClr val="DAF53B"/>
            </a:solidFill>
            <a:rou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A2687"/>
              </a:solidFill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09550" cap="sq" cmpd="sng">
            <a:solidFill>
              <a:srgbClr val="FF0000">
                <a:alpha val="73000"/>
              </a:srgbClr>
            </a:solidFill>
            <a:miter lim="800000"/>
          </a:ln>
          <a:effectLst>
            <a:innerShdw blurRad="114300">
              <a:prstClr val="black"/>
            </a:innerShdw>
            <a:reflection blurRad="330200" stA="0" endPos="55000" dist="444500" dir="5400000" sy="-100000" algn="bl" rotWithShape="0"/>
          </a:effectLst>
          <a:scene3d>
            <a:camera prst="obliqueTopLeft"/>
            <a:lightRig rig="threePt" dir="t"/>
          </a:scene3d>
          <a:sp3d z="82550" contourW="12700">
            <a:bevelT w="165100" prst="coolSlant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6084" y="304800"/>
            <a:ext cx="8523116" cy="6248400"/>
          </a:xfrm>
          <a:prstGeom prst="rect">
            <a:avLst/>
          </a:prstGeom>
          <a:noFill/>
          <a:ln w="152400" cap="rnd">
            <a:solidFill>
              <a:srgbClr val="00CC00"/>
            </a:solidFill>
            <a:rou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077199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471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399"/>
            <a:ext cx="7384472" cy="4548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462925"/>
            <a:ext cx="738447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মারামারি করা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58" y="914400"/>
            <a:ext cx="7578436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62000" y="5462925"/>
            <a:ext cx="761839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স্কুল পালানো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842210"/>
            <a:ext cx="3733801" cy="4342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800599" y="5334000"/>
            <a:ext cx="381000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মাদক সেবন করা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42210"/>
            <a:ext cx="3982192" cy="4342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94755" y="5354781"/>
            <a:ext cx="4038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পকেট মারা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76747"/>
            <a:ext cx="3886200" cy="435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83674"/>
            <a:ext cx="3581400" cy="435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838200" y="5334000"/>
            <a:ext cx="7543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পরীক্ষায় নকল করা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7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3886200" cy="4412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990600"/>
            <a:ext cx="3726873" cy="4412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5403272"/>
            <a:ext cx="7772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 থেকে পালানো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3810000" cy="41563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62000" y="5112603"/>
            <a:ext cx="386541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চুরি করা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1273" y="5154167"/>
            <a:ext cx="3810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এসিড নিক্ষেপ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18" y="914400"/>
            <a:ext cx="3789218" cy="41563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02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xmlns="" id="{9D2AC9BE-7FCA-4DED-8AF6-67EB5AD5143B}"/>
              </a:ext>
            </a:extLst>
          </p:cNvPr>
          <p:cNvSpPr/>
          <p:nvPr/>
        </p:nvSpPr>
        <p:spPr>
          <a:xfrm>
            <a:off x="1237957" y="555672"/>
            <a:ext cx="5212080" cy="1120728"/>
          </a:xfrm>
          <a:prstGeom prst="round2DiagRect">
            <a:avLst>
              <a:gd name="adj1" fmla="val 5000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কাজ-০৭ মিনিট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50042"/>
            <a:ext cx="8305800" cy="1036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04900" y="2743200"/>
            <a:ext cx="7010400" cy="2514600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3200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ক-দলঃ</a:t>
            </a:r>
            <a:r>
              <a:rPr lang="bn-BD" sz="32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বয়সী শিশু ও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কিশোররা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অপরাধের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সাথে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জড়িয়ে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পড়ে?</a:t>
            </a:r>
          </a:p>
          <a:p>
            <a:r>
              <a:rPr lang="bn-BD" sz="3200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খ-দলঃ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কিশোররা </a:t>
            </a:r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 অপরাধমূলক কর্মকান্ডে বেশী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জড়িয়ে পড়ে?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90308"/>
            <a:ext cx="1219200" cy="973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658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3810000" y="1600200"/>
            <a:ext cx="4876800" cy="153422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বাবা-মার দায়িত্বহীন আচরণ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837906" y="4259091"/>
            <a:ext cx="4842164" cy="1534224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অশান্তি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86200"/>
            <a:ext cx="32766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6" y="1066800"/>
            <a:ext cx="3276600" cy="2601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60664" y="457200"/>
            <a:ext cx="821940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কিশোর অপরাধের কারণ সমূহঃ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5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3277162" y="387014"/>
            <a:ext cx="5431810" cy="167038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 চাহিদা থেকে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হওয়া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291017" y="2269067"/>
            <a:ext cx="5417955" cy="1693333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অসৎ সঙ্গ ও আদর যত্নের অভাব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352800" y="4648200"/>
            <a:ext cx="5356172" cy="152400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আকাশ সংস্কৃতিক প্রভাব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3029"/>
            <a:ext cx="2882308" cy="1892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2269066"/>
            <a:ext cx="2847109" cy="20398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4308959"/>
            <a:ext cx="2833817" cy="21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01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381000"/>
            <a:ext cx="8382000" cy="61250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1219200"/>
            <a:ext cx="3976255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236"/>
            <a:ext cx="3886200" cy="3118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48145" y="4992469"/>
            <a:ext cx="3442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মৌলিক চাহিদা পূরণ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1328" y="5540514"/>
            <a:ext cx="3879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খেলাধুলার ব্যবস্থা করা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8229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কিশোর অপরাধ দূরীকরনে যেসব পদক্ষেপ নেয়া প্রয়োজনঃ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681797" y="3302565"/>
            <a:ext cx="3625825" cy="23279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নাজমুন্নাহার শিউলি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bn-BD" sz="2800" b="1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 সহকারী শিক্ষক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2000" b="1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মতলব জে. বি সরকারি পাইলট উচ্চ 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2000" b="1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মতলব (দঃ) ,চাঁদপুর  </a:t>
            </a:r>
          </a:p>
          <a:p>
            <a:pPr marL="0" indent="0">
              <a:buNone/>
            </a:pPr>
            <a:r>
              <a:rPr lang="bn-BD" sz="1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BD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bn-BD" sz="1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shiuly17bd@gmail.com</a:t>
            </a:r>
            <a:endParaRPr lang="en-US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42" y="618051"/>
            <a:ext cx="2281864" cy="22513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4917830" y="3158477"/>
            <a:ext cx="37016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৯ম-10ম </a:t>
            </a:r>
            <a:endParaRPr lang="bn-IN" sz="3200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2800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১৬ </a:t>
            </a:r>
          </a:p>
          <a:p>
            <a:pPr algn="ctr"/>
            <a:r>
              <a:rPr lang="bn-BD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  <a:endParaRPr lang="bn-BD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05/০7/২০২০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0" y="1600201"/>
            <a:ext cx="122062" cy="4174378"/>
            <a:chOff x="6109646" y="1733827"/>
            <a:chExt cx="162749" cy="4921027"/>
          </a:xfrm>
        </p:grpSpPr>
        <p:grpSp>
          <p:nvGrpSpPr>
            <p:cNvPr id="11" name="Group 10"/>
            <p:cNvGrpSpPr/>
            <p:nvPr/>
          </p:nvGrpSpPr>
          <p:grpSpPr>
            <a:xfrm>
              <a:off x="6109646" y="1733827"/>
              <a:ext cx="152249" cy="4851367"/>
              <a:chOff x="5780586" y="1458737"/>
              <a:chExt cx="195003" cy="528584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874911" y="1458737"/>
                <a:ext cx="0" cy="528584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780586" y="2277009"/>
                <a:ext cx="0" cy="37319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975589" y="2250309"/>
                <a:ext cx="0" cy="37319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6120146" y="1733827"/>
              <a:ext cx="152249" cy="1258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/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117673" y="6528959"/>
              <a:ext cx="152249" cy="1258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/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703132"/>
            <a:ext cx="2108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bn-IN" sz="4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GB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 descr="a.jpg">
            <a:extLst>
              <a:ext uri="{FF2B5EF4-FFF2-40B4-BE49-F238E27FC236}">
                <a16:creationId xmlns="" xmlns:a16="http://schemas.microsoft.com/office/drawing/2014/main" id="{E1AAD05A-80CC-40BA-9568-1BC45CFF98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640024"/>
            <a:ext cx="1905000" cy="2229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10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381000"/>
            <a:ext cx="8458200" cy="615430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810000" cy="237172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"/>
            <a:ext cx="3962400" cy="237172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3429000"/>
            <a:ext cx="3962400" cy="2438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56708"/>
            <a:ext cx="3810000" cy="241069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2673" y="2828926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ধর্মীয় ও নৈতিক শিক্ষাদান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837297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সন্তানের সাথে বন্ধুত্বপূর্ন আচরন 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892225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বাবা-মায়ের মধ্যে সুসম্পর্ক বজায় থাকা 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327" y="8795266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সুস্থ চিত্তবিনোদনের ব্যবস্থা করা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892225"/>
            <a:ext cx="240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সুস্থ চিত্ত বিনোদন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33800"/>
            <a:ext cx="1676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381000"/>
            <a:ext cx="8381999" cy="6154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505277" y="3094757"/>
            <a:ext cx="4191000" cy="685799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সচেতনতা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5181600" y="5829301"/>
            <a:ext cx="3810000" cy="723899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ব্যাবস্থা করা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52400" y="5867400"/>
            <a:ext cx="5611146" cy="685800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 মেলামেশা করা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481946" y="3028203"/>
            <a:ext cx="4662054" cy="685800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পুরস্কারের ব্যবস্থা করা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57" y="716643"/>
            <a:ext cx="3873720" cy="232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57" y="3692232"/>
            <a:ext cx="3873719" cy="2175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9" y="716643"/>
            <a:ext cx="3734707" cy="23313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24" y="3692232"/>
            <a:ext cx="3734708" cy="217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xmlns="" id="{9D2AC9BE-7FCA-4DED-8AF6-67EB5AD5143B}"/>
              </a:ext>
            </a:extLst>
          </p:cNvPr>
          <p:cNvSpPr/>
          <p:nvPr/>
        </p:nvSpPr>
        <p:spPr>
          <a:xfrm>
            <a:off x="685800" y="475064"/>
            <a:ext cx="5212080" cy="1120728"/>
          </a:xfrm>
          <a:prstGeom prst="round2DiagRect">
            <a:avLst>
              <a:gd name="adj1" fmla="val 5000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795085"/>
            <a:ext cx="8153400" cy="930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0100" y="2757237"/>
            <a:ext cx="7620000" cy="2378242"/>
          </a:xfrm>
          <a:prstGeom prst="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পোস্টার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পেপারে কিশোর অপরাধের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একটি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তালিকা তৈরী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 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622463"/>
            <a:ext cx="1104900" cy="8259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7214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43416" y="423982"/>
            <a:ext cx="3960813" cy="1118681"/>
          </a:xfrm>
          <a:prstGeom prst="roundRect">
            <a:avLst>
              <a:gd name="adj" fmla="val 1971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76400"/>
            <a:ext cx="3276600" cy="1752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5800" y="3886200"/>
            <a:ext cx="7848600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 দমনে আমাদের সামাজিক ও রাষ্ট্রীয় ভুমিকা </a:t>
            </a:r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 </a:t>
            </a:r>
            <a:r>
              <a:rPr lang="bn-BD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 </a:t>
            </a:r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উচিত ,দশটি বাক্যে লিখে নিয়ে আসবে।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2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382000" cy="6096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3810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bn-BD" sz="8800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</a:t>
            </a:r>
            <a:r>
              <a:rPr lang="bn-BD" sz="8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ধ</a:t>
            </a:r>
            <a:r>
              <a:rPr lang="bn-BD" sz="8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27550"/>
            <a:ext cx="7162800" cy="4330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8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27184" y="470908"/>
            <a:ext cx="7848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লক্ষ্য কর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654892" y="5646241"/>
            <a:ext cx="7775767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আমরা কি দেখতে পাচ্ছি?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3" y="1600200"/>
            <a:ext cx="7775766" cy="3983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21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514" y="5638800"/>
            <a:ext cx="8112369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ছবিতে আমরা কী দেখতে পাচ্ছি?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12368" cy="4038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457200"/>
            <a:ext cx="815148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ছবি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bn-BD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799" y="1948961"/>
            <a:ext cx="7772401" cy="29131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কিশোর অপরাধ</a:t>
            </a:r>
            <a:endParaRPr lang="en-US" sz="12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844062"/>
            <a:ext cx="5486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969" y="228600"/>
            <a:ext cx="8499231" cy="635390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8382000" cy="6172200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95400"/>
            <a:ext cx="8077200" cy="5105400"/>
          </a:xfrm>
          <a:prstGeom prst="horizontalScroll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714859"/>
            <a:ext cx="3733800" cy="885341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2-Point Star 1">
            <a:extLst>
              <a:ext uri="{FF2B5EF4-FFF2-40B4-BE49-F238E27FC236}">
                <a16:creationId xmlns:a16="http://schemas.microsoft.com/office/drawing/2014/main" xmlns="" id="{C44471AC-0422-48E9-8B21-A66B10FE3F85}"/>
              </a:ext>
            </a:extLst>
          </p:cNvPr>
          <p:cNvSpPr/>
          <p:nvPr/>
        </p:nvSpPr>
        <p:spPr>
          <a:xfrm>
            <a:off x="2670293" y="547929"/>
            <a:ext cx="4108211" cy="1219200"/>
          </a:xfrm>
          <a:prstGeom prst="star32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554694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</a:t>
            </a:r>
            <a:r>
              <a:rPr lang="bn-BD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BD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 কী তা বলতে পারবে;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অপরাধের কারণগুলো চিহ্নিত করতে পারবে;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 দূরীকরনে কী কী পদক্ষেপ নেয়া প্রয়োজন তা ব্যাখ্যা করতে পার</a:t>
            </a:r>
            <a:r>
              <a:rPr lang="en-US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7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/>
        </p:nvSpPr>
        <p:spPr>
          <a:xfrm>
            <a:off x="621323" y="2133600"/>
            <a:ext cx="80772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923" y="476071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কিশোর অপরাধ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077" y="2057400"/>
            <a:ext cx="793652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অপ্রাপ্তবয়স্ক ছেলেমেয়ে বা কিশোরদের দ্বারা সংগঠিত বিভিন্ন ধরনের অপরাধকেই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হয় কিশোর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অপরাধ। 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৫-১৪ বছর বয়স পর্যন্ত সকলকে কিশোর হিসেবে গন্য করা হয়। বাংলাদেশ শিশু আইন ১৯৭৪ অনুযায়ী ১৬ বছরের কম বয়সী প্রত্যেকেই শিশু। বাংলাদেশ ,ভারত ও শ্রীলঙ্কায় কিশোর অপরাধের  বয়সসীমা ৭ থেকে ১৬ বছর নির্ধারণ  করেছে। পাকিস্তান ও থাইল্যান্ডে ৭ থেকে ১৮ বছর নির্ধারণ করেছে এবং জাপানে এই বয়সসীমা ১৪ থেকে ২০ বছর। </a:t>
            </a: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2766" y="794266"/>
            <a:ext cx="685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: Diagonal Corners Rounded 1"/>
          <p:cNvSpPr/>
          <p:nvPr/>
        </p:nvSpPr>
        <p:spPr>
          <a:xfrm>
            <a:off x="1143000" y="613973"/>
            <a:ext cx="4695078" cy="768342"/>
          </a:xfrm>
          <a:custGeom>
            <a:avLst>
              <a:gd name="f9" fmla="val 50000"/>
              <a:gd name="f10" fmla="val 5000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50000"/>
              <a:gd name="f10" fmla="val 5000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12701" cap="flat">
            <a:solidFill>
              <a:srgbClr val="41719C"/>
            </a:solidFill>
            <a:prstDash val="solid"/>
            <a:miter/>
          </a:ln>
          <a:effectLst>
            <a:outerShdw dist="38096" dir="81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800" b="1" i="0" u="none" strike="noStrike" kern="1200" cap="none" spc="0" baseline="0" dirty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একক কাজ</a:t>
            </a:r>
            <a:r>
              <a:rPr lang="en-US" sz="4800" b="1" i="0" u="none" strike="noStrike" kern="1200" cap="none" spc="0" baseline="0" dirty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-০৫ </a:t>
            </a:r>
            <a:r>
              <a:rPr lang="en-US" sz="4800" b="1" i="0" u="none" strike="noStrike" kern="1200" cap="none" spc="0" baseline="0" dirty="0" err="1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মিনিট</a:t>
            </a:r>
            <a:endParaRPr lang="en-US" sz="4800" b="1" i="0" u="none" strike="noStrike" kern="1200" cap="none" spc="0" baseline="0" dirty="0">
              <a:solidFill>
                <a:srgbClr val="00206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343898" cy="78926"/>
          </a:xfrm>
          <a:prstGeom prst="rect">
            <a:avLst/>
          </a:prstGeom>
          <a:solidFill>
            <a:srgbClr val="A6A6A6"/>
          </a:solidFill>
          <a:ln w="12701" cap="flat">
            <a:solidFill>
              <a:srgbClr val="7F7F7F"/>
            </a:solidFill>
            <a:prstDash val="solid"/>
            <a:miter/>
          </a:ln>
          <a:effectLst>
            <a:outerShdw dist="38103" dir="54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00400"/>
            <a:ext cx="7467600" cy="193899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36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কিশোর অপরাধ কাকে বলে?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40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আইনের দৃষ্টিতে কাদেরকে কিশোর হিসেবে গন্য করা হয়? </a:t>
            </a:r>
            <a:endParaRPr lang="en-US" sz="54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:\Users\Home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23037"/>
            <a:ext cx="990600" cy="866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5984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462925"/>
            <a:ext cx="738447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মেয়েদেরকে রাস্তাঘাটে উত্যক্ত করা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199"/>
            <a:ext cx="7384472" cy="4624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596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360</Words>
  <Application>Microsoft Office PowerPoint</Application>
  <PresentationFormat>On-screen Show (4:3)</PresentationFormat>
  <Paragraphs>67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City</dc:creator>
  <cp:lastModifiedBy>City computer</cp:lastModifiedBy>
  <cp:revision>219</cp:revision>
  <dcterms:created xsi:type="dcterms:W3CDTF">2006-08-16T00:00:00Z</dcterms:created>
  <dcterms:modified xsi:type="dcterms:W3CDTF">2020-10-26T17:06:58Z</dcterms:modified>
</cp:coreProperties>
</file>