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2" r:id="rId2"/>
    <p:sldId id="283" r:id="rId3"/>
    <p:sldId id="260" r:id="rId4"/>
    <p:sldId id="261" r:id="rId5"/>
    <p:sldId id="284" r:id="rId6"/>
    <p:sldId id="262" r:id="rId7"/>
    <p:sldId id="263" r:id="rId8"/>
    <p:sldId id="264" r:id="rId9"/>
    <p:sldId id="287" r:id="rId10"/>
    <p:sldId id="288" r:id="rId11"/>
    <p:sldId id="266" r:id="rId12"/>
    <p:sldId id="267" r:id="rId13"/>
    <p:sldId id="268" r:id="rId14"/>
    <p:sldId id="270" r:id="rId15"/>
    <p:sldId id="271" r:id="rId16"/>
    <p:sldId id="272" r:id="rId17"/>
    <p:sldId id="273" r:id="rId18"/>
    <p:sldId id="274" r:id="rId19"/>
    <p:sldId id="275" r:id="rId20"/>
    <p:sldId id="285" r:id="rId21"/>
    <p:sldId id="286"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AD3C80-5B60-488D-A934-3E561D2D17CE}" type="datetimeFigureOut">
              <a:rPr lang="en-US" smtClean="0"/>
              <a:t>10/27/2020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D51AA5-C388-4F50-8CEF-2052978ECADC}" type="slidenum">
              <a:rPr lang="en-US" smtClean="0"/>
              <a:t>‹#›</a:t>
            </a:fld>
            <a:endParaRPr lang="en-US"/>
          </a:p>
        </p:txBody>
      </p:sp>
    </p:spTree>
    <p:extLst>
      <p:ext uri="{BB962C8B-B14F-4D97-AF65-F5344CB8AC3E}">
        <p14:creationId xmlns:p14="http://schemas.microsoft.com/office/powerpoint/2010/main" val="176711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শুভেচ্ছা জানাবেন</a:t>
            </a:r>
            <a:r>
              <a:rPr lang="bn-BD" sz="1200" baseline="0" dirty="0" smtClean="0">
                <a:latin typeface="NikoshBAN" pitchFamily="2" charset="0"/>
                <a:cs typeface="NikoshBAN" pitchFamily="2" charset="0"/>
              </a:rPr>
              <a:t>। আপনাদের নিজস্ব কলাকৌশল প্রয়োগ করে সুন্দর ভাবে ক্লাসটি উপস্থাপন করতে পারেন।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0AFBE00-D350-4B98-8074-2862650C98D8}" type="slidenum">
              <a:rPr lang="en-US" smtClean="0"/>
              <a:t>1</a:t>
            </a:fld>
            <a:endParaRPr lang="en-US"/>
          </a:p>
        </p:txBody>
      </p:sp>
    </p:spTree>
    <p:extLst>
      <p:ext uri="{BB962C8B-B14F-4D97-AF65-F5344CB8AC3E}">
        <p14:creationId xmlns:p14="http://schemas.microsoft.com/office/powerpoint/2010/main" val="354598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79A06-3D6A-40B7-9AE4-5B54139D64DB}" type="slidenum">
              <a:rPr lang="en-US" smtClean="0"/>
              <a:t>16</a:t>
            </a:fld>
            <a:endParaRPr lang="en-US"/>
          </a:p>
        </p:txBody>
      </p:sp>
    </p:spTree>
    <p:extLst>
      <p:ext uri="{BB962C8B-B14F-4D97-AF65-F5344CB8AC3E}">
        <p14:creationId xmlns:p14="http://schemas.microsoft.com/office/powerpoint/2010/main" val="138858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025F1-5E5B-41FE-97D2-2659242D0AAB}" type="slidenum">
              <a:rPr lang="en-US" smtClean="0"/>
              <a:t>17</a:t>
            </a:fld>
            <a:endParaRPr lang="en-US"/>
          </a:p>
        </p:txBody>
      </p:sp>
    </p:spTree>
    <p:extLst>
      <p:ext uri="{BB962C8B-B14F-4D97-AF65-F5344CB8AC3E}">
        <p14:creationId xmlns:p14="http://schemas.microsoft.com/office/powerpoint/2010/main" val="179260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32426-4DCF-4DCB-A6CD-F644E82EF71D}" type="slidenum">
              <a:rPr lang="en-US" smtClean="0"/>
              <a:t>18</a:t>
            </a:fld>
            <a:endParaRPr lang="en-US"/>
          </a:p>
        </p:txBody>
      </p:sp>
    </p:spTree>
    <p:extLst>
      <p:ext uri="{BB962C8B-B14F-4D97-AF65-F5344CB8AC3E}">
        <p14:creationId xmlns:p14="http://schemas.microsoft.com/office/powerpoint/2010/main" val="423743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7BD893-B77D-46B5-9F8C-8407F9E33322}" type="slidenum">
              <a:rPr lang="en-US" smtClean="0"/>
              <a:t>24</a:t>
            </a:fld>
            <a:endParaRPr lang="en-US"/>
          </a:p>
        </p:txBody>
      </p:sp>
    </p:spTree>
    <p:extLst>
      <p:ext uri="{BB962C8B-B14F-4D97-AF65-F5344CB8AC3E}">
        <p14:creationId xmlns:p14="http://schemas.microsoft.com/office/powerpoint/2010/main" val="268459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 </a:t>
            </a:r>
            <a:endParaRPr lang="en-US" dirty="0"/>
          </a:p>
        </p:txBody>
      </p:sp>
      <p:sp>
        <p:nvSpPr>
          <p:cNvPr id="4" name="Slide Number Placeholder 3"/>
          <p:cNvSpPr>
            <a:spLocks noGrp="1"/>
          </p:cNvSpPr>
          <p:nvPr>
            <p:ph type="sldNum" sz="quarter" idx="10"/>
          </p:nvPr>
        </p:nvSpPr>
        <p:spPr/>
        <p:txBody>
          <a:bodyPr/>
          <a:lstStyle/>
          <a:p>
            <a:fld id="{119025F1-5E5B-41FE-97D2-2659242D0AAB}" type="slidenum">
              <a:rPr lang="en-US" smtClean="0"/>
              <a:t>2</a:t>
            </a:fld>
            <a:endParaRPr lang="en-US"/>
          </a:p>
        </p:txBody>
      </p:sp>
    </p:spTree>
    <p:extLst>
      <p:ext uri="{BB962C8B-B14F-4D97-AF65-F5344CB8AC3E}">
        <p14:creationId xmlns:p14="http://schemas.microsoft.com/office/powerpoint/2010/main" val="218072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latin typeface="NikoshBAN" panose="02000000000000000000" pitchFamily="2" charset="0"/>
                <a:cs typeface="NikoshBAN" panose="02000000000000000000" pitchFamily="2" charset="0"/>
              </a:rPr>
              <a:t>শিক্ষক</a:t>
            </a:r>
            <a:r>
              <a:rPr lang="en-US" sz="1200" baseline="0" dirty="0" smtClean="0">
                <a:latin typeface="NikoshBAN" panose="02000000000000000000" pitchFamily="2" charset="0"/>
                <a:cs typeface="NikoshBAN" panose="02000000000000000000" pitchFamily="2" charset="0"/>
              </a:rPr>
              <a:t> </a:t>
            </a:r>
            <a:r>
              <a:rPr lang="en-US" sz="1200" dirty="0" err="1" smtClean="0">
                <a:latin typeface="NikoshBAN" panose="02000000000000000000" pitchFamily="2" charset="0"/>
                <a:cs typeface="NikoshBAN" panose="02000000000000000000" pitchFamily="2" charset="0"/>
              </a:rPr>
              <a:t>উপরোক্ত</a:t>
            </a:r>
            <a:r>
              <a:rPr lang="en-US" sz="1200" dirty="0" smtClean="0">
                <a:latin typeface="NikoshBAN" panose="02000000000000000000" pitchFamily="2" charset="0"/>
                <a:cs typeface="NikoshBAN" panose="02000000000000000000" pitchFamily="2" charset="0"/>
              </a:rPr>
              <a:t> </a:t>
            </a:r>
            <a:r>
              <a:rPr lang="en-US" sz="1200" dirty="0" err="1" smtClean="0">
                <a:latin typeface="NikoshBAN" panose="02000000000000000000" pitchFamily="2" charset="0"/>
                <a:cs typeface="NikoshBAN" panose="02000000000000000000" pitchFamily="2" charset="0"/>
              </a:rPr>
              <a:t>ভিডিও</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এবং</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প্রশ্নোত্তরের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মাধ্যমে</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শিক্ষার্থীদের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কাজ</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থেকে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পাঠের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শিরোনাম</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বের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আনবেন</a:t>
            </a:r>
            <a:r>
              <a:rPr lang="en-US" sz="1200" baseline="0" dirty="0" smtClean="0">
                <a:latin typeface="NikoshBAN" panose="02000000000000000000" pitchFamily="2" charset="0"/>
                <a:cs typeface="NikoshBAN" panose="02000000000000000000" pitchFamily="2" charset="0"/>
              </a:rPr>
              <a:t>। </a:t>
            </a:r>
            <a:endParaRPr lang="en-US" dirty="0"/>
          </a:p>
        </p:txBody>
      </p:sp>
      <p:sp>
        <p:nvSpPr>
          <p:cNvPr id="4" name="Slide Number Placeholder 3"/>
          <p:cNvSpPr>
            <a:spLocks noGrp="1"/>
          </p:cNvSpPr>
          <p:nvPr>
            <p:ph type="sldNum" sz="quarter" idx="10"/>
          </p:nvPr>
        </p:nvSpPr>
        <p:spPr/>
        <p:txBody>
          <a:bodyPr/>
          <a:lstStyle/>
          <a:p>
            <a:fld id="{417BD893-B77D-46B5-9F8C-8407F9E33322}" type="slidenum">
              <a:rPr lang="en-US" smtClean="0"/>
              <a:t>3</a:t>
            </a:fld>
            <a:endParaRPr lang="en-US"/>
          </a:p>
        </p:txBody>
      </p:sp>
    </p:spTree>
    <p:extLst>
      <p:ext uri="{BB962C8B-B14F-4D97-AF65-F5344CB8AC3E}">
        <p14:creationId xmlns:p14="http://schemas.microsoft.com/office/powerpoint/2010/main" val="318194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NikoshBAN" panose="02000000000000000000" pitchFamily="2" charset="0"/>
                <a:cs typeface="NikoshBAN" panose="02000000000000000000" pitchFamily="2" charset="0"/>
              </a:rPr>
              <a:t>শিক্ষক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পাঠের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শিরোনামটি</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ব্লাক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বোর্ড</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বা</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হোয়াইট</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বোর্ডে</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বড়</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লিখে</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রাখবেন</a:t>
            </a:r>
            <a:r>
              <a:rPr lang="en-US" sz="1200" baseline="0" dirty="0" smtClean="0">
                <a:latin typeface="NikoshBAN" panose="02000000000000000000" pitchFamily="2" charset="0"/>
                <a:cs typeface="NikoshBAN" panose="02000000000000000000" pitchFamily="2" charset="0"/>
              </a:rPr>
              <a:t>। </a:t>
            </a: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4</a:t>
            </a:fld>
            <a:endParaRPr lang="en-US"/>
          </a:p>
        </p:txBody>
      </p:sp>
    </p:spTree>
    <p:extLst>
      <p:ext uri="{BB962C8B-B14F-4D97-AF65-F5344CB8AC3E}">
        <p14:creationId xmlns:p14="http://schemas.microsoft.com/office/powerpoint/2010/main" val="398218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NikoshBAN" panose="02000000000000000000" pitchFamily="2" charset="0"/>
                <a:ea typeface="+mn-ea"/>
                <a:cs typeface="NikoshBAN" panose="02000000000000000000" pitchFamily="2" charset="0"/>
              </a:rPr>
              <a:t>শিক্ষক প্রয়োজনে একক</a:t>
            </a:r>
            <a:r>
              <a:rPr lang="bn-BD" sz="1200" kern="1200" baseline="0" dirty="0" smtClean="0">
                <a:solidFill>
                  <a:schemeClr val="tx1"/>
                </a:solidFill>
                <a:effectLst/>
                <a:latin typeface="NikoshBAN" panose="02000000000000000000" pitchFamily="2" charset="0"/>
                <a:ea typeface="+mn-ea"/>
                <a:cs typeface="NikoshBAN" panose="02000000000000000000" pitchFamily="2" charset="0"/>
              </a:rPr>
              <a:t> কাজের</a:t>
            </a:r>
            <a:r>
              <a:rPr lang="bn-BD" sz="1200" kern="1200" dirty="0" smtClean="0">
                <a:solidFill>
                  <a:schemeClr val="tx1"/>
                </a:solidFill>
                <a:effectLst/>
                <a:latin typeface="NikoshBAN" panose="02000000000000000000" pitchFamily="2" charset="0"/>
                <a:ea typeface="+mn-ea"/>
                <a:cs typeface="NikoshBAN" panose="02000000000000000000" pitchFamily="2" charset="0"/>
              </a:rPr>
              <a:t> প্রশ্ন পরিবর্তন করে নিতে পারেন। </a:t>
            </a:r>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8</a:t>
            </a:fld>
            <a:endParaRPr lang="en-US"/>
          </a:p>
        </p:txBody>
      </p:sp>
    </p:spTree>
    <p:extLst>
      <p:ext uri="{BB962C8B-B14F-4D97-AF65-F5344CB8AC3E}">
        <p14:creationId xmlns:p14="http://schemas.microsoft.com/office/powerpoint/2010/main" val="4134585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শিক্ষার্থীদের দ্বারা সরব পাঠ  সম্পন্ন করাবেন</a:t>
            </a:r>
            <a:r>
              <a:rPr lang="bn-BD" baseline="0" dirty="0" smtClean="0"/>
              <a:t>।</a:t>
            </a:r>
            <a:endParaRPr lang="en-AU" dirty="0" smtClean="0"/>
          </a:p>
        </p:txBody>
      </p:sp>
      <p:sp>
        <p:nvSpPr>
          <p:cNvPr id="4" name="Slide Number Placeholder 3"/>
          <p:cNvSpPr>
            <a:spLocks noGrp="1"/>
          </p:cNvSpPr>
          <p:nvPr>
            <p:ph type="sldNum" sz="quarter" idx="10"/>
          </p:nvPr>
        </p:nvSpPr>
        <p:spPr/>
        <p:txBody>
          <a:bodyPr/>
          <a:lstStyle/>
          <a:p>
            <a:fld id="{417BD893-B77D-46B5-9F8C-8407F9E33322}" type="slidenum">
              <a:rPr lang="en-US" smtClean="0"/>
              <a:t>9</a:t>
            </a:fld>
            <a:endParaRPr lang="en-US"/>
          </a:p>
        </p:txBody>
      </p:sp>
    </p:spTree>
    <p:extLst>
      <p:ext uri="{BB962C8B-B14F-4D97-AF65-F5344CB8AC3E}">
        <p14:creationId xmlns:p14="http://schemas.microsoft.com/office/powerpoint/2010/main" val="205157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a:t>
            </a:r>
            <a:r>
              <a:rPr lang="bn-BD" sz="1200" baseline="0" dirty="0" smtClean="0">
                <a:latin typeface="NikoshBAN" panose="02000000000000000000" pitchFamily="2" charset="0"/>
                <a:cs typeface="NikoshBAN" panose="02000000000000000000" pitchFamily="2" charset="0"/>
              </a:rPr>
              <a:t> প্রথমে শব্দ বলবেন এবং শিক্ষার্থীদের কাজে শব্দের অর্থ জানতে চাইবেন। শিক্ষার্থীরা উত্তর দিতে না পারলে শিক্ষক ছবি দেখিয়ে সাহায্য করবেন তারপরেও শব্দার্থ না বলতে পারলে অর্থ দেখাবেন। </a:t>
            </a: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11</a:t>
            </a:fld>
            <a:endParaRPr lang="en-US"/>
          </a:p>
        </p:txBody>
      </p:sp>
    </p:spTree>
    <p:extLst>
      <p:ext uri="{BB962C8B-B14F-4D97-AF65-F5344CB8AC3E}">
        <p14:creationId xmlns:p14="http://schemas.microsoft.com/office/powerpoint/2010/main" val="103161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a:t>
            </a:r>
            <a:r>
              <a:rPr lang="bn-BD" sz="1200" baseline="0" dirty="0" smtClean="0">
                <a:latin typeface="NikoshBAN" panose="02000000000000000000" pitchFamily="2" charset="0"/>
                <a:cs typeface="NikoshBAN" panose="02000000000000000000" pitchFamily="2" charset="0"/>
              </a:rPr>
              <a:t> প্রথমে শব্দ বলবেন এবং শিক্ষার্থীদের কাজে শব্দের অর্থ জানতে চাইবেন। শিক্ষার্থীরা উত্তর দিতে না পারলে শিক্ষক ছবি দেখিয়ে সাহায্য করবেন তারপরেও শব্দার্থ না বলতে পারলে অর্থ দেখাবেন। </a:t>
            </a: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12</a:t>
            </a:fld>
            <a:endParaRPr lang="en-US"/>
          </a:p>
        </p:txBody>
      </p:sp>
    </p:spTree>
    <p:extLst>
      <p:ext uri="{BB962C8B-B14F-4D97-AF65-F5344CB8AC3E}">
        <p14:creationId xmlns:p14="http://schemas.microsoft.com/office/powerpoint/2010/main" val="264337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NikoshBAN" panose="02000000000000000000" pitchFamily="2" charset="0"/>
                <a:ea typeface="+mn-ea"/>
                <a:cs typeface="NikoshBAN" panose="02000000000000000000" pitchFamily="2" charset="0"/>
              </a:rPr>
              <a:t>শিক্ষক প্রয়োজনে জোড়ায়</a:t>
            </a:r>
            <a:r>
              <a:rPr lang="bn-BD" sz="1200" kern="1200" baseline="0" dirty="0" smtClean="0">
                <a:solidFill>
                  <a:schemeClr val="tx1"/>
                </a:solidFill>
                <a:effectLst/>
                <a:latin typeface="NikoshBAN" panose="02000000000000000000" pitchFamily="2" charset="0"/>
                <a:ea typeface="+mn-ea"/>
                <a:cs typeface="NikoshBAN" panose="02000000000000000000" pitchFamily="2" charset="0"/>
              </a:rPr>
              <a:t> কাজের</a:t>
            </a:r>
            <a:r>
              <a:rPr lang="bn-BD" sz="1200" kern="1200" dirty="0" smtClean="0">
                <a:solidFill>
                  <a:schemeClr val="tx1"/>
                </a:solidFill>
                <a:effectLst/>
                <a:latin typeface="NikoshBAN" panose="02000000000000000000" pitchFamily="2" charset="0"/>
                <a:ea typeface="+mn-ea"/>
                <a:cs typeface="NikoshBAN" panose="02000000000000000000" pitchFamily="2" charset="0"/>
              </a:rPr>
              <a:t> প্রশ্ন পরিবর্তন করে নিতে পারেন।  </a:t>
            </a:r>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13</a:t>
            </a:fld>
            <a:endParaRPr lang="en-US"/>
          </a:p>
        </p:txBody>
      </p:sp>
    </p:spTree>
    <p:extLst>
      <p:ext uri="{BB962C8B-B14F-4D97-AF65-F5344CB8AC3E}">
        <p14:creationId xmlns:p14="http://schemas.microsoft.com/office/powerpoint/2010/main" val="68343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325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18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544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009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24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633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85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95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26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43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209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024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60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75156" y="100208"/>
            <a:ext cx="8992644" cy="6681592"/>
          </a:xfrm>
          <a:prstGeom prst="rect">
            <a:avLst/>
          </a:prstGeom>
          <a:noFill/>
          <a:ln w="2127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304800" y="294968"/>
            <a:ext cx="8565597" cy="6258232"/>
          </a:xfrm>
          <a:prstGeom prst="rect">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6.jpe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457200"/>
            <a:ext cx="8305801" cy="59436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7314"/>
          <a:stretch/>
        </p:blipFill>
        <p:spPr>
          <a:xfrm>
            <a:off x="12877799" y="0"/>
            <a:ext cx="4648201" cy="6858000"/>
          </a:xfrm>
          <a:prstGeom prst="rect">
            <a:avLst/>
          </a:prstGeom>
        </p:spPr>
      </p:pic>
      <p:sp>
        <p:nvSpPr>
          <p:cNvPr id="10" name="Rectangle 9"/>
          <p:cNvSpPr/>
          <p:nvPr/>
        </p:nvSpPr>
        <p:spPr>
          <a:xfrm>
            <a:off x="0" y="-1493"/>
            <a:ext cx="8686801" cy="186204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11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BD"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মাল্টিমিডিয়া ক্লাসে স্বাগত</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969562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5500"/>
                                        <p:tgtEl>
                                          <p:spTgt spid="6"/>
                                        </p:tgtEl>
                                        <p:attrNameLst>
                                          <p:attrName>ppt_x</p:attrName>
                                        </p:attrNameLst>
                                      </p:cBhvr>
                                      <p:tavLst>
                                        <p:tav tm="0">
                                          <p:val>
                                            <p:strVal val="ppt_x"/>
                                          </p:val>
                                        </p:tav>
                                        <p:tav tm="100000">
                                          <p:val>
                                            <p:strVal val="1+ppt_w/2"/>
                                          </p:val>
                                        </p:tav>
                                      </p:tavLst>
                                    </p:anim>
                                    <p:anim calcmode="lin" valueType="num">
                                      <p:cBhvr additive="base">
                                        <p:cTn id="7" dur="5500"/>
                                        <p:tgtEl>
                                          <p:spTgt spid="6"/>
                                        </p:tgtEl>
                                        <p:attrNameLst>
                                          <p:attrName>ppt_y</p:attrName>
                                        </p:attrNameLst>
                                      </p:cBhvr>
                                      <p:tavLst>
                                        <p:tav tm="0">
                                          <p:val>
                                            <p:strVal val="ppt_y"/>
                                          </p:val>
                                        </p:tav>
                                        <p:tav tm="100000">
                                          <p:val>
                                            <p:strVal val="ppt_y"/>
                                          </p:val>
                                        </p:tav>
                                      </p:tavLst>
                                    </p:anim>
                                    <p:set>
                                      <p:cBhvr>
                                        <p:cTn id="8" dur="1" fill="hold">
                                          <p:stCondLst>
                                            <p:cond delay="5499"/>
                                          </p:stCondLst>
                                        </p:cTn>
                                        <p:tgtEl>
                                          <p:spTgt spid="6"/>
                                        </p:tgtEl>
                                        <p:attrNameLst>
                                          <p:attrName>style.visibility</p:attrName>
                                        </p:attrNameLst>
                                      </p:cBhvr>
                                      <p:to>
                                        <p:strVal val="hidden"/>
                                      </p:to>
                                    </p:set>
                                  </p:childTnLst>
                                </p:cTn>
                              </p:par>
                              <p:par>
                                <p:cTn id="9" presetID="41" presetClass="entr" presetSubtype="0" repeatCount="2000" fill="hold" grpId="0" nodeType="with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2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10"/>
                                        </p:tgtEl>
                                        <p:attrNameLst>
                                          <p:attrName>ppt_y</p:attrName>
                                        </p:attrNameLst>
                                      </p:cBhvr>
                                      <p:tavLst>
                                        <p:tav tm="0">
                                          <p:val>
                                            <p:strVal val="#ppt_y"/>
                                          </p:val>
                                        </p:tav>
                                        <p:tav tm="100000">
                                          <p:val>
                                            <p:strVal val="#ppt_y"/>
                                          </p:val>
                                        </p:tav>
                                      </p:tavLst>
                                    </p:anim>
                                    <p:anim calcmode="lin" valueType="num">
                                      <p:cBhvr>
                                        <p:cTn id="13" dur="2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40821_00114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1981200"/>
            <a:ext cx="60960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rved Up Ribbon 2"/>
          <p:cNvSpPr/>
          <p:nvPr/>
        </p:nvSpPr>
        <p:spPr>
          <a:xfrm>
            <a:off x="1447800" y="609600"/>
            <a:ext cx="6324600" cy="1066800"/>
          </a:xfrm>
          <a:prstGeom prst="ellipseRibbon2">
            <a:avLst/>
          </a:prstGeom>
          <a:solidFill>
            <a:schemeClr val="bg2">
              <a:lumMod val="7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n>
                  <a:solidFill>
                    <a:srgbClr val="FFFF00"/>
                  </a:solidFill>
                </a:ln>
                <a:solidFill>
                  <a:srgbClr val="FFFF00"/>
                </a:solidFill>
                <a:latin typeface="NikoshBAN" pitchFamily="2" charset="0"/>
                <a:cs typeface="NikoshBAN" pitchFamily="2" charset="0"/>
              </a:rPr>
              <a:t>সরব </a:t>
            </a:r>
            <a:r>
              <a:rPr lang="en-US" sz="4800" dirty="0" err="1" smtClean="0">
                <a:ln>
                  <a:solidFill>
                    <a:srgbClr val="FFFF00"/>
                  </a:solidFill>
                </a:ln>
                <a:solidFill>
                  <a:srgbClr val="FFFF00"/>
                </a:solidFill>
                <a:latin typeface="NikoshBAN" pitchFamily="2" charset="0"/>
                <a:cs typeface="NikoshBAN" pitchFamily="2" charset="0"/>
              </a:rPr>
              <a:t>পাঠ</a:t>
            </a:r>
            <a:endParaRPr lang="en-US" sz="4800" dirty="0">
              <a:ln>
                <a:solidFill>
                  <a:srgbClr val="FFFF00"/>
                </a:solidFill>
              </a:ln>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064749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80910" y="499931"/>
            <a:ext cx="7315200" cy="729209"/>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আজকের পাঠের নতুন শব্দের অর্থ জেনে </a:t>
            </a:r>
            <a:r>
              <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নি</a:t>
            </a:r>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ই </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5" name="Pentagon 4"/>
          <p:cNvSpPr/>
          <p:nvPr/>
        </p:nvSpPr>
        <p:spPr>
          <a:xfrm>
            <a:off x="545123" y="1490509"/>
            <a:ext cx="2417488" cy="850757"/>
          </a:xfrm>
          <a:prstGeom prst="homePlate">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bn-BD" sz="4000" b="1" dirty="0" smtClean="0">
                <a:solidFill>
                  <a:schemeClr val="tx1"/>
                </a:solidFill>
                <a:latin typeface="NikoshBAN" pitchFamily="2" charset="0"/>
                <a:cs typeface="NikoshBAN" pitchFamily="2" charset="0"/>
              </a:rPr>
              <a:t>মিনতি</a:t>
            </a:r>
            <a:r>
              <a:rPr lang="bn-BD" sz="3200" b="1" dirty="0" smtClean="0">
                <a:solidFill>
                  <a:schemeClr val="tx1"/>
                </a:solidFill>
                <a:latin typeface="NikoshBAN" pitchFamily="2" charset="0"/>
                <a:cs typeface="NikoshBAN" pitchFamily="2" charset="0"/>
              </a:rPr>
              <a:t> </a:t>
            </a:r>
            <a:endParaRPr lang="en-US" sz="3200" b="1" dirty="0">
              <a:solidFill>
                <a:schemeClr val="tx1"/>
              </a:solidFill>
              <a:latin typeface="NikoshBAN" pitchFamily="2" charset="0"/>
              <a:cs typeface="NikoshBAN" pitchFamily="2" charset="0"/>
            </a:endParaRPr>
          </a:p>
        </p:txBody>
      </p:sp>
      <p:sp>
        <p:nvSpPr>
          <p:cNvPr id="7" name="Pentagon 6"/>
          <p:cNvSpPr/>
          <p:nvPr/>
        </p:nvSpPr>
        <p:spPr>
          <a:xfrm>
            <a:off x="536727" y="3352800"/>
            <a:ext cx="2417488" cy="876040"/>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b="1" dirty="0" smtClean="0">
                <a:latin typeface="NikoshBAN" pitchFamily="2" charset="0"/>
                <a:cs typeface="NikoshBAN" pitchFamily="2" charset="0"/>
              </a:rPr>
              <a:t>কোকনদ</a:t>
            </a:r>
            <a:endParaRPr lang="en-US" sz="4000" b="1" dirty="0">
              <a:latin typeface="NikoshBAN" pitchFamily="2" charset="0"/>
              <a:cs typeface="NikoshBAN" pitchFamily="2" charset="0"/>
            </a:endParaRPr>
          </a:p>
        </p:txBody>
      </p:sp>
      <p:sp>
        <p:nvSpPr>
          <p:cNvPr id="11" name="Pentagon 10"/>
          <p:cNvSpPr/>
          <p:nvPr/>
        </p:nvSpPr>
        <p:spPr>
          <a:xfrm>
            <a:off x="545123" y="5169043"/>
            <a:ext cx="2426677" cy="863313"/>
          </a:xfrm>
          <a:prstGeom prst="homePlate">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400" b="1" dirty="0" smtClean="0">
                <a:latin typeface="NikoshBAN" pitchFamily="2" charset="0"/>
                <a:cs typeface="NikoshBAN" pitchFamily="2" charset="0"/>
              </a:rPr>
              <a:t>নীর</a:t>
            </a:r>
            <a:endParaRPr lang="en-US" sz="4400" b="1" dirty="0">
              <a:latin typeface="NikoshBAN" pitchFamily="2" charset="0"/>
              <a:cs typeface="NikoshBAN" pitchFamily="2"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866" y="1229140"/>
            <a:ext cx="2259723" cy="15037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Pentagon 23"/>
          <p:cNvSpPr/>
          <p:nvPr/>
        </p:nvSpPr>
        <p:spPr>
          <a:xfrm rot="10800000">
            <a:off x="5943600" y="1490507"/>
            <a:ext cx="2563156" cy="850757"/>
          </a:xfrm>
          <a:prstGeom prst="homePlate">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3200" b="1" dirty="0" smtClean="0">
                <a:solidFill>
                  <a:schemeClr val="tx1"/>
                </a:solidFill>
                <a:latin typeface="NikoshBAN" pitchFamily="2" charset="0"/>
                <a:cs typeface="NikoshBAN" pitchFamily="2" charset="0"/>
              </a:rPr>
              <a:t> </a:t>
            </a:r>
            <a:endParaRPr lang="en-US" sz="3200" b="1" dirty="0">
              <a:solidFill>
                <a:schemeClr val="tx1"/>
              </a:solidFill>
              <a:latin typeface="NikoshBAN" pitchFamily="2" charset="0"/>
              <a:cs typeface="NikoshBAN" pitchFamily="2" charset="0"/>
            </a:endParaRPr>
          </a:p>
        </p:txBody>
      </p:sp>
      <p:sp>
        <p:nvSpPr>
          <p:cNvPr id="3" name="TextBox 2"/>
          <p:cNvSpPr txBox="1"/>
          <p:nvPr/>
        </p:nvSpPr>
        <p:spPr>
          <a:xfrm>
            <a:off x="6257189" y="1600200"/>
            <a:ext cx="2734411" cy="646331"/>
          </a:xfrm>
          <a:prstGeom prst="rect">
            <a:avLst/>
          </a:prstGeom>
          <a:noFill/>
        </p:spPr>
        <p:txBody>
          <a:bodyPr wrap="square" rtlCol="0">
            <a:spAutoFit/>
          </a:bodyPr>
          <a:lstStyle/>
          <a:p>
            <a:r>
              <a:rPr lang="bn-BD" sz="3600" b="1" dirty="0" smtClean="0">
                <a:latin typeface="NikoshBAN" pitchFamily="2" charset="0"/>
                <a:cs typeface="NikoshBAN" pitchFamily="2" charset="0"/>
              </a:rPr>
              <a:t>বিনীত প্রার্থনা</a:t>
            </a:r>
            <a:endParaRPr lang="en-US" sz="3600" b="1" dirty="0">
              <a:latin typeface="NikoshBAN" pitchFamily="2" charset="0"/>
              <a:cs typeface="NikoshBAN" pitchFamily="2" charset="0"/>
            </a:endParaRPr>
          </a:p>
        </p:txBody>
      </p:sp>
      <p:sp>
        <p:nvSpPr>
          <p:cNvPr id="25" name="Pentagon 24"/>
          <p:cNvSpPr/>
          <p:nvPr/>
        </p:nvSpPr>
        <p:spPr>
          <a:xfrm rot="10800000">
            <a:off x="5943600" y="3352800"/>
            <a:ext cx="2542244" cy="914398"/>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latin typeface="NikoshBAN" pitchFamily="2" charset="0"/>
              <a:cs typeface="NikoshBAN" pitchFamily="2" charset="0"/>
            </a:endParaRPr>
          </a:p>
        </p:txBody>
      </p:sp>
      <p:sp>
        <p:nvSpPr>
          <p:cNvPr id="26" name="Pentagon 25"/>
          <p:cNvSpPr/>
          <p:nvPr/>
        </p:nvSpPr>
        <p:spPr>
          <a:xfrm rot="10800000">
            <a:off x="5943600" y="5105400"/>
            <a:ext cx="2563156" cy="926958"/>
          </a:xfrm>
          <a:prstGeom prst="homePlate">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b="1" dirty="0">
              <a:latin typeface="NikoshBAN" pitchFamily="2" charset="0"/>
              <a:cs typeface="NikoshBAN" pitchFamily="2" charset="0"/>
            </a:endParaRPr>
          </a:p>
        </p:txBody>
      </p:sp>
      <p:sp>
        <p:nvSpPr>
          <p:cNvPr id="4" name="TextBox 3"/>
          <p:cNvSpPr txBox="1"/>
          <p:nvPr/>
        </p:nvSpPr>
        <p:spPr>
          <a:xfrm>
            <a:off x="6248400" y="5246756"/>
            <a:ext cx="2209800" cy="707886"/>
          </a:xfrm>
          <a:prstGeom prst="rect">
            <a:avLst/>
          </a:prstGeom>
          <a:noFill/>
        </p:spPr>
        <p:txBody>
          <a:bodyPr wrap="square" rtlCol="0">
            <a:spAutoFit/>
          </a:bodyPr>
          <a:lstStyle/>
          <a:p>
            <a:pPr algn="ctr"/>
            <a:r>
              <a:rPr lang="bn-BD" sz="4000" b="1" dirty="0" smtClean="0">
                <a:latin typeface="NikoshBAN" pitchFamily="2" charset="0"/>
                <a:cs typeface="NikoshBAN" pitchFamily="2" charset="0"/>
              </a:rPr>
              <a:t>পানি;জল</a:t>
            </a:r>
            <a:endParaRPr lang="en-US" sz="4000" b="1" dirty="0">
              <a:latin typeface="NikoshBAN" pitchFamily="2" charset="0"/>
              <a:cs typeface="NikoshBAN" pitchFamily="2" charset="0"/>
            </a:endParaRPr>
          </a:p>
        </p:txBody>
      </p:sp>
      <p:sp>
        <p:nvSpPr>
          <p:cNvPr id="9" name="TextBox 8"/>
          <p:cNvSpPr txBox="1"/>
          <p:nvPr/>
        </p:nvSpPr>
        <p:spPr>
          <a:xfrm>
            <a:off x="6248400" y="3483114"/>
            <a:ext cx="2209800" cy="707886"/>
          </a:xfrm>
          <a:prstGeom prst="rect">
            <a:avLst/>
          </a:prstGeom>
          <a:noFill/>
        </p:spPr>
        <p:txBody>
          <a:bodyPr wrap="square" rtlCol="0">
            <a:spAutoFit/>
          </a:bodyPr>
          <a:lstStyle/>
          <a:p>
            <a:pPr algn="ctr"/>
            <a:r>
              <a:rPr lang="bn-BD" sz="4000" b="1" dirty="0" smtClean="0">
                <a:latin typeface="NikoshBAN" pitchFamily="2" charset="0"/>
                <a:cs typeface="NikoshBAN" pitchFamily="2" charset="0"/>
              </a:rPr>
              <a:t>লাল পদ্ম</a:t>
            </a:r>
            <a:endParaRPr lang="en-US" sz="4000" b="1" dirty="0">
              <a:latin typeface="NikoshBAN" pitchFamily="2" charset="0"/>
              <a:cs typeface="NikoshBAN"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7867" y="4800600"/>
            <a:ext cx="2259722"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7866" y="2971799"/>
            <a:ext cx="2259723" cy="1447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37855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ircle(in)">
                                      <p:cBhvr>
                                        <p:cTn id="60" dur="2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barn(inVertical)">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24" grpId="0" animBg="1"/>
      <p:bldP spid="25" grpId="0" animBg="1"/>
      <p:bldP spid="26"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60812" y="432439"/>
            <a:ext cx="5178188" cy="729209"/>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4000" b="1" dirty="0" smtClean="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আরও </a:t>
            </a:r>
            <a:r>
              <a:rPr lang="bn-BD" sz="40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কিছু শব্দার্থ শিখে নিই</a:t>
            </a:r>
            <a:endParaRPr lang="en-US" sz="4000" dirty="0">
              <a:solidFill>
                <a:prstClr val="black"/>
              </a:solidFill>
              <a:latin typeface="NikoshBAN" pitchFamily="2" charset="0"/>
              <a:cs typeface="NikoshBAN" pitchFamily="2" charset="0"/>
            </a:endParaRPr>
          </a:p>
        </p:txBody>
      </p:sp>
      <p:sp>
        <p:nvSpPr>
          <p:cNvPr id="5" name="Pentagon 4"/>
          <p:cNvSpPr/>
          <p:nvPr/>
        </p:nvSpPr>
        <p:spPr>
          <a:xfrm rot="10800000">
            <a:off x="6248400" y="1617116"/>
            <a:ext cx="2282984" cy="821284"/>
          </a:xfrm>
          <a:prstGeom prst="homePlate">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latin typeface="NikoshBAN" pitchFamily="2" charset="0"/>
                <a:cs typeface="NikoshBAN" pitchFamily="2" charset="0"/>
              </a:rPr>
              <a:t> </a:t>
            </a:r>
            <a:endParaRPr lang="en-US" sz="3200" dirty="0">
              <a:solidFill>
                <a:schemeClr val="tx1"/>
              </a:solidFill>
            </a:endParaRPr>
          </a:p>
        </p:txBody>
      </p:sp>
      <p:sp>
        <p:nvSpPr>
          <p:cNvPr id="7" name="Pentagon 6"/>
          <p:cNvSpPr/>
          <p:nvPr/>
        </p:nvSpPr>
        <p:spPr>
          <a:xfrm>
            <a:off x="648434" y="5170768"/>
            <a:ext cx="2104578" cy="817423"/>
          </a:xfrm>
          <a:prstGeom prst="homePlat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b="1" dirty="0" smtClean="0">
                <a:solidFill>
                  <a:schemeClr val="tx1"/>
                </a:solidFill>
                <a:latin typeface="NikoshBAN" panose="02000000000000000000" pitchFamily="2" charset="0"/>
                <a:cs typeface="NikoshBAN" panose="02000000000000000000" pitchFamily="2" charset="0"/>
              </a:rPr>
              <a:t>শরদে</a:t>
            </a:r>
            <a:endParaRPr lang="en-US" sz="4000" b="1" dirty="0">
              <a:solidFill>
                <a:schemeClr val="tx1"/>
              </a:solidFill>
              <a:latin typeface="NikoshBAN" panose="02000000000000000000" pitchFamily="2" charset="0"/>
              <a:cs typeface="NikoshBAN" panose="02000000000000000000" pitchFamily="2" charset="0"/>
            </a:endParaRPr>
          </a:p>
        </p:txBody>
      </p:sp>
      <p:sp>
        <p:nvSpPr>
          <p:cNvPr id="8" name="Pentagon 7"/>
          <p:cNvSpPr/>
          <p:nvPr/>
        </p:nvSpPr>
        <p:spPr>
          <a:xfrm rot="10800000">
            <a:off x="6260123" y="5104951"/>
            <a:ext cx="2350477" cy="883239"/>
          </a:xfrm>
          <a:prstGeom prst="homePlate">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latin typeface="NikoshBAN" panose="02000000000000000000" pitchFamily="2" charset="0"/>
              <a:cs typeface="NikoshBAN" panose="02000000000000000000" pitchFamily="2" charset="0"/>
            </a:endParaRPr>
          </a:p>
        </p:txBody>
      </p:sp>
      <p:sp>
        <p:nvSpPr>
          <p:cNvPr id="9" name="Pentagon 8"/>
          <p:cNvSpPr/>
          <p:nvPr/>
        </p:nvSpPr>
        <p:spPr>
          <a:xfrm rot="10800000">
            <a:off x="6172200" y="3352800"/>
            <a:ext cx="2362200" cy="838200"/>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chemeClr val="tx1"/>
              </a:solidFill>
              <a:latin typeface="NikoshBAN" pitchFamily="2" charset="0"/>
              <a:cs typeface="NikoshBAN" pitchFamily="2" charset="0"/>
            </a:endParaRPr>
          </a:p>
        </p:txBody>
      </p:sp>
      <p:sp>
        <p:nvSpPr>
          <p:cNvPr id="11" name="Pentagon 10"/>
          <p:cNvSpPr/>
          <p:nvPr/>
        </p:nvSpPr>
        <p:spPr>
          <a:xfrm>
            <a:off x="685800" y="1524000"/>
            <a:ext cx="2067212" cy="821284"/>
          </a:xfrm>
          <a:prstGeom prst="homePlate">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b="1" dirty="0" smtClean="0">
                <a:latin typeface="NikoshBAN" pitchFamily="2" charset="0"/>
                <a:cs typeface="NikoshBAN" pitchFamily="2" charset="0"/>
              </a:rPr>
              <a:t>মক্ষিকা</a:t>
            </a:r>
            <a:endParaRPr lang="en-US" sz="4000" b="1" dirty="0">
              <a:latin typeface="NikoshBAN" pitchFamily="2" charset="0"/>
              <a:cs typeface="NikoshBAN" pitchFamily="2" charset="0"/>
            </a:endParaRPr>
          </a:p>
        </p:txBody>
      </p:sp>
      <p:sp>
        <p:nvSpPr>
          <p:cNvPr id="12" name="Pentagon 11"/>
          <p:cNvSpPr/>
          <p:nvPr/>
        </p:nvSpPr>
        <p:spPr>
          <a:xfrm>
            <a:off x="685800" y="3429000"/>
            <a:ext cx="2137550" cy="838200"/>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b="1" dirty="0" smtClean="0">
                <a:solidFill>
                  <a:schemeClr val="tx1"/>
                </a:solidFill>
                <a:latin typeface="NikoshBAN" pitchFamily="2" charset="0"/>
                <a:cs typeface="NikoshBAN" pitchFamily="2" charset="0"/>
              </a:rPr>
              <a:t>বর</a:t>
            </a:r>
            <a:endParaRPr lang="en-US" sz="4000" b="1" dirty="0">
              <a:solidFill>
                <a:schemeClr val="tx1"/>
              </a:solidFill>
              <a:latin typeface="NikoshBAN" pitchFamily="2" charset="0"/>
              <a:cs typeface="NikoshBAN" pitchFamily="2" charset="0"/>
            </a:endParaRPr>
          </a:p>
        </p:txBody>
      </p:sp>
      <p:sp>
        <p:nvSpPr>
          <p:cNvPr id="10" name="TextBox 9"/>
          <p:cNvSpPr txBox="1"/>
          <p:nvPr/>
        </p:nvSpPr>
        <p:spPr>
          <a:xfrm>
            <a:off x="6858000" y="1718454"/>
            <a:ext cx="1447800" cy="707886"/>
          </a:xfrm>
          <a:prstGeom prst="rect">
            <a:avLst/>
          </a:prstGeom>
          <a:noFill/>
        </p:spPr>
        <p:txBody>
          <a:bodyPr wrap="square" rtlCol="0">
            <a:spAutoFit/>
          </a:bodyPr>
          <a:lstStyle/>
          <a:p>
            <a:r>
              <a:rPr lang="bn-BD" sz="4000" dirty="0" smtClean="0">
                <a:latin typeface="NikoshBAN" pitchFamily="2" charset="0"/>
                <a:cs typeface="NikoshBAN" pitchFamily="2" charset="0"/>
              </a:rPr>
              <a:t>মাছি</a:t>
            </a:r>
            <a:endParaRPr lang="en-US" sz="4000" dirty="0">
              <a:latin typeface="NikoshBAN" pitchFamily="2" charset="0"/>
              <a:cs typeface="NikoshBAN" pitchFamily="2" charset="0"/>
            </a:endParaRPr>
          </a:p>
        </p:txBody>
      </p:sp>
      <p:sp>
        <p:nvSpPr>
          <p:cNvPr id="14" name="TextBox 13"/>
          <p:cNvSpPr txBox="1"/>
          <p:nvPr/>
        </p:nvSpPr>
        <p:spPr>
          <a:xfrm>
            <a:off x="6705600" y="3505200"/>
            <a:ext cx="1676400" cy="707886"/>
          </a:xfrm>
          <a:prstGeom prst="rect">
            <a:avLst/>
          </a:prstGeom>
          <a:noFill/>
        </p:spPr>
        <p:txBody>
          <a:bodyPr wrap="square" rtlCol="0">
            <a:spAutoFit/>
          </a:bodyPr>
          <a:lstStyle/>
          <a:p>
            <a:r>
              <a:rPr lang="bn-BD" sz="4000" dirty="0">
                <a:latin typeface="NikoshBAN" pitchFamily="2" charset="0"/>
                <a:cs typeface="NikoshBAN" pitchFamily="2" charset="0"/>
              </a:rPr>
              <a:t>আশীর্বাদ</a:t>
            </a:r>
            <a:endParaRPr lang="en-US" sz="4000" dirty="0">
              <a:latin typeface="NikoshBAN" pitchFamily="2" charset="0"/>
              <a:cs typeface="NikoshBAN" pitchFamily="2" charset="0"/>
            </a:endParaRPr>
          </a:p>
        </p:txBody>
      </p:sp>
      <p:sp>
        <p:nvSpPr>
          <p:cNvPr id="15" name="TextBox 14"/>
          <p:cNvSpPr txBox="1"/>
          <p:nvPr/>
        </p:nvSpPr>
        <p:spPr>
          <a:xfrm>
            <a:off x="6731892" y="5282624"/>
            <a:ext cx="1752600" cy="707886"/>
          </a:xfrm>
          <a:prstGeom prst="rect">
            <a:avLst/>
          </a:prstGeom>
          <a:noFill/>
        </p:spPr>
        <p:txBody>
          <a:bodyPr wrap="square" rtlCol="0">
            <a:spAutoFit/>
          </a:bodyPr>
          <a:lstStyle/>
          <a:p>
            <a:r>
              <a:rPr lang="bn-BD" sz="4000" b="1" dirty="0" smtClean="0">
                <a:latin typeface="NikoshBAN" pitchFamily="2" charset="0"/>
                <a:cs typeface="NikoshBAN" pitchFamily="2" charset="0"/>
              </a:rPr>
              <a:t>শরৎকাল</a:t>
            </a:r>
            <a:endParaRPr lang="en-US" sz="4000" b="1" dirty="0">
              <a:latin typeface="NikoshBAN" pitchFamily="2" charset="0"/>
              <a:cs typeface="NikoshBAN" pitchFamily="2"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553" y="4724400"/>
            <a:ext cx="2667000" cy="14028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295401"/>
            <a:ext cx="2667000"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mj.jpg"/>
          <p:cNvPicPr>
            <a:picLocks noChangeAspect="1"/>
          </p:cNvPicPr>
          <p:nvPr/>
        </p:nvPicPr>
        <p:blipFill>
          <a:blip r:embed="rId5"/>
          <a:stretch>
            <a:fillRect/>
          </a:stretch>
        </p:blipFill>
        <p:spPr>
          <a:xfrm>
            <a:off x="3207968" y="2895600"/>
            <a:ext cx="2667000" cy="1455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348077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3)">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3"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3)">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4)">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P spid="10"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0" y="4284786"/>
            <a:ext cx="8229600" cy="165881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1"/>
            <a:r>
              <a:rPr lang="bn-BD" sz="4400" b="1" dirty="0" smtClean="0">
                <a:solidFill>
                  <a:schemeClr val="tx1"/>
                </a:solidFill>
                <a:latin typeface="NikoshBAN" panose="02000000000000000000" pitchFamily="2" charset="0"/>
                <a:cs typeface="NikoshBAN" panose="02000000000000000000" pitchFamily="2" charset="0"/>
              </a:rPr>
              <a:t>জোড়ায় আলোচনা করে উপরোক্ত প্রত্যেকটি </a:t>
            </a:r>
          </a:p>
          <a:p>
            <a:pPr lvl="1"/>
            <a:r>
              <a:rPr lang="en-US" sz="4400" b="1" dirty="0" smtClean="0">
                <a:solidFill>
                  <a:schemeClr val="tx1"/>
                </a:solidFill>
                <a:latin typeface="NikoshBAN" panose="02000000000000000000" pitchFamily="2" charset="0"/>
                <a:cs typeface="NikoshBAN" panose="02000000000000000000" pitchFamily="2" charset="0"/>
              </a:rPr>
              <a:t>  </a:t>
            </a:r>
            <a:r>
              <a:rPr lang="bn-BD" sz="4400" b="1" dirty="0" smtClean="0">
                <a:solidFill>
                  <a:schemeClr val="tx1"/>
                </a:solidFill>
                <a:latin typeface="NikoshBAN" panose="02000000000000000000" pitchFamily="2" charset="0"/>
                <a:cs typeface="NikoshBAN" panose="02000000000000000000" pitchFamily="2" charset="0"/>
              </a:rPr>
              <a:t>শব্দ দিয়ে একটি করে বাক্য রচনা কর।</a:t>
            </a:r>
            <a:endParaRPr lang="en-US" sz="4400" b="1" dirty="0">
              <a:solidFill>
                <a:schemeClr val="tx1"/>
              </a:solidFill>
              <a:latin typeface="NikoshBAN" panose="02000000000000000000" pitchFamily="2" charset="0"/>
              <a:cs typeface="NikoshBAN" panose="02000000000000000000" pitchFamily="2" charset="0"/>
            </a:endParaRPr>
          </a:p>
        </p:txBody>
      </p:sp>
      <p:sp>
        <p:nvSpPr>
          <p:cNvPr id="7" name="TextBox 1"/>
          <p:cNvSpPr txBox="1">
            <a:spLocks noChangeArrowheads="1"/>
          </p:cNvSpPr>
          <p:nvPr/>
        </p:nvSpPr>
        <p:spPr bwMode="auto">
          <a:xfrm>
            <a:off x="2790092" y="1220316"/>
            <a:ext cx="3733800" cy="7642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prstTxWarp prst="textDeflateBottom">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bn-BD" altLang="en-US" sz="6000" b="1" u="sng" dirty="0" smtClean="0">
                <a:solidFill>
                  <a:srgbClr val="00B050"/>
                </a:solidFill>
                <a:latin typeface="NikoshBAN" panose="02000000000000000000" pitchFamily="2" charset="0"/>
                <a:cs typeface="NikoshBAN" panose="02000000000000000000" pitchFamily="2" charset="0"/>
              </a:rPr>
              <a:t>জো</a:t>
            </a:r>
            <a:r>
              <a:rPr lang="bn-BD" altLang="en-US" sz="6000" b="1" u="sng" dirty="0" smtClean="0">
                <a:solidFill>
                  <a:srgbClr val="FF0000"/>
                </a:solidFill>
                <a:latin typeface="NikoshBAN" panose="02000000000000000000" pitchFamily="2" charset="0"/>
                <a:cs typeface="NikoshBAN" panose="02000000000000000000" pitchFamily="2" charset="0"/>
              </a:rPr>
              <a:t>ড়া</a:t>
            </a:r>
            <a:r>
              <a:rPr lang="bn-BD" altLang="en-US" sz="6000" b="1" u="sng" dirty="0" smtClean="0">
                <a:solidFill>
                  <a:srgbClr val="00B050"/>
                </a:solidFill>
                <a:latin typeface="NikoshBAN" panose="02000000000000000000" pitchFamily="2" charset="0"/>
                <a:cs typeface="NikoshBAN" panose="02000000000000000000" pitchFamily="2" charset="0"/>
              </a:rPr>
              <a:t>য় </a:t>
            </a:r>
            <a:r>
              <a:rPr lang="bn-BD" altLang="en-US" sz="6000" b="1" u="sng" dirty="0" smtClean="0">
                <a:solidFill>
                  <a:srgbClr val="FF0000"/>
                </a:solidFill>
                <a:latin typeface="NikoshBAN" panose="02000000000000000000" pitchFamily="2" charset="0"/>
                <a:cs typeface="NikoshBAN" panose="02000000000000000000" pitchFamily="2" charset="0"/>
              </a:rPr>
              <a:t>কা</a:t>
            </a:r>
            <a:r>
              <a:rPr lang="bn-BD" altLang="en-US" sz="6000" b="1" u="sng" dirty="0" smtClean="0">
                <a:solidFill>
                  <a:srgbClr val="00B050"/>
                </a:solidFill>
                <a:latin typeface="NikoshBAN" panose="02000000000000000000" pitchFamily="2" charset="0"/>
                <a:cs typeface="NikoshBAN" panose="02000000000000000000" pitchFamily="2" charset="0"/>
              </a:rPr>
              <a:t>জ</a:t>
            </a:r>
            <a:endParaRPr lang="en-US" altLang="en-US" sz="6000" b="1" u="sng"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692" y="1828800"/>
            <a:ext cx="2514600" cy="2000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43164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0830" y="4264410"/>
            <a:ext cx="7283190" cy="2062103"/>
          </a:xfrm>
          <a:prstGeom prst="rect">
            <a:avLst/>
          </a:prstGeom>
          <a:noFill/>
          <a:ln>
            <a:noFill/>
          </a:ln>
        </p:spPr>
        <p:txBody>
          <a:bodyPr wrap="square" rtlCol="0">
            <a:spAutoFit/>
          </a:bodyPr>
          <a:lstStyle/>
          <a:p>
            <a:r>
              <a:rPr lang="bn-BD" sz="3200" b="1" dirty="0" smtClean="0">
                <a:latin typeface="NikoshBAN" pitchFamily="2" charset="0"/>
                <a:cs typeface="NikoshBAN" pitchFamily="2" charset="0"/>
              </a:rPr>
              <a:t>রেখো, মা, দাসেরে মনে, এ মিনতি করি পদে।</a:t>
            </a:r>
          </a:p>
          <a:p>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                   সাধিতে মনের সাধ</a:t>
            </a:r>
          </a:p>
          <a:p>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                   ঘটে যদি পরমাদ,</a:t>
            </a:r>
          </a:p>
          <a:p>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  মধুহীন করো না গো তব মনঃকোকনদে।</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425" y="1371600"/>
            <a:ext cx="3649036"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71600"/>
            <a:ext cx="3792717" cy="24619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2895600" y="422030"/>
            <a:ext cx="3733800" cy="49237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IN" sz="3200" b="1" dirty="0">
                <a:latin typeface="NikoshBAN" pitchFamily="2" charset="0"/>
                <a:cs typeface="NikoshBAN" pitchFamily="2" charset="0"/>
              </a:rPr>
              <a:t>কবিতার বিষয়বস্তু আলোচনা </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2772478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2000"/>
                                        <p:tgtEl>
                                          <p:spTgt spid="9"/>
                                        </p:tgtEl>
                                      </p:cBhvr>
                                    </p:animEffect>
                                  </p:childTnLst>
                                </p:cTn>
                              </p:par>
                              <p:par>
                                <p:cTn id="8" presetID="21"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8)">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31" y="538163"/>
            <a:ext cx="2535381" cy="2755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371600"/>
            <a:ext cx="259080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838200"/>
            <a:ext cx="2552699"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832338" y="4026876"/>
            <a:ext cx="7283190" cy="3046988"/>
          </a:xfrm>
          <a:prstGeom prst="rect">
            <a:avLst/>
          </a:prstGeom>
          <a:noFill/>
          <a:ln>
            <a:noFill/>
          </a:ln>
        </p:spPr>
        <p:txBody>
          <a:bodyPr wrap="square" rtlCol="0">
            <a:spAutoFit/>
          </a:bodyPr>
          <a:lstStyle/>
          <a:p>
            <a:endParaRPr lang="bn-BD" sz="3200" b="1" dirty="0" smtClean="0">
              <a:latin typeface="NikoshBAN" pitchFamily="2" charset="0"/>
              <a:cs typeface="NikoshBAN" pitchFamily="2" charset="0"/>
            </a:endParaRPr>
          </a:p>
          <a:p>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                   </a:t>
            </a:r>
            <a:r>
              <a:rPr lang="bn-BD" sz="3200" b="1" dirty="0">
                <a:latin typeface="NikoshBAN" pitchFamily="2" charset="0"/>
                <a:cs typeface="NikoshBAN" pitchFamily="2" charset="0"/>
              </a:rPr>
              <a:t>প্রবাসে, দৈবের বশে,</a:t>
            </a:r>
          </a:p>
          <a:p>
            <a:r>
              <a:rPr lang="bn-BD" sz="3200" b="1" dirty="0">
                <a:latin typeface="NikoshBAN" pitchFamily="2" charset="0"/>
                <a:cs typeface="NikoshBAN" pitchFamily="2" charset="0"/>
              </a:rPr>
              <a:t>                        জীব-তারা যদি খসে</a:t>
            </a:r>
          </a:p>
          <a:p>
            <a:r>
              <a:rPr lang="bn-BD" sz="3200" b="1" dirty="0">
                <a:latin typeface="NikoshBAN" pitchFamily="2" charset="0"/>
                <a:cs typeface="NikoshBAN" pitchFamily="2" charset="0"/>
              </a:rPr>
              <a:t>                এ দেহ-আকাশ হতে, নাহি খেদ তাহে।</a:t>
            </a:r>
          </a:p>
          <a:p>
            <a:r>
              <a:rPr lang="bn-BD" sz="3200" b="1" dirty="0">
                <a:latin typeface="NikoshBAN" pitchFamily="2" charset="0"/>
                <a:cs typeface="NikoshBAN" pitchFamily="2" charset="0"/>
              </a:rPr>
              <a:t>                        </a:t>
            </a:r>
          </a:p>
          <a:p>
            <a:endParaRPr lang="bn-BD" sz="3200" b="1" dirty="0" smtClean="0">
              <a:latin typeface="NikoshBAN" pitchFamily="2" charset="0"/>
              <a:cs typeface="NikoshBAN" pitchFamily="2" charset="0"/>
            </a:endParaRPr>
          </a:p>
        </p:txBody>
      </p:sp>
    </p:spTree>
    <p:extLst>
      <p:ext uri="{BB962C8B-B14F-4D97-AF65-F5344CB8AC3E}">
        <p14:creationId xmlns:p14="http://schemas.microsoft.com/office/powerpoint/2010/main" val="3940156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1" y="914400"/>
            <a:ext cx="2568933" cy="2595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p:cNvSpPr txBox="1"/>
          <p:nvPr/>
        </p:nvSpPr>
        <p:spPr>
          <a:xfrm>
            <a:off x="1180872" y="3780693"/>
            <a:ext cx="7283190" cy="2554545"/>
          </a:xfrm>
          <a:prstGeom prst="rect">
            <a:avLst/>
          </a:prstGeom>
          <a:noFill/>
          <a:ln>
            <a:noFill/>
          </a:ln>
        </p:spPr>
        <p:txBody>
          <a:bodyPr wrap="square" rtlCol="0">
            <a:spAutoFit/>
          </a:bodyPr>
          <a:lstStyle/>
          <a:p>
            <a:endParaRPr lang="bn-BD" sz="3200" b="1" dirty="0" smtClean="0">
              <a:latin typeface="NikoshBAN" pitchFamily="2" charset="0"/>
              <a:cs typeface="NikoshBAN" pitchFamily="2" charset="0"/>
            </a:endParaRPr>
          </a:p>
          <a:p>
            <a:r>
              <a:rPr lang="bn-BD" sz="3200" b="1" dirty="0" smtClean="0">
                <a:latin typeface="NikoshBAN" pitchFamily="2" charset="0"/>
                <a:cs typeface="NikoshBAN" pitchFamily="2" charset="0"/>
              </a:rPr>
              <a:t>                   জন্মিলে </a:t>
            </a:r>
            <a:r>
              <a:rPr lang="bn-BD" sz="3200" b="1" dirty="0">
                <a:latin typeface="NikoshBAN" pitchFamily="2" charset="0"/>
                <a:cs typeface="NikoshBAN" pitchFamily="2" charset="0"/>
              </a:rPr>
              <a:t>মরিতে হবে,</a:t>
            </a:r>
          </a:p>
          <a:p>
            <a:r>
              <a:rPr lang="bn-BD" sz="3200" b="1" dirty="0" smtClean="0">
                <a:latin typeface="NikoshBAN" pitchFamily="2" charset="0"/>
                <a:cs typeface="NikoshBAN" pitchFamily="2" charset="0"/>
              </a:rPr>
              <a:t>                   অমর </a:t>
            </a:r>
            <a:r>
              <a:rPr lang="bn-BD" sz="3200" b="1" dirty="0">
                <a:latin typeface="NikoshBAN" pitchFamily="2" charset="0"/>
                <a:cs typeface="NikoshBAN" pitchFamily="2" charset="0"/>
              </a:rPr>
              <a:t>কে কোথা কবে,</a:t>
            </a:r>
          </a:p>
          <a:p>
            <a:r>
              <a:rPr lang="bn-BD" sz="3200" b="1" dirty="0">
                <a:latin typeface="NikoshBAN" pitchFamily="2" charset="0"/>
                <a:cs typeface="NikoshBAN" pitchFamily="2" charset="0"/>
              </a:rPr>
              <a:t>        চিরস্থির কবে নীর, </a:t>
            </a:r>
            <a:r>
              <a:rPr lang="bn-BD" sz="3200" b="1" dirty="0" smtClean="0">
                <a:latin typeface="NikoshBAN" pitchFamily="2" charset="0"/>
                <a:cs typeface="NikoshBAN" pitchFamily="2" charset="0"/>
              </a:rPr>
              <a:t>হায় </a:t>
            </a:r>
            <a:r>
              <a:rPr lang="bn-BD" sz="3200" b="1" dirty="0">
                <a:latin typeface="NikoshBAN" pitchFamily="2" charset="0"/>
                <a:cs typeface="NikoshBAN" pitchFamily="2" charset="0"/>
              </a:rPr>
              <a:t>রে, জীবন-নদে? </a:t>
            </a:r>
          </a:p>
          <a:p>
            <a:endParaRPr lang="bn-BD" sz="3200" b="1" dirty="0" smtClean="0">
              <a:latin typeface="NikoshBAN" pitchFamily="2" charset="0"/>
              <a:cs typeface="NikoshBAN"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70034"/>
            <a:ext cx="2590802" cy="2652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371600"/>
            <a:ext cx="2520462" cy="2630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184234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5123" y="4114800"/>
            <a:ext cx="8077200" cy="2209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3600" b="1" dirty="0" smtClean="0">
                <a:latin typeface="NikoshBAN" panose="02000000000000000000" pitchFamily="2" charset="0"/>
                <a:cs typeface="NikoshBAN" panose="02000000000000000000" pitchFamily="2" charset="0"/>
              </a:rPr>
              <a:t> </a:t>
            </a:r>
            <a:r>
              <a:rPr lang="bn-BD" sz="3600" b="1" dirty="0" smtClean="0">
                <a:ln w="11430">
                  <a:noFill/>
                </a:ln>
                <a:effectLst>
                  <a:outerShdw blurRad="50800" dist="39000" dir="5460000" algn="tl">
                    <a:srgbClr val="000000">
                      <a:alpha val="38000"/>
                    </a:srgbClr>
                  </a:outerShdw>
                </a:effectLst>
                <a:latin typeface="NikoshBAN" pitchFamily="2" charset="0"/>
                <a:cs typeface="NikoshBAN" pitchFamily="2" charset="0"/>
              </a:rPr>
              <a:t>কিন্তু </a:t>
            </a:r>
            <a:r>
              <a:rPr lang="bn-BD" sz="3600" b="1" dirty="0">
                <a:ln w="11430">
                  <a:noFill/>
                </a:ln>
                <a:effectLst>
                  <a:outerShdw blurRad="50800" dist="39000" dir="5460000" algn="tl">
                    <a:srgbClr val="000000">
                      <a:alpha val="38000"/>
                    </a:srgbClr>
                  </a:outerShdw>
                </a:effectLst>
                <a:latin typeface="NikoshBAN" pitchFamily="2" charset="0"/>
                <a:cs typeface="NikoshBAN" pitchFamily="2" charset="0"/>
              </a:rPr>
              <a:t>যদি রাখ মনে,</a:t>
            </a:r>
          </a:p>
          <a:p>
            <a:r>
              <a:rPr lang="bn-BD" sz="3600" b="1" dirty="0" smtClean="0">
                <a:ln w="11430">
                  <a:noFill/>
                </a:ln>
                <a:effectLst>
                  <a:outerShdw blurRad="50800" dist="39000" dir="5460000" algn="tl">
                    <a:srgbClr val="000000">
                      <a:alpha val="38000"/>
                    </a:srgbClr>
                  </a:outerShdw>
                </a:effectLst>
                <a:latin typeface="NikoshBAN" pitchFamily="2" charset="0"/>
                <a:cs typeface="NikoshBAN" pitchFamily="2" charset="0"/>
              </a:rPr>
              <a:t>                       নাহি</a:t>
            </a:r>
            <a:r>
              <a:rPr lang="bn-BD" sz="3600" b="1" dirty="0">
                <a:ln w="11430">
                  <a:noFill/>
                </a:ln>
                <a:effectLst>
                  <a:outerShdw blurRad="50800" dist="39000" dir="5460000" algn="tl">
                    <a:srgbClr val="000000">
                      <a:alpha val="38000"/>
                    </a:srgbClr>
                  </a:outerShdw>
                </a:effectLst>
                <a:latin typeface="NikoshBAN" pitchFamily="2" charset="0"/>
                <a:cs typeface="NikoshBAN" pitchFamily="2" charset="0"/>
              </a:rPr>
              <a:t>, মা, ডরি শমনে;</a:t>
            </a:r>
          </a:p>
          <a:p>
            <a:r>
              <a:rPr lang="bn-BD" sz="3600" b="1" dirty="0" smtClean="0">
                <a:ln w="11430">
                  <a:noFill/>
                </a:ln>
                <a:effectLst>
                  <a:outerShdw blurRad="50800" dist="39000" dir="5460000" algn="tl">
                    <a:srgbClr val="000000">
                      <a:alpha val="38000"/>
                    </a:srgbClr>
                  </a:outerShdw>
                </a:effectLst>
                <a:latin typeface="NikoshBAN" pitchFamily="2" charset="0"/>
                <a:cs typeface="NikoshBAN" pitchFamily="2" charset="0"/>
              </a:rPr>
              <a:t>          মক্ষিকাও </a:t>
            </a:r>
            <a:r>
              <a:rPr lang="bn-BD" sz="3600" b="1" dirty="0">
                <a:ln w="11430">
                  <a:noFill/>
                </a:ln>
                <a:effectLst>
                  <a:outerShdw blurRad="50800" dist="39000" dir="5460000" algn="tl">
                    <a:srgbClr val="000000">
                      <a:alpha val="38000"/>
                    </a:srgbClr>
                  </a:outerShdw>
                </a:effectLst>
                <a:latin typeface="NikoshBAN" pitchFamily="2" charset="0"/>
                <a:cs typeface="NikoshBAN" pitchFamily="2" charset="0"/>
              </a:rPr>
              <a:t>গলে না গো </a:t>
            </a:r>
            <a:r>
              <a:rPr lang="bn-BD" sz="3600" b="1" dirty="0" smtClean="0">
                <a:ln w="11430">
                  <a:noFill/>
                </a:ln>
                <a:effectLst>
                  <a:outerShdw blurRad="50800" dist="39000" dir="5460000" algn="tl">
                    <a:srgbClr val="000000">
                      <a:alpha val="38000"/>
                    </a:srgbClr>
                  </a:outerShdw>
                </a:effectLst>
                <a:latin typeface="NikoshBAN" pitchFamily="2" charset="0"/>
                <a:cs typeface="NikoshBAN" pitchFamily="2" charset="0"/>
              </a:rPr>
              <a:t>পড়িলে </a:t>
            </a:r>
            <a:r>
              <a:rPr lang="bn-BD" sz="3600" b="1" dirty="0">
                <a:ln w="11430">
                  <a:noFill/>
                </a:ln>
                <a:effectLst>
                  <a:outerShdw blurRad="50800" dist="39000" dir="5460000" algn="tl">
                    <a:srgbClr val="000000">
                      <a:alpha val="38000"/>
                    </a:srgbClr>
                  </a:outerShdw>
                </a:effectLst>
                <a:latin typeface="NikoshBAN" pitchFamily="2" charset="0"/>
                <a:cs typeface="NikoshBAN" pitchFamily="2" charset="0"/>
              </a:rPr>
              <a:t>অমৃত-হ্রদে। </a:t>
            </a:r>
          </a:p>
          <a:p>
            <a:pPr algn="ctr"/>
            <a:endParaRPr lang="bn-BD" sz="3600" b="1" dirty="0" smtClean="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23" y="533400"/>
            <a:ext cx="2667001"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533400"/>
            <a:ext cx="260252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6423" y="533400"/>
            <a:ext cx="2540977"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03981">
            <a:off x="1383382" y="1684091"/>
            <a:ext cx="990482" cy="655256"/>
          </a:xfrm>
          <a:prstGeom prst="rect">
            <a:avLst/>
          </a:prstGeom>
        </p:spPr>
      </p:pic>
    </p:spTree>
    <p:extLst>
      <p:ext uri="{BB962C8B-B14F-4D97-AF65-F5344CB8AC3E}">
        <p14:creationId xmlns:p14="http://schemas.microsoft.com/office/powerpoint/2010/main" val="86575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77" y="492368"/>
            <a:ext cx="2590799" cy="2479432"/>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1066800" y="3291255"/>
            <a:ext cx="7010400" cy="3109545"/>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সেই </a:t>
            </a:r>
            <a:r>
              <a:rPr lang="bn-BD" sz="3200" b="1" dirty="0">
                <a:solidFill>
                  <a:schemeClr val="tx1"/>
                </a:solidFill>
                <a:latin typeface="NikoshBAN" pitchFamily="2" charset="0"/>
                <a:cs typeface="NikoshBAN" pitchFamily="2" charset="0"/>
              </a:rPr>
              <a:t>ধন্য নরকুলে, </a:t>
            </a:r>
          </a:p>
          <a:p>
            <a:r>
              <a:rPr lang="bn-BD" sz="3200" b="1" dirty="0">
                <a:solidFill>
                  <a:schemeClr val="tx1"/>
                </a:solidFill>
                <a:latin typeface="NikoshBAN" pitchFamily="2" charset="0"/>
                <a:cs typeface="NikoshBAN" pitchFamily="2" charset="0"/>
              </a:rPr>
              <a:t>                 লোকে যারে নাহি ভুলে,</a:t>
            </a:r>
          </a:p>
          <a:p>
            <a:r>
              <a:rPr lang="bn-BD" sz="3200" b="1" dirty="0">
                <a:solidFill>
                  <a:schemeClr val="tx1"/>
                </a:solidFill>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      মনের </a:t>
            </a:r>
            <a:r>
              <a:rPr lang="bn-BD" sz="3200" b="1" dirty="0">
                <a:solidFill>
                  <a:schemeClr val="tx1"/>
                </a:solidFill>
                <a:latin typeface="NikoshBAN" pitchFamily="2" charset="0"/>
                <a:cs typeface="NikoshBAN" pitchFamily="2" charset="0"/>
              </a:rPr>
              <a:t>মন্দিরে </a:t>
            </a:r>
            <a:r>
              <a:rPr lang="bn-BD" sz="3200" b="1" dirty="0" smtClean="0">
                <a:solidFill>
                  <a:schemeClr val="tx1"/>
                </a:solidFill>
                <a:latin typeface="NikoshBAN" pitchFamily="2" charset="0"/>
                <a:cs typeface="NikoshBAN" pitchFamily="2" charset="0"/>
              </a:rPr>
              <a:t>সদা </a:t>
            </a:r>
            <a:r>
              <a:rPr lang="bn-BD" sz="3200" b="1" dirty="0">
                <a:solidFill>
                  <a:schemeClr val="tx1"/>
                </a:solidFill>
                <a:latin typeface="NikoshBAN" pitchFamily="2" charset="0"/>
                <a:cs typeface="NikoshBAN" pitchFamily="2" charset="0"/>
              </a:rPr>
              <a:t>সেবে সর্বজন;</a:t>
            </a:r>
          </a:p>
          <a:p>
            <a:r>
              <a:rPr lang="bn-BD" sz="3200" b="1" dirty="0">
                <a:solidFill>
                  <a:schemeClr val="tx1"/>
                </a:solidFill>
                <a:latin typeface="NikoshBAN" pitchFamily="2" charset="0"/>
                <a:cs typeface="NikoshBAN" pitchFamily="2" charset="0"/>
              </a:rPr>
              <a:t>                 কিন্তু কোন গুণ আছে,</a:t>
            </a:r>
          </a:p>
          <a:p>
            <a:r>
              <a:rPr lang="bn-BD" sz="3200" b="1" dirty="0">
                <a:solidFill>
                  <a:schemeClr val="tx1"/>
                </a:solidFill>
                <a:latin typeface="NikoshBAN" pitchFamily="2" charset="0"/>
                <a:cs typeface="NikoshBAN" pitchFamily="2" charset="0"/>
              </a:rPr>
              <a:t>                 যাচিব যে তব কাছে,</a:t>
            </a:r>
          </a:p>
          <a:p>
            <a:r>
              <a:rPr lang="bn-BD" sz="3200" b="1" dirty="0" smtClean="0">
                <a:solidFill>
                  <a:schemeClr val="tx1"/>
                </a:solidFill>
                <a:latin typeface="NikoshBAN" pitchFamily="2" charset="0"/>
                <a:cs typeface="NikoshBAN" pitchFamily="2" charset="0"/>
              </a:rPr>
              <a:t>         হেন </a:t>
            </a:r>
            <a:r>
              <a:rPr lang="bn-BD" sz="3200" b="1" dirty="0">
                <a:solidFill>
                  <a:schemeClr val="tx1"/>
                </a:solidFill>
                <a:latin typeface="NikoshBAN" pitchFamily="2" charset="0"/>
                <a:cs typeface="NikoshBAN" pitchFamily="2" charset="0"/>
              </a:rPr>
              <a:t>অমরতা </a:t>
            </a:r>
            <a:r>
              <a:rPr lang="bn-BD" sz="3200" b="1" dirty="0" smtClean="0">
                <a:solidFill>
                  <a:schemeClr val="tx1"/>
                </a:solidFill>
                <a:latin typeface="NikoshBAN" pitchFamily="2" charset="0"/>
                <a:cs typeface="NikoshBAN" pitchFamily="2" charset="0"/>
              </a:rPr>
              <a:t>আমি,কহ</a:t>
            </a:r>
            <a:r>
              <a:rPr lang="bn-BD" sz="3200" b="1" dirty="0">
                <a:solidFill>
                  <a:schemeClr val="tx1"/>
                </a:solidFill>
                <a:latin typeface="NikoshBAN" pitchFamily="2" charset="0"/>
                <a:cs typeface="NikoshBAN" pitchFamily="2" charset="0"/>
              </a:rPr>
              <a:t>, গো, শ্যামা জন্ম দে!</a:t>
            </a:r>
          </a:p>
          <a:p>
            <a:endParaRPr lang="bn-BD" sz="3600" b="1" dirty="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599" y="454270"/>
            <a:ext cx="2297723" cy="251753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454269"/>
            <a:ext cx="2514601" cy="2517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1904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4924" y="3200400"/>
            <a:ext cx="7483276" cy="3539430"/>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তবে </a:t>
            </a:r>
            <a:r>
              <a:rPr lang="bn-BD" sz="3200" b="1" dirty="0">
                <a:latin typeface="NikoshBAN" pitchFamily="2" charset="0"/>
                <a:cs typeface="NikoshBAN" pitchFamily="2" charset="0"/>
              </a:rPr>
              <a:t>যদি দয়া কর,</a:t>
            </a:r>
          </a:p>
          <a:p>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            ভূল </a:t>
            </a:r>
            <a:r>
              <a:rPr lang="bn-BD" sz="3200" b="1" dirty="0">
                <a:latin typeface="NikoshBAN" pitchFamily="2" charset="0"/>
                <a:cs typeface="NikoshBAN" pitchFamily="2" charset="0"/>
              </a:rPr>
              <a:t>দোষ, গুণ, ধর</a:t>
            </a:r>
          </a:p>
          <a:p>
            <a:r>
              <a:rPr lang="bn-BD" sz="3200" b="1" dirty="0" smtClean="0">
                <a:latin typeface="NikoshBAN" pitchFamily="2" charset="0"/>
                <a:cs typeface="NikoshBAN" pitchFamily="2" charset="0"/>
              </a:rPr>
              <a:t>               অমর </a:t>
            </a:r>
            <a:r>
              <a:rPr lang="bn-BD" sz="3200" b="1" dirty="0">
                <a:latin typeface="NikoshBAN" pitchFamily="2" charset="0"/>
                <a:cs typeface="NikoshBAN" pitchFamily="2" charset="0"/>
              </a:rPr>
              <a:t>করিয়া বর </a:t>
            </a:r>
            <a:r>
              <a:rPr lang="bn-BD" sz="3200" b="1" dirty="0" smtClean="0">
                <a:latin typeface="NikoshBAN" pitchFamily="2" charset="0"/>
                <a:cs typeface="NikoshBAN" pitchFamily="2" charset="0"/>
              </a:rPr>
              <a:t>দেহ </a:t>
            </a:r>
            <a:r>
              <a:rPr lang="bn-BD" sz="3200" b="1" dirty="0">
                <a:latin typeface="NikoshBAN" pitchFamily="2" charset="0"/>
                <a:cs typeface="NikoshBAN" pitchFamily="2" charset="0"/>
              </a:rPr>
              <a:t>দাসে, সুবরদে!</a:t>
            </a:r>
          </a:p>
          <a:p>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          ফুটি </a:t>
            </a:r>
            <a:r>
              <a:rPr lang="bn-BD" sz="3200" b="1" dirty="0">
                <a:latin typeface="NikoshBAN" pitchFamily="2" charset="0"/>
                <a:cs typeface="NikoshBAN" pitchFamily="2" charset="0"/>
              </a:rPr>
              <a:t>যেন স্মৃতি-জলে,</a:t>
            </a:r>
          </a:p>
          <a:p>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         মানসে</a:t>
            </a:r>
            <a:r>
              <a:rPr lang="bn-BD" sz="3200" b="1" dirty="0">
                <a:latin typeface="NikoshBAN" pitchFamily="2" charset="0"/>
                <a:cs typeface="NikoshBAN" pitchFamily="2" charset="0"/>
              </a:rPr>
              <a:t>, মা, যথা ফলে</a:t>
            </a:r>
          </a:p>
          <a:p>
            <a:r>
              <a:rPr lang="bn-BD" sz="3200" b="1" dirty="0" smtClean="0">
                <a:latin typeface="NikoshBAN" pitchFamily="2" charset="0"/>
                <a:cs typeface="NikoshBAN" pitchFamily="2" charset="0"/>
              </a:rPr>
              <a:t>                মধুময় তামরস কী </a:t>
            </a:r>
            <a:r>
              <a:rPr lang="bn-BD" sz="3200" b="1" dirty="0">
                <a:latin typeface="NikoshBAN" pitchFamily="2" charset="0"/>
                <a:cs typeface="NikoshBAN" pitchFamily="2" charset="0"/>
              </a:rPr>
              <a:t>বসন্ত, কী শরদে!</a:t>
            </a:r>
            <a:endParaRPr lang="en-US" sz="3200" b="1" dirty="0">
              <a:latin typeface="NikoshBAN" pitchFamily="2" charset="0"/>
              <a:cs typeface="NikoshBAN" pitchFamily="2" charset="0"/>
            </a:endParaRPr>
          </a:p>
          <a:p>
            <a:pPr algn="ctr"/>
            <a:r>
              <a:rPr lang="bn-BD"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23737"/>
            <a:ext cx="2590800" cy="2295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609601"/>
            <a:ext cx="26670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8267" y="609601"/>
            <a:ext cx="2466975" cy="2209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57576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533815" y="3431969"/>
            <a:ext cx="3733385" cy="26387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bn-BD" sz="3600" b="1" dirty="0" smtClean="0">
                <a:latin typeface="NikoshBAN" panose="02000000000000000000" pitchFamily="2" charset="0"/>
                <a:cs typeface="NikoshBAN" panose="02000000000000000000" pitchFamily="2" charset="0"/>
              </a:rPr>
              <a:t> </a:t>
            </a:r>
            <a:r>
              <a:rPr lang="bn-BD" sz="2800" dirty="0" smtClean="0">
                <a:ln>
                  <a:solidFill>
                    <a:schemeClr val="tx1"/>
                  </a:solidFill>
                </a:ln>
                <a:latin typeface="NikoshBAN" panose="02000000000000000000" pitchFamily="2" charset="0"/>
                <a:cs typeface="NikoshBAN" panose="02000000000000000000" pitchFamily="2" charset="0"/>
              </a:rPr>
              <a:t>নাজমুন্নাহার শিউলি</a:t>
            </a:r>
          </a:p>
          <a:p>
            <a:pPr marL="342900" lvl="1" indent="0">
              <a:buFont typeface="Arial" panose="020B0604020202020204" pitchFamily="34" charset="0"/>
              <a:buNone/>
            </a:pPr>
            <a:r>
              <a:rPr lang="bn-BD" sz="2800" dirty="0" smtClean="0">
                <a:ln>
                  <a:solidFill>
                    <a:schemeClr val="tx1"/>
                  </a:solidFill>
                </a:ln>
                <a:latin typeface="NikoshBAN" panose="02000000000000000000" pitchFamily="2" charset="0"/>
                <a:cs typeface="NikoshBAN" panose="02000000000000000000" pitchFamily="2" charset="0"/>
              </a:rPr>
              <a:t>    সহকারী শিক্ষক</a:t>
            </a:r>
          </a:p>
          <a:p>
            <a:pPr marL="0" indent="0">
              <a:buFont typeface="Arial" panose="020B0604020202020204" pitchFamily="34" charset="0"/>
              <a:buNone/>
            </a:pPr>
            <a:r>
              <a:rPr lang="bn-BD" sz="1800" b="1" dirty="0" smtClean="0">
                <a:solidFill>
                  <a:srgbClr val="002060"/>
                </a:solidFill>
                <a:latin typeface="NikoshBAN" panose="02000000000000000000" pitchFamily="2" charset="0"/>
                <a:cs typeface="NikoshBAN" panose="02000000000000000000" pitchFamily="2" charset="0"/>
              </a:rPr>
              <a:t>মতলব জে </a:t>
            </a:r>
            <a:r>
              <a:rPr lang="en-US" sz="1800" b="1" dirty="0" smtClean="0">
                <a:solidFill>
                  <a:srgbClr val="002060"/>
                </a:solidFill>
                <a:latin typeface="NikoshBAN" panose="02000000000000000000" pitchFamily="2" charset="0"/>
                <a:cs typeface="NikoshBAN" panose="02000000000000000000" pitchFamily="2" charset="0"/>
              </a:rPr>
              <a:t>,</a:t>
            </a:r>
            <a:r>
              <a:rPr lang="bn-BD" sz="1800" b="1" dirty="0" smtClean="0">
                <a:solidFill>
                  <a:srgbClr val="002060"/>
                </a:solidFill>
                <a:latin typeface="NikoshBAN" panose="02000000000000000000" pitchFamily="2" charset="0"/>
                <a:cs typeface="NikoshBAN" panose="02000000000000000000" pitchFamily="2" charset="0"/>
              </a:rPr>
              <a:t>বি সরকারি পাইল</a:t>
            </a:r>
            <a:r>
              <a:rPr lang="en-US" sz="1800" b="1" dirty="0" smtClean="0">
                <a:solidFill>
                  <a:srgbClr val="002060"/>
                </a:solidFill>
                <a:latin typeface="NikoshBAN" panose="02000000000000000000" pitchFamily="2" charset="0"/>
                <a:cs typeface="NikoshBAN" panose="02000000000000000000" pitchFamily="2" charset="0"/>
              </a:rPr>
              <a:t>ট</a:t>
            </a:r>
            <a:r>
              <a:rPr lang="bn-BD" sz="1800" b="1" dirty="0" smtClean="0">
                <a:solidFill>
                  <a:srgbClr val="002060"/>
                </a:solidFill>
                <a:latin typeface="NikoshBAN" panose="02000000000000000000" pitchFamily="2" charset="0"/>
                <a:cs typeface="NikoshBAN" panose="02000000000000000000" pitchFamily="2" charset="0"/>
              </a:rPr>
              <a:t> উচ্চ বিদ্যালয়</a:t>
            </a:r>
          </a:p>
          <a:p>
            <a:pPr marL="0" indent="0">
              <a:buFont typeface="Arial" panose="020B0604020202020204" pitchFamily="34" charset="0"/>
              <a:buNone/>
            </a:pPr>
            <a:r>
              <a:rPr lang="bn-BD" sz="1800" b="1" dirty="0" smtClean="0">
                <a:latin typeface="NikoshBAN" panose="02000000000000000000" pitchFamily="2" charset="0"/>
                <a:cs typeface="NikoshBAN" panose="02000000000000000000" pitchFamily="2" charset="0"/>
              </a:rPr>
              <a:t>            </a:t>
            </a:r>
            <a:r>
              <a:rPr lang="bn-BD" sz="1800" dirty="0" smtClean="0">
                <a:ln>
                  <a:solidFill>
                    <a:schemeClr val="tx1"/>
                  </a:solidFill>
                </a:ln>
                <a:latin typeface="NikoshBAN" panose="02000000000000000000" pitchFamily="2" charset="0"/>
                <a:cs typeface="NikoshBAN" panose="02000000000000000000" pitchFamily="2" charset="0"/>
              </a:rPr>
              <a:t>মতলব (দঃ) ,চাঁদপুর  </a:t>
            </a:r>
          </a:p>
          <a:p>
            <a:pPr marL="0" indent="0">
              <a:buNone/>
            </a:pPr>
            <a:r>
              <a:rPr lang="bn-BD" sz="1800" b="1" dirty="0" smtClean="0">
                <a:latin typeface="NikoshBAN" panose="02000000000000000000" pitchFamily="2" charset="0"/>
                <a:cs typeface="NikoshBAN" panose="02000000000000000000" pitchFamily="2" charset="0"/>
              </a:rPr>
              <a:t> </a:t>
            </a:r>
            <a:r>
              <a:rPr lang="bn-BD" sz="1800" b="1" dirty="0" smtClean="0">
                <a:solidFill>
                  <a:srgbClr val="002060"/>
                </a:solidFill>
                <a:latin typeface="NikoshBAN" panose="02000000000000000000" pitchFamily="2" charset="0"/>
                <a:cs typeface="NikoshBAN" panose="02000000000000000000" pitchFamily="2" charset="0"/>
              </a:rPr>
              <a:t>E-mail</a:t>
            </a:r>
            <a:r>
              <a:rPr lang="bn-BD" sz="1800" b="1" dirty="0">
                <a:solidFill>
                  <a:srgbClr val="002060"/>
                </a:solidFill>
                <a:latin typeface="Times New Roman" panose="02020603050405020304" pitchFamily="18" charset="0"/>
                <a:cs typeface="NikoshBAN" panose="02000000000000000000" pitchFamily="2" charset="0"/>
              </a:rPr>
              <a:t>: </a:t>
            </a:r>
            <a:r>
              <a:rPr lang="bn-BD" sz="1800" b="1" dirty="0" smtClean="0">
                <a:solidFill>
                  <a:srgbClr val="002060"/>
                </a:solidFill>
                <a:latin typeface="Times New Roman" panose="02020603050405020304" pitchFamily="18" charset="0"/>
              </a:rPr>
              <a:t>shiuly17bd@gmail.com</a:t>
            </a:r>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8" name="Content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2308" y="723371"/>
            <a:ext cx="2133600" cy="2426228"/>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161" y="723371"/>
            <a:ext cx="2100966" cy="2426228"/>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5181600" y="3581400"/>
            <a:ext cx="3193576" cy="1938992"/>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৮ম</a:t>
            </a:r>
            <a:endPar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বিষয়ঃবাংলা ১ম পত্র</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দ্য</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bn-IN"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a:t>
            </a:r>
            <a:r>
              <a:rPr lang="bn-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৫০ মিনিট </a:t>
            </a:r>
            <a:endPar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600376"/>
            <a:ext cx="529735" cy="4920016"/>
          </a:xfrm>
          <a:prstGeom prst="rect">
            <a:avLst/>
          </a:prstGeom>
        </p:spPr>
      </p:pic>
    </p:spTree>
    <p:extLst>
      <p:ext uri="{BB962C8B-B14F-4D97-AF65-F5344CB8AC3E}">
        <p14:creationId xmlns:p14="http://schemas.microsoft.com/office/powerpoint/2010/main" val="574407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00175"/>
            <a:ext cx="2590800" cy="2638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15" y="457200"/>
            <a:ext cx="2532185" cy="2638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914400"/>
            <a:ext cx="2581275" cy="2638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85800" y="4558605"/>
            <a:ext cx="7848600" cy="1384995"/>
          </a:xfrm>
          <a:prstGeom prst="rect">
            <a:avLst/>
          </a:prstGeom>
        </p:spPr>
        <p:txBody>
          <a:bodyPr wrap="square">
            <a:spAutoFit/>
          </a:bodyPr>
          <a:lstStyle/>
          <a:p>
            <a:r>
              <a:rPr lang="bn-BD" sz="2800" b="1" dirty="0">
                <a:latin typeface="NikoshBAN" pitchFamily="2" charset="0"/>
                <a:cs typeface="NikoshBAN" pitchFamily="2" charset="0"/>
              </a:rPr>
              <a:t>কবি দেশকে মা হিসেবে কল্পনা করেছেন আর নিজেকে ভেবেছেন তাঁর </a:t>
            </a:r>
          </a:p>
          <a:p>
            <a:r>
              <a:rPr lang="bn-BD" sz="2800" b="1" dirty="0">
                <a:latin typeface="NikoshBAN" pitchFamily="2" charset="0"/>
                <a:cs typeface="NikoshBAN" pitchFamily="2" charset="0"/>
              </a:rPr>
              <a:t>সন্তান। তাই দেশমাতৃকার কাছে তিনি প্রণতি জানাচ্ছেন, পদ্মফুল যেমন </a:t>
            </a:r>
          </a:p>
          <a:p>
            <a:r>
              <a:rPr lang="bn-BD" sz="2800" b="1" dirty="0">
                <a:latin typeface="NikoshBAN" pitchFamily="2" charset="0"/>
                <a:cs typeface="NikoshBAN" pitchFamily="2" charset="0"/>
              </a:rPr>
              <a:t>পানিতে ফুটে, তিনিও তেমনি দেশমাতৃকার স্মৃতিতে ফুটে থাকতে চান।</a:t>
            </a:r>
          </a:p>
        </p:txBody>
      </p:sp>
    </p:spTree>
    <p:extLst>
      <p:ext uri="{BB962C8B-B14F-4D97-AF65-F5344CB8AC3E}">
        <p14:creationId xmlns:p14="http://schemas.microsoft.com/office/powerpoint/2010/main" val="807978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58605"/>
            <a:ext cx="7848600" cy="523220"/>
          </a:xfrm>
          <a:prstGeom prst="rect">
            <a:avLst/>
          </a:prstGeom>
        </p:spPr>
        <p:txBody>
          <a:bodyPr wrap="square">
            <a:spAutoFit/>
          </a:bodyPr>
          <a:lstStyle/>
          <a:p>
            <a:endParaRPr lang="bn-BD" sz="2800" dirty="0">
              <a:latin typeface="NikoshBAN" pitchFamily="2" charset="0"/>
              <a:cs typeface="NikoshBAN" pitchFamily="2" charset="0"/>
            </a:endParaRPr>
          </a:p>
        </p:txBody>
      </p:sp>
      <p:sp>
        <p:nvSpPr>
          <p:cNvPr id="3" name="Rectangle 2"/>
          <p:cNvSpPr/>
          <p:nvPr/>
        </p:nvSpPr>
        <p:spPr>
          <a:xfrm>
            <a:off x="571500" y="2209800"/>
            <a:ext cx="7848600" cy="3046988"/>
          </a:xfrm>
          <a:prstGeom prst="rect">
            <a:avLst/>
          </a:prstGeom>
        </p:spPr>
        <p:txBody>
          <a:bodyPr wrap="square">
            <a:spAutoFit/>
          </a:bodyPr>
          <a:lstStyle/>
          <a:p>
            <a:pPr algn="just"/>
            <a:r>
              <a:rPr lang="bn-BD" sz="3200" dirty="0">
                <a:latin typeface="NikoshBAN" pitchFamily="2" charset="0"/>
                <a:cs typeface="NikoshBAN" pitchFamily="2" charset="0"/>
              </a:rPr>
              <a:t>‘</a:t>
            </a:r>
            <a:r>
              <a:rPr lang="bn-BD" sz="3200" b="1" dirty="0">
                <a:latin typeface="NikoshBAN" pitchFamily="2" charset="0"/>
                <a:cs typeface="NikoshBAN" pitchFamily="2" charset="0"/>
              </a:rPr>
              <a:t>বঙ্গভূমির প্রতি’ একটি গীতিকবিতা। কবিতাটিতে স্বদ্বশের প্রতি কবির শ্রদ্ধা ও একাগ্রতা প্রকাশ পেয়েছে। বঙ্গভূমি কবির মা এবং কবি তাঁর সন্তান। কবির ধারণা মায়ের মতো দেশমাতৃকাও কবির সব দোষ ক্ষমা করে দিবেন। তাই মায়ের কাছে  তাঁর প্রার্থনা, মায়ের স্মৃতিতে তিনি পদ্ম ফুলের মত ফুটে থাকতে চান।</a:t>
            </a:r>
          </a:p>
        </p:txBody>
      </p:sp>
      <p:sp>
        <p:nvSpPr>
          <p:cNvPr id="4" name="TextBox 3"/>
          <p:cNvSpPr txBox="1"/>
          <p:nvPr/>
        </p:nvSpPr>
        <p:spPr>
          <a:xfrm>
            <a:off x="3276600" y="609600"/>
            <a:ext cx="2362200" cy="1219201"/>
          </a:xfrm>
          <a:prstGeom prst="wave">
            <a:avLst/>
          </a:prstGeom>
          <a:noFill/>
          <a:ln>
            <a:noFill/>
          </a:ln>
        </p:spPr>
        <p:style>
          <a:lnRef idx="1">
            <a:schemeClr val="accent3"/>
          </a:lnRef>
          <a:fillRef idx="2">
            <a:schemeClr val="accent3"/>
          </a:fillRef>
          <a:effectRef idx="1">
            <a:schemeClr val="accent3"/>
          </a:effectRef>
          <a:fontRef idx="minor">
            <a:schemeClr val="dk1"/>
          </a:fontRef>
        </p:style>
        <p:txBody>
          <a:bodyPr wrap="square" rtlCol="0">
            <a:prstTxWarp prst="textDoubleWave1">
              <a:avLst/>
            </a:prstTxWarp>
            <a:spAutoFit/>
          </a:bodyPr>
          <a:lstStyle/>
          <a:p>
            <a:pPr algn="ctr"/>
            <a:r>
              <a:rPr lang="bn-BD" sz="3200" b="1" u="sng" dirty="0" smtClean="0">
                <a:solidFill>
                  <a:srgbClr val="00B050"/>
                </a:solidFill>
              </a:rPr>
              <a:t>মূ</a:t>
            </a:r>
            <a:r>
              <a:rPr lang="bn-BD" sz="3200" b="1" u="sng" dirty="0" smtClean="0">
                <a:solidFill>
                  <a:srgbClr val="FF0000"/>
                </a:solidFill>
              </a:rPr>
              <a:t>ল</a:t>
            </a:r>
            <a:r>
              <a:rPr lang="bn-BD" sz="3200" b="1" u="sng" dirty="0" smtClean="0">
                <a:solidFill>
                  <a:srgbClr val="00B050"/>
                </a:solidFill>
              </a:rPr>
              <a:t> ব</a:t>
            </a:r>
            <a:r>
              <a:rPr lang="bn-BD" sz="3200" b="1" u="sng" dirty="0" smtClean="0">
                <a:solidFill>
                  <a:srgbClr val="FF0000"/>
                </a:solidFill>
              </a:rPr>
              <a:t>ক্ত</a:t>
            </a:r>
            <a:r>
              <a:rPr lang="bn-BD" sz="3200" b="1" u="sng" dirty="0" smtClean="0">
                <a:solidFill>
                  <a:srgbClr val="00B050"/>
                </a:solidFill>
              </a:rPr>
              <a:t>ব্য</a:t>
            </a:r>
            <a:endParaRPr lang="en-US" sz="3200" b="1" u="sng" dirty="0">
              <a:solidFill>
                <a:srgbClr val="00B050"/>
              </a:solidFill>
            </a:endParaRPr>
          </a:p>
        </p:txBody>
      </p:sp>
    </p:spTree>
    <p:extLst>
      <p:ext uri="{BB962C8B-B14F-4D97-AF65-F5344CB8AC3E}">
        <p14:creationId xmlns:p14="http://schemas.microsoft.com/office/powerpoint/2010/main" val="7843517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722" y="366062"/>
            <a:ext cx="8477735" cy="584775"/>
          </a:xfrm>
          <a:prstGeom prst="rect">
            <a:avLst/>
          </a:prstGeom>
          <a:noFill/>
        </p:spPr>
        <p:txBody>
          <a:bodyPr wrap="square" rtlCol="0">
            <a:spAutoFit/>
          </a:bodyPr>
          <a:lstStyle/>
          <a:p>
            <a:endParaRPr lang="bn-BD" sz="3200" dirty="0" smtClean="0">
              <a:latin typeface="NikoshBAN" panose="02000000000000000000" pitchFamily="2" charset="0"/>
              <a:cs typeface="NikoshBAN" panose="02000000000000000000" pitchFamily="2" charset="0"/>
            </a:endParaRPr>
          </a:p>
        </p:txBody>
      </p:sp>
      <p:sp>
        <p:nvSpPr>
          <p:cNvPr id="17" name="TextBox 1"/>
          <p:cNvSpPr txBox="1">
            <a:spLocks noChangeArrowheads="1"/>
          </p:cNvSpPr>
          <p:nvPr/>
        </p:nvSpPr>
        <p:spPr bwMode="auto">
          <a:xfrm>
            <a:off x="2895600" y="639399"/>
            <a:ext cx="3200400" cy="7642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prstTxWarp prst="textDeflateBottom">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bn-BD" altLang="en-US" sz="6000" b="1" u="sng"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দ</a:t>
            </a:r>
            <a:r>
              <a:rPr lang="bn-BD" altLang="en-US" sz="6000" b="1" u="sng" dirty="0" smtClean="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ল</a:t>
            </a:r>
            <a:r>
              <a:rPr lang="bn-BD" altLang="en-US" sz="6000" b="1" u="sng"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গ</a:t>
            </a:r>
            <a:r>
              <a:rPr lang="bn-BD" altLang="en-US" sz="6000" b="1" u="sng" dirty="0" smtClean="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ত </a:t>
            </a:r>
            <a:r>
              <a:rPr lang="bn-BD" altLang="en-US" sz="6000" b="1" u="sng"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a:t>
            </a:r>
            <a:r>
              <a:rPr lang="bn-BD" altLang="en-US" sz="6000" b="1" u="sng" dirty="0" smtClean="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জ</a:t>
            </a:r>
            <a:endParaRPr lang="en-US" altLang="en-US" sz="6000" b="1" u="sng" dirty="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6" name="Rectangle 5"/>
          <p:cNvSpPr/>
          <p:nvPr/>
        </p:nvSpPr>
        <p:spPr>
          <a:xfrm>
            <a:off x="1333500" y="3657600"/>
            <a:ext cx="651510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bn-BD" sz="4000" b="1" dirty="0" smtClean="0">
                <a:ln w="11430"/>
                <a:effectLst>
                  <a:outerShdw blurRad="50800" dist="39000" dir="5460000" algn="tl">
                    <a:srgbClr val="000000">
                      <a:alpha val="38000"/>
                    </a:srgbClr>
                  </a:outerShdw>
                </a:effectLst>
                <a:latin typeface="NikoshBAN" pitchFamily="2" charset="0"/>
                <a:cs typeface="NikoshBAN" pitchFamily="2" charset="0"/>
              </a:rPr>
              <a:t>‘</a:t>
            </a:r>
            <a:r>
              <a:rPr lang="bn-BD" sz="4000" b="1" dirty="0">
                <a:ln w="11430"/>
                <a:effectLst>
                  <a:outerShdw blurRad="50800" dist="39000" dir="5460000" algn="tl">
                    <a:srgbClr val="000000">
                      <a:alpha val="38000"/>
                    </a:srgbClr>
                  </a:outerShdw>
                </a:effectLst>
                <a:latin typeface="NikoshBAN" pitchFamily="2" charset="0"/>
                <a:cs typeface="NikoshBAN" pitchFamily="2" charset="0"/>
              </a:rPr>
              <a:t>বঙ্গভূমি’ কবিতা অবলম্বনে স্বদেশের প্রতি তোমার দেশপ্রেম ও কর্তব্য সম্পর্কে</a:t>
            </a:r>
            <a:r>
              <a:rPr lang="bn-IN" sz="4000" b="1" dirty="0">
                <a:ln w="11430"/>
                <a:effectLst>
                  <a:outerShdw blurRad="50800" dist="39000" dir="5460000" algn="tl">
                    <a:srgbClr val="000000">
                      <a:alpha val="38000"/>
                    </a:srgbClr>
                  </a:outerShdw>
                </a:effectLst>
                <a:latin typeface="NikoshBAN" pitchFamily="2" charset="0"/>
                <a:cs typeface="NikoshBAN" pitchFamily="2" charset="0"/>
              </a:rPr>
              <a:t> দলে আলোচনা করে </a:t>
            </a:r>
            <a:r>
              <a:rPr lang="bn-BD" sz="4000" b="1" dirty="0">
                <a:ln w="11430"/>
                <a:effectLst>
                  <a:outerShdw blurRad="50800" dist="39000" dir="5460000" algn="tl">
                    <a:srgbClr val="000000">
                      <a:alpha val="38000"/>
                    </a:srgbClr>
                  </a:outerShdw>
                </a:effectLst>
                <a:latin typeface="NikoshBAN" pitchFamily="2" charset="0"/>
                <a:cs typeface="NikoshBAN" pitchFamily="2" charset="0"/>
              </a:rPr>
              <a:t>পাঁচটি বাক্য লেখ।</a:t>
            </a:r>
            <a:endParaRPr lang="en-US" sz="4000" b="1" dirty="0">
              <a:ln w="11430"/>
              <a:effectLst>
                <a:outerShdw blurRad="50800" dist="39000" dir="5460000" algn="tl">
                  <a:srgbClr val="000000">
                    <a:alpha val="38000"/>
                  </a:srgbClr>
                </a:outerShdw>
              </a:effectLst>
              <a:latin typeface="NikoshBAN" pitchFamily="2" charset="0"/>
              <a:cs typeface="NikoshBAN" pitchFamily="2" charset="0"/>
            </a:endParaRPr>
          </a:p>
          <a:p>
            <a:pPr algn="just"/>
            <a:endParaRPr lang="bn-BD" sz="4000" b="1"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352550"/>
            <a:ext cx="2514600" cy="2000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713729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600200"/>
            <a:ext cx="8037244"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571500" indent="-571500">
              <a:buFont typeface="Wingdings" pitchFamily="2" charset="2"/>
              <a:buChar char="q"/>
            </a:pP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বাংলাভাষায় রচিত প্রথম মহাকাব্যের নাম কী?</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466284" y="3612595"/>
            <a:ext cx="8028159"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marL="685800" indent="-685800">
              <a:buFont typeface="Wingdings" panose="05000000000000000000" pitchFamily="2" charset="2"/>
              <a:buChar char="q"/>
            </a:pP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‘চতুর্দশপদী কবিতা’র আরেক নাম কী?</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466283" y="5595574"/>
            <a:ext cx="8028161"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685800" indent="-685800">
              <a:buFont typeface="Wingdings" panose="05000000000000000000" pitchFamily="2" charset="2"/>
              <a:buChar char="q"/>
            </a:pP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রেখো, মা, দাসেরে মনে –বলতে কী বুঝানো হয়েছে?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457201" y="4604084"/>
            <a:ext cx="8037243"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571500" indent="-571500">
              <a:buFont typeface="Wingdings" panose="05000000000000000000" pitchFamily="2" charset="2"/>
              <a:buChar char="q"/>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‘সেই ধন্য নরকুলে’-বলতে কবি কী বোঝাতে চেয়েছেন?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481111" y="2591690"/>
            <a:ext cx="8013333"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571500" indent="-571500">
              <a:buFont typeface="Wingdings" pitchFamily="2" charset="2"/>
              <a:buChar char="q"/>
            </a:pP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‘বঙ্গভূমির প্রতি’ কী জাতীয় কবিতা?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TextBox 1"/>
          <p:cNvSpPr txBox="1">
            <a:spLocks noChangeArrowheads="1"/>
          </p:cNvSpPr>
          <p:nvPr/>
        </p:nvSpPr>
        <p:spPr bwMode="auto">
          <a:xfrm>
            <a:off x="3143996" y="609600"/>
            <a:ext cx="2647204" cy="7642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prstTxWarp prst="textDeflateBottom">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6000" b="1" u="sng"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ম</a:t>
            </a:r>
            <a:r>
              <a:rPr lang="bn-IN" sz="6000" b="1" u="sng"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a:t>
            </a:r>
            <a:r>
              <a:rPr lang="bn-BD" sz="6000" b="1" u="sng" dirty="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ল্যা</a:t>
            </a:r>
            <a:r>
              <a:rPr lang="bn-BD" sz="6000" b="1" u="sng"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য়</a:t>
            </a:r>
            <a:r>
              <a:rPr lang="bn-BD" sz="6000" b="1" u="sng" dirty="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ন</a:t>
            </a:r>
            <a:endParaRPr lang="en-US" sz="6000" b="1" u="sng" dirty="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7262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 calcmode="lin" valueType="num">
                                      <p:cBhvr>
                                        <p:cTn id="1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anim calcmode="lin" valueType="num">
                                      <p:cBhvr>
                                        <p:cTn id="3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699019"/>
            <a:ext cx="8035016" cy="66294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b="1" dirty="0">
                <a:solidFill>
                  <a:schemeClr val="tx1"/>
                </a:solidFill>
                <a:latin typeface="NikoshBAN" pitchFamily="2" charset="0"/>
                <a:cs typeface="NikoshBAN" pitchFamily="2" charset="0"/>
              </a:rPr>
              <a:t>১</a:t>
            </a:r>
            <a:r>
              <a:rPr lang="bn-BD" sz="3200" b="1" dirty="0" smtClean="0">
                <a:solidFill>
                  <a:schemeClr val="tx1"/>
                </a:solidFill>
                <a:latin typeface="NikoshBAN" pitchFamily="2" charset="0"/>
                <a:cs typeface="NikoshBAN" pitchFamily="2" charset="0"/>
              </a:rPr>
              <a:t>। ‘বঙ্গভূমির প্রতি’ কবিতায় মৃত্যুর দেবতাকে কী বলেছে? </a:t>
            </a:r>
            <a:endParaRPr lang="en-US" sz="3200" b="1" dirty="0">
              <a:solidFill>
                <a:schemeClr val="tx1"/>
              </a:solidFill>
              <a:latin typeface="NikoshBAN" pitchFamily="2" charset="0"/>
              <a:cs typeface="NikoshBAN" pitchFamily="2" charset="0"/>
            </a:endParaRPr>
          </a:p>
        </p:txBody>
      </p:sp>
      <p:sp>
        <p:nvSpPr>
          <p:cNvPr id="6" name="Multiply 5"/>
          <p:cNvSpPr/>
          <p:nvPr/>
        </p:nvSpPr>
        <p:spPr>
          <a:xfrm>
            <a:off x="8153400" y="2464876"/>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Half Frame 6"/>
          <p:cNvSpPr/>
          <p:nvPr/>
        </p:nvSpPr>
        <p:spPr>
          <a:xfrm rot="14014148">
            <a:off x="4472642" y="3417443"/>
            <a:ext cx="257644" cy="39595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8" name="Rounded Rectangle 7"/>
          <p:cNvSpPr/>
          <p:nvPr/>
        </p:nvSpPr>
        <p:spPr>
          <a:xfrm>
            <a:off x="1371600" y="2391267"/>
            <a:ext cx="2657476" cy="6501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(ক) </a:t>
            </a:r>
            <a:r>
              <a:rPr lang="bn-BD" sz="3200" b="1" dirty="0" smtClean="0">
                <a:solidFill>
                  <a:schemeClr val="tx1"/>
                </a:solidFill>
                <a:latin typeface="NikoshBAN" pitchFamily="2" charset="0"/>
                <a:cs typeface="NikoshBAN" pitchFamily="2" charset="0"/>
              </a:rPr>
              <a:t>শরদ</a:t>
            </a:r>
            <a:endParaRPr lang="en-US" sz="3200" b="1" dirty="0">
              <a:solidFill>
                <a:schemeClr val="tx1"/>
              </a:solidFill>
              <a:latin typeface="NikoshBAN" pitchFamily="2" charset="0"/>
              <a:cs typeface="NikoshBAN" pitchFamily="2" charset="0"/>
            </a:endParaRPr>
          </a:p>
        </p:txBody>
      </p:sp>
      <p:sp>
        <p:nvSpPr>
          <p:cNvPr id="9" name="Rounded Rectangle 8"/>
          <p:cNvSpPr/>
          <p:nvPr/>
        </p:nvSpPr>
        <p:spPr>
          <a:xfrm>
            <a:off x="5110371" y="2367035"/>
            <a:ext cx="2703018" cy="6501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b="1" dirty="0" smtClean="0">
                <a:solidFill>
                  <a:schemeClr val="tx1"/>
                </a:solidFill>
                <a:latin typeface="NikoshBAN" pitchFamily="2" charset="0"/>
                <a:cs typeface="NikoshBAN" pitchFamily="2" charset="0"/>
              </a:rPr>
              <a:t>(খ) অমর</a:t>
            </a:r>
            <a:endParaRPr lang="en-US" sz="3200" b="1" dirty="0">
              <a:solidFill>
                <a:schemeClr val="tx1"/>
              </a:solidFill>
            </a:endParaRPr>
          </a:p>
        </p:txBody>
      </p:sp>
      <p:sp>
        <p:nvSpPr>
          <p:cNvPr id="10" name="Rounded Rectangle 9"/>
          <p:cNvSpPr/>
          <p:nvPr/>
        </p:nvSpPr>
        <p:spPr>
          <a:xfrm>
            <a:off x="1371600" y="3333519"/>
            <a:ext cx="2657475" cy="6109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(গ) শমন</a:t>
            </a:r>
            <a:endParaRPr lang="en-US" sz="3200" b="1" dirty="0">
              <a:solidFill>
                <a:schemeClr val="tx1"/>
              </a:solidFill>
              <a:latin typeface="NikoshBAN" pitchFamily="2" charset="0"/>
              <a:cs typeface="NikoshBAN" pitchFamily="2" charset="0"/>
            </a:endParaRPr>
          </a:p>
        </p:txBody>
      </p:sp>
      <p:sp>
        <p:nvSpPr>
          <p:cNvPr id="11" name="Rounded Rectangle 10"/>
          <p:cNvSpPr/>
          <p:nvPr/>
        </p:nvSpPr>
        <p:spPr>
          <a:xfrm>
            <a:off x="5110371" y="3315640"/>
            <a:ext cx="2703018" cy="59955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b="1" dirty="0">
                <a:solidFill>
                  <a:schemeClr val="tx1"/>
                </a:solidFill>
                <a:latin typeface="NikoshBAN" pitchFamily="2" charset="0"/>
                <a:cs typeface="NikoshBAN" pitchFamily="2" charset="0"/>
              </a:rPr>
              <a:t>(</a:t>
            </a:r>
            <a:r>
              <a:rPr lang="bn-BD" sz="3200" b="1" dirty="0" smtClean="0">
                <a:solidFill>
                  <a:schemeClr val="tx1"/>
                </a:solidFill>
                <a:latin typeface="NikoshBAN" pitchFamily="2" charset="0"/>
                <a:cs typeface="NikoshBAN" pitchFamily="2" charset="0"/>
              </a:rPr>
              <a:t>ঘ) শ্যামা </a:t>
            </a:r>
            <a:endParaRPr lang="en-US" sz="3200" b="1" dirty="0">
              <a:solidFill>
                <a:schemeClr val="tx1"/>
              </a:solidFill>
              <a:latin typeface="NikoshBAN" pitchFamily="2" charset="0"/>
              <a:cs typeface="NikoshBAN" pitchFamily="2" charset="0"/>
            </a:endParaRPr>
          </a:p>
        </p:txBody>
      </p:sp>
      <p:sp>
        <p:nvSpPr>
          <p:cNvPr id="12" name="Rectangle 11"/>
          <p:cNvSpPr/>
          <p:nvPr/>
        </p:nvSpPr>
        <p:spPr>
          <a:xfrm>
            <a:off x="3133684" y="1033683"/>
            <a:ext cx="2315172"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prstClr val="black"/>
                </a:solidFill>
                <a:latin typeface="NikoshBAN" pitchFamily="2" charset="0"/>
                <a:cs typeface="NikoshBAN" pitchFamily="2" charset="0"/>
              </a:rPr>
              <a:t>বহুনির্বাচনী </a:t>
            </a:r>
            <a:r>
              <a:rPr lang="bn-BD" sz="3200" dirty="0" smtClean="0">
                <a:solidFill>
                  <a:prstClr val="black"/>
                </a:solidFill>
                <a:latin typeface="NikoshBAN" pitchFamily="2" charset="0"/>
                <a:cs typeface="NikoshBAN" pitchFamily="2" charset="0"/>
              </a:rPr>
              <a:t>প্রশ্ন </a:t>
            </a:r>
            <a:endParaRPr lang="en-US" sz="3200" dirty="0">
              <a:solidFill>
                <a:prstClr val="black"/>
              </a:solidFill>
              <a:latin typeface="NikoshBAN" pitchFamily="2" charset="0"/>
              <a:cs typeface="NikoshBAN" pitchFamily="2" charset="0"/>
            </a:endParaRPr>
          </a:p>
        </p:txBody>
      </p:sp>
      <p:sp>
        <p:nvSpPr>
          <p:cNvPr id="13" name="Multiply 12"/>
          <p:cNvSpPr/>
          <p:nvPr/>
        </p:nvSpPr>
        <p:spPr>
          <a:xfrm>
            <a:off x="4325219" y="2492766"/>
            <a:ext cx="3429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Multiply 13"/>
          <p:cNvSpPr/>
          <p:nvPr/>
        </p:nvSpPr>
        <p:spPr>
          <a:xfrm>
            <a:off x="8153400" y="3423509"/>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907213" y="4012834"/>
            <a:ext cx="8236787" cy="72631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b="1" dirty="0">
                <a:solidFill>
                  <a:schemeClr val="tx1"/>
                </a:solidFill>
                <a:latin typeface="NikoshBAN" pitchFamily="2" charset="0"/>
                <a:cs typeface="NikoshBAN" pitchFamily="2" charset="0"/>
              </a:rPr>
              <a:t>২</a:t>
            </a:r>
            <a:r>
              <a:rPr lang="bn-BD" sz="3200" b="1" dirty="0" smtClean="0">
                <a:solidFill>
                  <a:schemeClr val="tx1"/>
                </a:solidFill>
                <a:latin typeface="NikoshBAN" pitchFamily="2" charset="0"/>
                <a:cs typeface="NikoshBAN" pitchFamily="2" charset="0"/>
              </a:rPr>
              <a:t>।মাইকেল মধুসূদন দত্ত কত খ্রিষ্টাব্দে মৃত্যুবরণ করেন? </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6" name="Multiply 15"/>
          <p:cNvSpPr/>
          <p:nvPr/>
        </p:nvSpPr>
        <p:spPr>
          <a:xfrm>
            <a:off x="4359971" y="4678680"/>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Half Frame 16"/>
          <p:cNvSpPr/>
          <p:nvPr/>
        </p:nvSpPr>
        <p:spPr>
          <a:xfrm rot="14014148">
            <a:off x="8260365" y="5559877"/>
            <a:ext cx="257644" cy="39595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prstClr val="black"/>
                </a:solidFill>
              </a:rPr>
              <a:t> </a:t>
            </a:r>
            <a:endParaRPr lang="en-US" dirty="0">
              <a:solidFill>
                <a:prstClr val="black"/>
              </a:solidFill>
            </a:endParaRPr>
          </a:p>
        </p:txBody>
      </p:sp>
      <p:sp>
        <p:nvSpPr>
          <p:cNvPr id="18" name="Rounded Rectangle 17"/>
          <p:cNvSpPr/>
          <p:nvPr/>
        </p:nvSpPr>
        <p:spPr>
          <a:xfrm>
            <a:off x="1371601" y="4677516"/>
            <a:ext cx="2657474" cy="5867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a:t>
            </a:r>
            <a:r>
              <a:rPr lang="bn-BD" sz="3200" b="1" dirty="0" smtClean="0">
                <a:solidFill>
                  <a:schemeClr val="tx1"/>
                </a:solidFill>
                <a:latin typeface="NikoshBAN" pitchFamily="2" charset="0"/>
                <a:cs typeface="NikoshBAN" pitchFamily="2" charset="0"/>
              </a:rPr>
              <a:t>ক) ১৮৭০</a:t>
            </a:r>
            <a:endParaRPr lang="en-US" sz="3200" b="1" dirty="0">
              <a:solidFill>
                <a:schemeClr val="tx1"/>
              </a:solidFill>
            </a:endParaRPr>
          </a:p>
        </p:txBody>
      </p:sp>
      <p:sp>
        <p:nvSpPr>
          <p:cNvPr id="19" name="Rounded Rectangle 18"/>
          <p:cNvSpPr/>
          <p:nvPr/>
        </p:nvSpPr>
        <p:spPr>
          <a:xfrm>
            <a:off x="5179012" y="5523733"/>
            <a:ext cx="2703018" cy="5904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b="1" dirty="0" smtClean="0">
                <a:solidFill>
                  <a:prstClr val="black"/>
                </a:solidFill>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(ঘ) ১৮৭৩</a:t>
            </a:r>
            <a:endParaRPr lang="en-US" sz="3200" b="1" dirty="0">
              <a:solidFill>
                <a:schemeClr val="tx1"/>
              </a:solidFill>
            </a:endParaRPr>
          </a:p>
        </p:txBody>
      </p:sp>
      <p:sp>
        <p:nvSpPr>
          <p:cNvPr id="20" name="Rounded Rectangle 19"/>
          <p:cNvSpPr/>
          <p:nvPr/>
        </p:nvSpPr>
        <p:spPr>
          <a:xfrm>
            <a:off x="1371601" y="5609596"/>
            <a:ext cx="2663339" cy="5867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(গ) ১৮৭২</a:t>
            </a:r>
            <a:endParaRPr lang="en-US" sz="3200" b="1" dirty="0">
              <a:solidFill>
                <a:schemeClr val="tx1"/>
              </a:solidFill>
            </a:endParaRPr>
          </a:p>
        </p:txBody>
      </p:sp>
      <p:sp>
        <p:nvSpPr>
          <p:cNvPr id="21" name="Rounded Rectangle 20"/>
          <p:cNvSpPr/>
          <p:nvPr/>
        </p:nvSpPr>
        <p:spPr>
          <a:xfrm>
            <a:off x="5156937" y="4719402"/>
            <a:ext cx="2656452" cy="5867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b="1" dirty="0" smtClean="0">
                <a:solidFill>
                  <a:schemeClr val="tx1"/>
                </a:solidFill>
                <a:latin typeface="NikoshBAN" pitchFamily="2" charset="0"/>
                <a:cs typeface="NikoshBAN" pitchFamily="2" charset="0"/>
              </a:rPr>
              <a:t>(খ) ১৮৭১</a:t>
            </a:r>
            <a:endParaRPr lang="en-US" sz="3200" b="1" dirty="0">
              <a:solidFill>
                <a:schemeClr val="tx1"/>
              </a:solidFill>
              <a:latin typeface="NikoshBAN" pitchFamily="2" charset="0"/>
              <a:cs typeface="NikoshBAN" pitchFamily="2" charset="0"/>
            </a:endParaRPr>
          </a:p>
        </p:txBody>
      </p:sp>
      <p:sp>
        <p:nvSpPr>
          <p:cNvPr id="22" name="Multiply 21"/>
          <p:cNvSpPr/>
          <p:nvPr/>
        </p:nvSpPr>
        <p:spPr>
          <a:xfrm>
            <a:off x="4365676" y="5650162"/>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Multiply 22"/>
          <p:cNvSpPr/>
          <p:nvPr/>
        </p:nvSpPr>
        <p:spPr>
          <a:xfrm>
            <a:off x="8188138" y="4761336"/>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Up Ribbon 23"/>
          <p:cNvSpPr/>
          <p:nvPr/>
        </p:nvSpPr>
        <p:spPr>
          <a:xfrm>
            <a:off x="2120659" y="282504"/>
            <a:ext cx="4341221" cy="918233"/>
          </a:xfrm>
          <a:prstGeom prst="ribbon2">
            <a:avLst/>
          </a:prstGeom>
          <a:noFill/>
          <a:ln w="28575">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0" tIns="45705" rIns="91410" bIns="45705">
            <a:spAutoFit/>
          </a:bodyPr>
          <a:lstStyle/>
          <a:p>
            <a:pPr algn="ctr">
              <a:defRPr/>
            </a:pPr>
            <a:r>
              <a:rPr lang="bn-BD" sz="4400" b="1" kern="0" dirty="0">
                <a:solidFill>
                  <a:srgbClr val="00B050"/>
                </a:solidFill>
                <a:effectLst>
                  <a:outerShdw blurRad="38100" dist="38100" dir="2700000" algn="tl">
                    <a:srgbClr val="000000">
                      <a:alpha val="43137"/>
                    </a:srgbClr>
                  </a:outerShdw>
                </a:effectLst>
                <a:latin typeface="NikoshBAN" pitchFamily="2" charset="0"/>
                <a:cs typeface="NikoshBAN" pitchFamily="2" charset="0"/>
              </a:rPr>
              <a:t>মূ</a:t>
            </a:r>
            <a:r>
              <a:rPr lang="bn-BD" sz="4400" b="1" kern="0" dirty="0">
                <a:solidFill>
                  <a:srgbClr val="FF0000"/>
                </a:solidFill>
                <a:effectLst>
                  <a:outerShdw blurRad="38100" dist="38100" dir="2700000" algn="tl">
                    <a:srgbClr val="000000">
                      <a:alpha val="43137"/>
                    </a:srgbClr>
                  </a:outerShdw>
                </a:effectLst>
                <a:latin typeface="NikoshBAN" pitchFamily="2" charset="0"/>
                <a:cs typeface="NikoshBAN" pitchFamily="2" charset="0"/>
              </a:rPr>
              <a:t>ল্যা</a:t>
            </a:r>
            <a:r>
              <a:rPr lang="bn-BD" sz="4400" b="1" kern="0" dirty="0">
                <a:solidFill>
                  <a:srgbClr val="00B050"/>
                </a:solidFill>
                <a:effectLst>
                  <a:outerShdw blurRad="38100" dist="38100" dir="2700000" algn="tl">
                    <a:srgbClr val="000000">
                      <a:alpha val="43137"/>
                    </a:srgbClr>
                  </a:outerShdw>
                </a:effectLst>
                <a:latin typeface="NikoshBAN" pitchFamily="2" charset="0"/>
                <a:cs typeface="NikoshBAN" pitchFamily="2" charset="0"/>
              </a:rPr>
              <a:t>য়</a:t>
            </a:r>
            <a:r>
              <a:rPr lang="bn-BD" sz="4400" b="1" kern="0" dirty="0">
                <a:solidFill>
                  <a:srgbClr val="FF0000"/>
                </a:solidFill>
                <a:effectLst>
                  <a:outerShdw blurRad="38100" dist="38100" dir="2700000" algn="tl">
                    <a:srgbClr val="000000">
                      <a:alpha val="43137"/>
                    </a:srgbClr>
                  </a:outerShdw>
                </a:effectLst>
                <a:latin typeface="NikoshBAN" pitchFamily="2" charset="0"/>
                <a:cs typeface="NikoshBAN" pitchFamily="2" charset="0"/>
              </a:rPr>
              <a:t>ন</a:t>
            </a:r>
            <a:endParaRPr lang="en-US" sz="4400" kern="0" dirty="0">
              <a:solidFill>
                <a:srgbClr val="FF0000"/>
              </a:solidFill>
              <a:latin typeface="Tw Cen MT"/>
            </a:endParaRPr>
          </a:p>
        </p:txBody>
      </p:sp>
      <p:sp>
        <p:nvSpPr>
          <p:cNvPr id="25" name="Oval 24"/>
          <p:cNvSpPr/>
          <p:nvPr/>
        </p:nvSpPr>
        <p:spPr>
          <a:xfrm>
            <a:off x="7086600" y="551863"/>
            <a:ext cx="1219201" cy="110607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1400" dirty="0">
                <a:solidFill>
                  <a:schemeClr val="tx1"/>
                </a:solidFill>
                <a:latin typeface="NikoshBAN" pitchFamily="2" charset="0"/>
                <a:cs typeface="NikoshBAN" pitchFamily="2" charset="0"/>
              </a:rPr>
              <a:t>সঠিক উত্তরের জন্য এখানে ক্লিক করুন </a:t>
            </a:r>
            <a:endParaRPr lang="en-US" sz="1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6606050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9"/>
                  </p:tgtEl>
                </p:cond>
              </p:nextCondLst>
            </p:seq>
            <p:seq concurrent="1" nextAc="seek">
              <p:cTn id="79" restart="whenNotActive" fill="hold" evtFilter="cancelBubble" nodeType="interactiveSeq">
                <p:stCondLst>
                  <p:cond evt="onClick" delay="0">
                    <p:tgtEl>
                      <p:spTgt spid="10"/>
                    </p:tgtEl>
                  </p:cond>
                </p:stCondLst>
                <p:endSync evt="end" delay="0">
                  <p:rtn val="all"/>
                </p:endSync>
                <p:childTnLst>
                  <p:par>
                    <p:cTn id="80" fill="hold">
                      <p:stCondLst>
                        <p:cond delay="0"/>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500" fill="hold"/>
                                        <p:tgtEl>
                                          <p:spTgt spid="16"/>
                                        </p:tgtEl>
                                        <p:attrNameLst>
                                          <p:attrName>ppt_w</p:attrName>
                                        </p:attrNameLst>
                                      </p:cBhvr>
                                      <p:tavLst>
                                        <p:tav tm="0">
                                          <p:val>
                                            <p:fltVal val="0"/>
                                          </p:val>
                                        </p:tav>
                                        <p:tav tm="100000">
                                          <p:val>
                                            <p:strVal val="#ppt_w"/>
                                          </p:val>
                                        </p:tav>
                                      </p:tavLst>
                                    </p:anim>
                                    <p:anim calcmode="lin" valueType="num">
                                      <p:cBhvr>
                                        <p:cTn id="9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8"/>
                  </p:tgtEl>
                </p:cond>
              </p:nextCondLst>
            </p:seq>
            <p:seq concurrent="1" nextAc="seek">
              <p:cTn id="93" restart="whenNotActive" fill="hold" evtFilter="cancelBubble" nodeType="interactiveSeq">
                <p:stCondLst>
                  <p:cond evt="onClick" delay="0">
                    <p:tgtEl>
                      <p:spTgt spid="21"/>
                    </p:tgtEl>
                  </p:cond>
                </p:stCondLst>
                <p:endSync evt="end" delay="0">
                  <p:rtn val="all"/>
                </p:endSync>
                <p:childTnLst>
                  <p:par>
                    <p:cTn id="94" fill="hold">
                      <p:stCondLst>
                        <p:cond delay="0"/>
                      </p:stCondLst>
                      <p:childTnLst>
                        <p:par>
                          <p:cTn id="95" fill="hold">
                            <p:stCondLst>
                              <p:cond delay="0"/>
                            </p:stCondLst>
                            <p:childTnLst>
                              <p:par>
                                <p:cTn id="96" presetID="23" presetClass="entr" presetSubtype="16"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1"/>
                  </p:tgtEl>
                </p:cond>
              </p:nextCondLst>
            </p:seq>
            <p:seq concurrent="1" nextAc="seek">
              <p:cTn id="100" restart="whenNotActive" fill="hold" evtFilter="cancelBubble" nodeType="interactiveSeq">
                <p:stCondLst>
                  <p:cond evt="onClick" delay="0">
                    <p:tgtEl>
                      <p:spTgt spid="20"/>
                    </p:tgtEl>
                  </p:cond>
                </p:stCondLst>
                <p:endSync evt="end" delay="0">
                  <p:rtn val="all"/>
                </p:endSync>
                <p:childTnLst>
                  <p:par>
                    <p:cTn id="101" fill="hold">
                      <p:stCondLst>
                        <p:cond delay="0"/>
                      </p:stCondLst>
                      <p:childTnLst>
                        <p:par>
                          <p:cTn id="102" fill="hold">
                            <p:stCondLst>
                              <p:cond delay="0"/>
                            </p:stCondLst>
                            <p:childTnLst>
                              <p:par>
                                <p:cTn id="103" presetID="23" presetClass="entr" presetSubtype="16"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0"/>
                  </p:tgtEl>
                </p:cond>
              </p:nextCondLst>
            </p:seq>
            <p:seq concurrent="1" nextAc="seek">
              <p:cTn id="107" restart="whenNotActive" fill="hold" evtFilter="cancelBubble" nodeType="interactiveSeq">
                <p:stCondLst>
                  <p:cond evt="onClick" delay="0">
                    <p:tgtEl>
                      <p:spTgt spid="11"/>
                    </p:tgtEl>
                  </p:cond>
                </p:stCondLst>
                <p:endSync evt="end" delay="0">
                  <p:rtn val="all"/>
                </p:endSync>
                <p:childTnLst>
                  <p:par>
                    <p:cTn id="108" fill="hold">
                      <p:stCondLst>
                        <p:cond delay="0"/>
                      </p:stCondLst>
                      <p:childTnLst>
                        <p:par>
                          <p:cTn id="109" fill="hold">
                            <p:stCondLst>
                              <p:cond delay="0"/>
                            </p:stCondLst>
                            <p:childTnLst>
                              <p:par>
                                <p:cTn id="110" presetID="23" presetClass="entr" presetSubtype="16"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p:cTn id="112" dur="500" fill="hold"/>
                                        <p:tgtEl>
                                          <p:spTgt spid="14"/>
                                        </p:tgtEl>
                                        <p:attrNameLst>
                                          <p:attrName>ppt_w</p:attrName>
                                        </p:attrNameLst>
                                      </p:cBhvr>
                                      <p:tavLst>
                                        <p:tav tm="0">
                                          <p:val>
                                            <p:fltVal val="0"/>
                                          </p:val>
                                        </p:tav>
                                        <p:tav tm="100000">
                                          <p:val>
                                            <p:strVal val="#ppt_w"/>
                                          </p:val>
                                        </p:tav>
                                      </p:tavLst>
                                    </p:anim>
                                    <p:anim calcmode="lin" valueType="num">
                                      <p:cBhvr>
                                        <p:cTn id="1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1"/>
                  </p:tgtEl>
                </p:cond>
              </p:nextCondLst>
            </p:seq>
            <p:seq concurrent="1" nextAc="seek">
              <p:cTn id="114" restart="whenNotActive" fill="hold" evtFilter="cancelBubble" nodeType="interactiveSeq">
                <p:stCondLst>
                  <p:cond evt="onClick" delay="0">
                    <p:tgtEl>
                      <p:spTgt spid="19"/>
                    </p:tgtEl>
                  </p:cond>
                </p:stCondLst>
                <p:endSync evt="end" delay="0">
                  <p:rtn val="all"/>
                </p:endSync>
                <p:childTnLst>
                  <p:par>
                    <p:cTn id="115" fill="hold">
                      <p:stCondLst>
                        <p:cond delay="0"/>
                      </p:stCondLst>
                      <p:childTnLst>
                        <p:par>
                          <p:cTn id="116" fill="hold">
                            <p:stCondLst>
                              <p:cond delay="0"/>
                            </p:stCondLst>
                            <p:childTnLst>
                              <p:par>
                                <p:cTn id="117" presetID="23" presetClass="entr" presetSubtype="16"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p:cTn id="119" dur="500" fill="hold"/>
                                        <p:tgtEl>
                                          <p:spTgt spid="17"/>
                                        </p:tgtEl>
                                        <p:attrNameLst>
                                          <p:attrName>ppt_w</p:attrName>
                                        </p:attrNameLst>
                                      </p:cBhvr>
                                      <p:tavLst>
                                        <p:tav tm="0">
                                          <p:val>
                                            <p:fltVal val="0"/>
                                          </p:val>
                                        </p:tav>
                                        <p:tav tm="100000">
                                          <p:val>
                                            <p:strVal val="#ppt_w"/>
                                          </p:val>
                                        </p:tav>
                                      </p:tavLst>
                                    </p:anim>
                                    <p:anim calcmode="lin" valueType="num">
                                      <p:cBhvr>
                                        <p:cTn id="1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9"/>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P spid="19"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1"/>
            <a:ext cx="7924800" cy="335279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3200" dirty="0">
                <a:solidFill>
                  <a:schemeClr val="tx1"/>
                </a:solidFill>
                <a:latin typeface="NikoshBAN" pitchFamily="2" charset="0"/>
                <a:cs typeface="NikoshBAN" pitchFamily="2" charset="0"/>
              </a:rPr>
              <a:t>৩</a:t>
            </a:r>
            <a:r>
              <a:rPr lang="bn-BD" sz="2800" dirty="0" smtClean="0">
                <a:solidFill>
                  <a:schemeClr val="tx1"/>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মাইকেল মধুসূধন দত্ত বিদেশ-বিভুঁইয়ের যা উপেক্ষা করে বাংলা সাহিত্যের সেবায় আত্ননিয়োগ করেছিলেন- </a:t>
            </a:r>
          </a:p>
          <a:p>
            <a:pPr marL="571500" indent="-571500" algn="just">
              <a:buFont typeface="+mj-lt"/>
              <a:buAutoNum type="romanLcPeriod"/>
            </a:pPr>
            <a:r>
              <a:rPr lang="bn-BD" sz="2800" b="1" dirty="0" smtClean="0">
                <a:solidFill>
                  <a:schemeClr val="tx1"/>
                </a:solidFill>
                <a:latin typeface="NikoshBAN" pitchFamily="2" charset="0"/>
                <a:cs typeface="NikoshBAN" pitchFamily="2" charset="0"/>
              </a:rPr>
              <a:t>বিদেশের ঐশ্বর্য ও জৌলুস</a:t>
            </a:r>
          </a:p>
          <a:p>
            <a:pPr marL="571500" indent="-571500" algn="just">
              <a:buFont typeface="+mj-lt"/>
              <a:buAutoNum type="romanLcPeriod"/>
            </a:pPr>
            <a:r>
              <a:rPr lang="bn-BD" sz="2800" b="1" dirty="0" smtClean="0">
                <a:solidFill>
                  <a:schemeClr val="tx1"/>
                </a:solidFill>
                <a:latin typeface="NikoshBAN" pitchFamily="2" charset="0"/>
                <a:cs typeface="NikoshBAN" pitchFamily="2" charset="0"/>
              </a:rPr>
              <a:t>বিদেশের কাব্য প্রবণতা ও কাব্য আন্দোলন</a:t>
            </a:r>
          </a:p>
          <a:p>
            <a:pPr marL="571500" indent="-571500" algn="just">
              <a:buFont typeface="+mj-lt"/>
              <a:buAutoNum type="romanLcPeriod"/>
            </a:pPr>
            <a:r>
              <a:rPr lang="bn-BD" sz="2800" b="1" dirty="0" smtClean="0">
                <a:solidFill>
                  <a:schemeClr val="tx1"/>
                </a:solidFill>
                <a:latin typeface="NikoshBAN" pitchFamily="2" charset="0"/>
                <a:cs typeface="NikoshBAN" pitchFamily="2" charset="0"/>
              </a:rPr>
              <a:t>বিদেশি ভাষায় সাহিত্য রচনার মোহ</a:t>
            </a:r>
          </a:p>
          <a:p>
            <a:pPr algn="just"/>
            <a:r>
              <a:rPr lang="bn-BD" sz="2800" b="1" dirty="0" smtClean="0">
                <a:solidFill>
                  <a:schemeClr val="tx1"/>
                </a:solidFill>
                <a:latin typeface="NikoshBAN" pitchFamily="2" charset="0"/>
                <a:cs typeface="NikoshBAN" pitchFamily="2" charset="0"/>
              </a:rPr>
              <a:t> নিচের কোনটি সঠিক? </a:t>
            </a:r>
          </a:p>
          <a:p>
            <a:pPr algn="just"/>
            <a:r>
              <a:rPr lang="bn-BD" sz="2800" b="1" dirty="0" smtClean="0">
                <a:solidFill>
                  <a:schemeClr val="tx1"/>
                </a:solidFill>
                <a:latin typeface="NikoshBAN" pitchFamily="2" charset="0"/>
                <a:cs typeface="NikoshBAN" pitchFamily="2" charset="0"/>
              </a:rPr>
              <a:t> </a:t>
            </a:r>
            <a:endParaRPr lang="bn-BD" sz="2800" b="1" dirty="0">
              <a:solidFill>
                <a:schemeClr val="tx1"/>
              </a:solidFill>
              <a:latin typeface="NikoshBAN" pitchFamily="2" charset="0"/>
              <a:cs typeface="NikoshBAN" pitchFamily="2" charset="0"/>
            </a:endParaRPr>
          </a:p>
        </p:txBody>
      </p:sp>
      <p:sp>
        <p:nvSpPr>
          <p:cNvPr id="3" name="Multiply 2"/>
          <p:cNvSpPr/>
          <p:nvPr/>
        </p:nvSpPr>
        <p:spPr>
          <a:xfrm>
            <a:off x="7620000" y="4663251"/>
            <a:ext cx="34626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ounded Rectangle 3"/>
          <p:cNvSpPr/>
          <p:nvPr/>
        </p:nvSpPr>
        <p:spPr>
          <a:xfrm>
            <a:off x="1219200" y="4613091"/>
            <a:ext cx="2495550" cy="5575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(ক) </a:t>
            </a:r>
            <a:r>
              <a:rPr lang="en-US" sz="3200" dirty="0" err="1">
                <a:solidFill>
                  <a:prstClr val="black"/>
                </a:solidFill>
                <a:latin typeface="NikoshBAN" pitchFamily="2" charset="0"/>
                <a:cs typeface="NikoshBAN" pitchFamily="2" charset="0"/>
              </a:rPr>
              <a:t>i</a:t>
            </a:r>
            <a:r>
              <a:rPr lang="bn-BD" sz="3200" dirty="0">
                <a:solidFill>
                  <a:prstClr val="black"/>
                </a:solidFill>
                <a:latin typeface="NikoshBAN" pitchFamily="2" charset="0"/>
                <a:cs typeface="NikoshBAN" pitchFamily="2" charset="0"/>
              </a:rPr>
              <a:t>ও </a:t>
            </a:r>
            <a:r>
              <a:rPr lang="en-US" sz="3200" dirty="0">
                <a:solidFill>
                  <a:prstClr val="black"/>
                </a:solidFill>
                <a:latin typeface="NikoshBAN" pitchFamily="2" charset="0"/>
                <a:cs typeface="NikoshBAN" pitchFamily="2" charset="0"/>
              </a:rPr>
              <a:t>ii</a:t>
            </a:r>
            <a:endParaRPr lang="en-US" sz="3200" dirty="0">
              <a:solidFill>
                <a:prstClr val="black"/>
              </a:solidFill>
            </a:endParaRPr>
          </a:p>
        </p:txBody>
      </p:sp>
      <p:sp>
        <p:nvSpPr>
          <p:cNvPr id="5" name="Rounded Rectangle 4"/>
          <p:cNvSpPr/>
          <p:nvPr/>
        </p:nvSpPr>
        <p:spPr>
          <a:xfrm>
            <a:off x="5029200" y="4613091"/>
            <a:ext cx="2438400" cy="5575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(খ) </a:t>
            </a:r>
            <a:r>
              <a:rPr lang="en-US" sz="3200" dirty="0" smtClean="0">
                <a:solidFill>
                  <a:prstClr val="black"/>
                </a:solidFill>
                <a:latin typeface="Times New Roman" panose="02020603050405020304" pitchFamily="18" charset="0"/>
                <a:cs typeface="Times New Roman" panose="02020603050405020304" pitchFamily="18" charset="0"/>
              </a:rPr>
              <a:t>ii</a:t>
            </a:r>
            <a:r>
              <a:rPr lang="en-US" sz="3200" dirty="0" smtClean="0">
                <a:solidFill>
                  <a:prstClr val="black"/>
                </a:solidFill>
                <a:latin typeface="NikoshBAN" pitchFamily="2" charset="0"/>
                <a:cs typeface="NikoshBAN" pitchFamily="2" charset="0"/>
              </a:rPr>
              <a:t> </a:t>
            </a:r>
            <a:r>
              <a:rPr lang="bn-BD" sz="3200" dirty="0">
                <a:solidFill>
                  <a:prstClr val="black"/>
                </a:solidFill>
                <a:latin typeface="NikoshBAN" pitchFamily="2" charset="0"/>
                <a:cs typeface="NikoshBAN" pitchFamily="2" charset="0"/>
              </a:rPr>
              <a:t>ও </a:t>
            </a:r>
            <a:r>
              <a:rPr lang="en-US" sz="3200" dirty="0">
                <a:solidFill>
                  <a:prstClr val="black"/>
                </a:solidFill>
                <a:latin typeface="NikoshBAN" pitchFamily="2" charset="0"/>
                <a:cs typeface="NikoshBAN" pitchFamily="2" charset="0"/>
              </a:rPr>
              <a:t>iii. </a:t>
            </a:r>
            <a:endParaRPr lang="en-US" sz="3200" dirty="0">
              <a:solidFill>
                <a:prstClr val="black"/>
              </a:solidFill>
            </a:endParaRPr>
          </a:p>
        </p:txBody>
      </p:sp>
      <p:sp>
        <p:nvSpPr>
          <p:cNvPr id="6" name="Rounded Rectangle 5"/>
          <p:cNvSpPr/>
          <p:nvPr/>
        </p:nvSpPr>
        <p:spPr>
          <a:xfrm>
            <a:off x="1219200" y="5735398"/>
            <a:ext cx="2495550" cy="5130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(গ) </a:t>
            </a:r>
            <a:r>
              <a:rPr lang="en-US" sz="3200" dirty="0" err="1">
                <a:solidFill>
                  <a:prstClr val="black"/>
                </a:solidFill>
                <a:latin typeface="NikoshBAN" pitchFamily="2" charset="0"/>
                <a:cs typeface="NikoshBAN" pitchFamily="2" charset="0"/>
              </a:rPr>
              <a:t>i</a:t>
            </a:r>
            <a:r>
              <a:rPr lang="bn-BD" sz="3200" dirty="0">
                <a:solidFill>
                  <a:prstClr val="black"/>
                </a:solidFill>
                <a:latin typeface="NikoshBAN" pitchFamily="2" charset="0"/>
                <a:cs typeface="NikoshBAN" pitchFamily="2" charset="0"/>
              </a:rPr>
              <a:t> ও </a:t>
            </a:r>
            <a:r>
              <a:rPr lang="en-US" sz="3200" dirty="0">
                <a:solidFill>
                  <a:prstClr val="black"/>
                </a:solidFill>
                <a:latin typeface="NikoshBAN" pitchFamily="2" charset="0"/>
                <a:cs typeface="NikoshBAN" pitchFamily="2" charset="0"/>
              </a:rPr>
              <a:t>iii</a:t>
            </a:r>
            <a:endParaRPr lang="en-US" sz="3200" dirty="0">
              <a:solidFill>
                <a:prstClr val="black"/>
              </a:solidFill>
            </a:endParaRPr>
          </a:p>
        </p:txBody>
      </p:sp>
      <p:sp>
        <p:nvSpPr>
          <p:cNvPr id="7" name="Rounded Rectangle 6"/>
          <p:cNvSpPr/>
          <p:nvPr/>
        </p:nvSpPr>
        <p:spPr>
          <a:xfrm>
            <a:off x="5029200" y="5715000"/>
            <a:ext cx="24384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a:solidFill>
                  <a:prstClr val="black"/>
                </a:solidFill>
                <a:latin typeface="NikoshBAN" pitchFamily="2" charset="0"/>
                <a:cs typeface="NikoshBAN" pitchFamily="2" charset="0"/>
              </a:rPr>
              <a:t>(</a:t>
            </a:r>
            <a:r>
              <a:rPr lang="bn-BD" sz="3200" dirty="0">
                <a:solidFill>
                  <a:prstClr val="black"/>
                </a:solidFill>
                <a:latin typeface="NikoshBAN" pitchFamily="2" charset="0"/>
                <a:cs typeface="NikoshBAN" pitchFamily="2" charset="0"/>
              </a:rPr>
              <a:t>ঘ) </a:t>
            </a:r>
            <a:r>
              <a:rPr lang="en-US" sz="3200" dirty="0" err="1" smtClean="0">
                <a:solidFill>
                  <a:prstClr val="black"/>
                </a:solidFill>
                <a:latin typeface="NikoshBAN" pitchFamily="2" charset="0"/>
                <a:cs typeface="NikoshBAN" pitchFamily="2" charset="0"/>
              </a:rPr>
              <a:t>i</a:t>
            </a:r>
            <a:r>
              <a:rPr lang="bn-BD" sz="3200" dirty="0" smtClean="0">
                <a:solidFill>
                  <a:prstClr val="black"/>
                </a:solidFill>
                <a:latin typeface="NikoshBAN" pitchFamily="2" charset="0"/>
                <a:cs typeface="NikoshBAN" pitchFamily="2" charset="0"/>
              </a:rPr>
              <a:t> ,ii </a:t>
            </a:r>
            <a:r>
              <a:rPr lang="bn-BD" sz="3200" dirty="0">
                <a:solidFill>
                  <a:prstClr val="black"/>
                </a:solidFill>
                <a:latin typeface="NikoshBAN" pitchFamily="2" charset="0"/>
                <a:cs typeface="NikoshBAN" pitchFamily="2" charset="0"/>
              </a:rPr>
              <a:t>ও </a:t>
            </a:r>
            <a:r>
              <a:rPr lang="en-US" sz="3200" dirty="0">
                <a:solidFill>
                  <a:prstClr val="black"/>
                </a:solidFill>
                <a:latin typeface="NikoshBAN" pitchFamily="2" charset="0"/>
                <a:cs typeface="NikoshBAN" pitchFamily="2" charset="0"/>
              </a:rPr>
              <a:t>iii. </a:t>
            </a:r>
          </a:p>
        </p:txBody>
      </p:sp>
      <p:sp>
        <p:nvSpPr>
          <p:cNvPr id="8" name="Oval 7"/>
          <p:cNvSpPr/>
          <p:nvPr/>
        </p:nvSpPr>
        <p:spPr>
          <a:xfrm>
            <a:off x="2895600" y="381000"/>
            <a:ext cx="3200400" cy="762000"/>
          </a:xfrm>
          <a:prstGeom prst="ellipse">
            <a:avLst/>
          </a:prstGeom>
          <a:noFill/>
          <a:ln>
            <a:noFill/>
          </a:ln>
        </p:spPr>
        <p:style>
          <a:lnRef idx="1">
            <a:schemeClr val="accent5"/>
          </a:lnRef>
          <a:fillRef idx="2">
            <a:schemeClr val="accent5"/>
          </a:fillRef>
          <a:effectRef idx="1">
            <a:schemeClr val="accent5"/>
          </a:effectRef>
          <a:fontRef idx="minor">
            <a:schemeClr val="dk1"/>
          </a:fontRef>
        </p:style>
        <p:txBody>
          <a:bodyPr rtlCol="0" anchor="ctr">
            <a:prstTxWarp prst="textWave2">
              <a:avLst/>
            </a:prstTxWarp>
          </a:bodyPr>
          <a:lstStyle/>
          <a:p>
            <a:pPr algn="ctr"/>
            <a:r>
              <a:rPr lang="bn-BD" sz="3200" b="1" u="sng" dirty="0" smtClean="0">
                <a:solidFill>
                  <a:srgbClr val="00B050"/>
                </a:solidFill>
                <a:latin typeface="NikoshBAN" pitchFamily="2" charset="0"/>
                <a:cs typeface="NikoshBAN" pitchFamily="2" charset="0"/>
              </a:rPr>
              <a:t>ব</a:t>
            </a:r>
            <a:r>
              <a:rPr lang="bn-BD" sz="3200" b="1" u="sng" dirty="0" smtClean="0">
                <a:solidFill>
                  <a:srgbClr val="FF0000"/>
                </a:solidFill>
                <a:latin typeface="NikoshBAN" pitchFamily="2" charset="0"/>
                <a:cs typeface="NikoshBAN" pitchFamily="2" charset="0"/>
              </a:rPr>
              <a:t>হু</a:t>
            </a:r>
            <a:r>
              <a:rPr lang="bn-BD" sz="3200" b="1" u="sng" dirty="0" smtClean="0">
                <a:solidFill>
                  <a:srgbClr val="00B050"/>
                </a:solidFill>
                <a:latin typeface="NikoshBAN" pitchFamily="2" charset="0"/>
                <a:cs typeface="NikoshBAN" pitchFamily="2" charset="0"/>
              </a:rPr>
              <a:t>নি</a:t>
            </a:r>
            <a:r>
              <a:rPr lang="bn-BD" sz="3200" b="1" u="sng" dirty="0" smtClean="0">
                <a:solidFill>
                  <a:srgbClr val="FF0000"/>
                </a:solidFill>
                <a:latin typeface="NikoshBAN" pitchFamily="2" charset="0"/>
                <a:cs typeface="NikoshBAN" pitchFamily="2" charset="0"/>
              </a:rPr>
              <a:t>র্বা</a:t>
            </a:r>
            <a:r>
              <a:rPr lang="bn-BD" sz="3200" b="1" u="sng" dirty="0" smtClean="0">
                <a:solidFill>
                  <a:srgbClr val="00B050"/>
                </a:solidFill>
                <a:latin typeface="NikoshBAN" pitchFamily="2" charset="0"/>
                <a:cs typeface="NikoshBAN" pitchFamily="2" charset="0"/>
              </a:rPr>
              <a:t>চ</a:t>
            </a:r>
            <a:r>
              <a:rPr lang="bn-BD" sz="3200" b="1" u="sng" dirty="0" smtClean="0">
                <a:solidFill>
                  <a:srgbClr val="FF0000"/>
                </a:solidFill>
                <a:latin typeface="NikoshBAN" pitchFamily="2" charset="0"/>
                <a:cs typeface="NikoshBAN" pitchFamily="2" charset="0"/>
              </a:rPr>
              <a:t>নী</a:t>
            </a:r>
            <a:r>
              <a:rPr lang="bn-BD" sz="3200" b="1" u="sng" dirty="0" smtClean="0">
                <a:solidFill>
                  <a:srgbClr val="00B050"/>
                </a:solidFill>
                <a:latin typeface="NikoshBAN" pitchFamily="2" charset="0"/>
                <a:cs typeface="NikoshBAN" pitchFamily="2" charset="0"/>
              </a:rPr>
              <a:t> প্র</a:t>
            </a:r>
            <a:r>
              <a:rPr lang="bn-BD" sz="3200" b="1" u="sng" dirty="0" smtClean="0">
                <a:solidFill>
                  <a:srgbClr val="FF0000"/>
                </a:solidFill>
                <a:latin typeface="NikoshBAN" pitchFamily="2" charset="0"/>
                <a:cs typeface="NikoshBAN" pitchFamily="2" charset="0"/>
              </a:rPr>
              <a:t>শ্ন</a:t>
            </a:r>
            <a:r>
              <a:rPr lang="bn-BD" sz="3200" b="1" u="sng" dirty="0" smtClean="0">
                <a:solidFill>
                  <a:srgbClr val="00B050"/>
                </a:solidFill>
                <a:latin typeface="NikoshBAN" pitchFamily="2" charset="0"/>
                <a:cs typeface="NikoshBAN" pitchFamily="2" charset="0"/>
              </a:rPr>
              <a:t> </a:t>
            </a:r>
            <a:endParaRPr lang="en-US" sz="3200" b="1" u="sng" dirty="0">
              <a:solidFill>
                <a:srgbClr val="00B050"/>
              </a:solidFill>
              <a:latin typeface="NikoshBAN" pitchFamily="2" charset="0"/>
              <a:cs typeface="NikoshBAN" pitchFamily="2" charset="0"/>
            </a:endParaRPr>
          </a:p>
        </p:txBody>
      </p:sp>
      <p:sp>
        <p:nvSpPr>
          <p:cNvPr id="9" name="Multiply 8"/>
          <p:cNvSpPr/>
          <p:nvPr/>
        </p:nvSpPr>
        <p:spPr>
          <a:xfrm>
            <a:off x="7604399" y="5753100"/>
            <a:ext cx="34626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Multiply 9"/>
          <p:cNvSpPr/>
          <p:nvPr/>
        </p:nvSpPr>
        <p:spPr>
          <a:xfrm>
            <a:off x="3879176" y="4654796"/>
            <a:ext cx="34626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Half Frame 10"/>
          <p:cNvSpPr/>
          <p:nvPr/>
        </p:nvSpPr>
        <p:spPr>
          <a:xfrm rot="14014148">
            <a:off x="4054856" y="5752814"/>
            <a:ext cx="257644" cy="359956"/>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65307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7"/>
                    </p:tgtEl>
                  </p:cond>
                </p:stCondLst>
                <p:endSync evt="end" delay="0">
                  <p:rtn val="all"/>
                </p:endSync>
                <p:childTnLst>
                  <p:par>
                    <p:cTn id="58" fill="hold">
                      <p:stCondLst>
                        <p:cond delay="0"/>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7"/>
                  </p:tgtEl>
                </p:cond>
              </p:nextCondLst>
            </p:seq>
          </p:childTnLst>
        </p:cTn>
      </p:par>
    </p:tnLst>
    <p:bldLst>
      <p:bldP spid="2" grpId="0"/>
      <p:bldP spid="3" grpId="0" animBg="1"/>
      <p:bldP spid="4" grpId="0" animBg="1"/>
      <p:bldP spid="5" grpId="0" animBg="1"/>
      <p:bldP spid="6" grpId="0" animBg="1"/>
      <p:bldP spid="7"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3124200" y="473669"/>
            <a:ext cx="3200400" cy="7642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prstTxWarp prst="textDeflateBottom">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bn-BD" altLang="en-US" sz="6000" b="1"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বা</a:t>
            </a:r>
            <a:r>
              <a:rPr lang="bn-BD" altLang="en-US" sz="6000" b="1" dirty="0" smtClean="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ড়ি</a:t>
            </a:r>
            <a:r>
              <a:rPr lang="bn-BD" altLang="en-US" sz="6000" b="1"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র </a:t>
            </a:r>
            <a:r>
              <a:rPr lang="bn-BD" altLang="en-US" sz="6000" b="1" dirty="0" smtClean="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a:t>
            </a:r>
            <a:r>
              <a:rPr lang="bn-BD" altLang="en-US" sz="6000" b="1"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জ</a:t>
            </a:r>
            <a:endParaRPr lang="en-US" altLang="en-US" sz="6000" b="1"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3" name="Rectangle 2"/>
          <p:cNvSpPr/>
          <p:nvPr/>
        </p:nvSpPr>
        <p:spPr>
          <a:xfrm>
            <a:off x="1371600" y="2386548"/>
            <a:ext cx="6858000" cy="3693319"/>
          </a:xfrm>
          <a:prstGeom prst="rect">
            <a:avLst/>
          </a:prstGeom>
        </p:spPr>
        <p:txBody>
          <a:bodyPr wrap="square">
            <a:spAutoFit/>
          </a:bodyPr>
          <a:lstStyle/>
          <a:p>
            <a:pPr algn="just"/>
            <a:r>
              <a:rPr lang="bn-BD" dirty="0">
                <a:ln>
                  <a:solidFill>
                    <a:srgbClr val="1C0A0A"/>
                  </a:solidFill>
                </a:ln>
                <a:solidFill>
                  <a:srgbClr val="1C0A0A"/>
                </a:solidFill>
                <a:latin typeface="NikoshBAN" pitchFamily="2" charset="0"/>
                <a:cs typeface="NikoshBAN" pitchFamily="2" charset="0"/>
              </a:rPr>
              <a:t>সৃজনশীল প্রশ্নঃ-</a:t>
            </a:r>
          </a:p>
          <a:p>
            <a:pPr algn="just"/>
            <a:r>
              <a:rPr lang="bn-BD" dirty="0">
                <a:ln>
                  <a:solidFill>
                    <a:srgbClr val="1C0A0A"/>
                  </a:solidFill>
                </a:ln>
                <a:solidFill>
                  <a:srgbClr val="1C0A0A"/>
                </a:solidFill>
                <a:latin typeface="NikoshBAN" pitchFamily="2" charset="0"/>
                <a:cs typeface="NikoshBAN" pitchFamily="2" charset="0"/>
              </a:rPr>
              <a:t>সার্থক জনম আমার জন্মেছি এই দেশে</a:t>
            </a:r>
          </a:p>
          <a:p>
            <a:pPr algn="just"/>
            <a:r>
              <a:rPr lang="bn-BD" dirty="0">
                <a:ln>
                  <a:solidFill>
                    <a:srgbClr val="1C0A0A"/>
                  </a:solidFill>
                </a:ln>
                <a:solidFill>
                  <a:srgbClr val="1C0A0A"/>
                </a:solidFill>
                <a:latin typeface="NikoshBAN" pitchFamily="2" charset="0"/>
                <a:cs typeface="NikoshBAN" pitchFamily="2" charset="0"/>
              </a:rPr>
              <a:t>সার্থক জনম, মা গো, তোমায় ভালোবেসে।</a:t>
            </a:r>
          </a:p>
          <a:p>
            <a:pPr algn="just"/>
            <a:r>
              <a:rPr lang="bn-BD" dirty="0">
                <a:ln>
                  <a:solidFill>
                    <a:srgbClr val="1C0A0A"/>
                  </a:solidFill>
                </a:ln>
                <a:solidFill>
                  <a:srgbClr val="1C0A0A"/>
                </a:solidFill>
                <a:latin typeface="NikoshBAN" pitchFamily="2" charset="0"/>
                <a:cs typeface="NikoshBAN" pitchFamily="2" charset="0"/>
              </a:rPr>
              <a:t>জানিনে তোর ধনরতন</a:t>
            </a:r>
          </a:p>
          <a:p>
            <a:pPr algn="just"/>
            <a:r>
              <a:rPr lang="bn-BD" dirty="0">
                <a:ln>
                  <a:solidFill>
                    <a:srgbClr val="1C0A0A"/>
                  </a:solidFill>
                </a:ln>
                <a:solidFill>
                  <a:srgbClr val="1C0A0A"/>
                </a:solidFill>
                <a:latin typeface="NikoshBAN" pitchFamily="2" charset="0"/>
                <a:cs typeface="NikoshBAN" pitchFamily="2" charset="0"/>
              </a:rPr>
              <a:t>আছে কি না রানীর মতন,</a:t>
            </a:r>
          </a:p>
          <a:p>
            <a:pPr algn="just"/>
            <a:r>
              <a:rPr lang="bn-BD" dirty="0">
                <a:ln>
                  <a:solidFill>
                    <a:srgbClr val="1C0A0A"/>
                  </a:solidFill>
                </a:ln>
                <a:solidFill>
                  <a:srgbClr val="1C0A0A"/>
                </a:solidFill>
                <a:latin typeface="NikoshBAN" pitchFamily="2" charset="0"/>
                <a:cs typeface="NikoshBAN" pitchFamily="2" charset="0"/>
              </a:rPr>
              <a:t>শুধু জানি আমার অঙ্গ জুড়ায় তোমার ছায়ায় এসে।</a:t>
            </a:r>
          </a:p>
          <a:p>
            <a:pPr algn="just"/>
            <a:r>
              <a:rPr lang="bn-BD" dirty="0">
                <a:ln>
                  <a:solidFill>
                    <a:srgbClr val="1C0A0A"/>
                  </a:solidFill>
                </a:ln>
                <a:solidFill>
                  <a:srgbClr val="1C0A0A"/>
                </a:solidFill>
                <a:latin typeface="NikoshBAN" pitchFamily="2" charset="0"/>
                <a:cs typeface="NikoshBAN" pitchFamily="2" charset="0"/>
              </a:rPr>
              <a:t>ক) </a:t>
            </a:r>
            <a:r>
              <a:rPr lang="bn-IN" dirty="0">
                <a:ln>
                  <a:solidFill>
                    <a:srgbClr val="1C0A0A"/>
                  </a:solidFill>
                </a:ln>
                <a:solidFill>
                  <a:srgbClr val="1C0A0A"/>
                </a:solidFill>
                <a:latin typeface="NikoshBAN" pitchFamily="2" charset="0"/>
                <a:cs typeface="NikoshBAN" pitchFamily="2" charset="0"/>
              </a:rPr>
              <a:t>মাইকেল মধুসূদন দত্ত</a:t>
            </a:r>
            <a:r>
              <a:rPr lang="bn-BD" dirty="0">
                <a:ln>
                  <a:solidFill>
                    <a:srgbClr val="1C0A0A"/>
                  </a:solidFill>
                </a:ln>
                <a:solidFill>
                  <a:srgbClr val="1C0A0A"/>
                </a:solidFill>
                <a:latin typeface="NikoshBAN" pitchFamily="2" charset="0"/>
                <a:cs typeface="NikoshBAN" pitchFamily="2" charset="0"/>
              </a:rPr>
              <a:t> দেশকে কী হিসেবে</a:t>
            </a:r>
          </a:p>
          <a:p>
            <a:pPr algn="just"/>
            <a:r>
              <a:rPr lang="bn-BD" dirty="0">
                <a:ln>
                  <a:solidFill>
                    <a:srgbClr val="1C0A0A"/>
                  </a:solidFill>
                </a:ln>
                <a:solidFill>
                  <a:srgbClr val="1C0A0A"/>
                </a:solidFill>
                <a:latin typeface="NikoshBAN" pitchFamily="2" charset="0"/>
                <a:cs typeface="NikoshBAN" pitchFamily="2" charset="0"/>
              </a:rPr>
              <a:t> </a:t>
            </a:r>
            <a:r>
              <a:rPr lang="bn-BD" dirty="0" smtClean="0">
                <a:ln>
                  <a:solidFill>
                    <a:srgbClr val="1C0A0A"/>
                  </a:solidFill>
                </a:ln>
                <a:solidFill>
                  <a:srgbClr val="1C0A0A"/>
                </a:solidFill>
                <a:latin typeface="NikoshBAN" pitchFamily="2" charset="0"/>
                <a:cs typeface="NikoshBAN" pitchFamily="2" charset="0"/>
              </a:rPr>
              <a:t>    কল্পনা </a:t>
            </a:r>
            <a:r>
              <a:rPr lang="bn-BD" dirty="0">
                <a:ln>
                  <a:solidFill>
                    <a:srgbClr val="1C0A0A"/>
                  </a:solidFill>
                </a:ln>
                <a:solidFill>
                  <a:srgbClr val="1C0A0A"/>
                </a:solidFill>
                <a:latin typeface="NikoshBAN" pitchFamily="2" charset="0"/>
                <a:cs typeface="NikoshBAN" pitchFamily="2" charset="0"/>
              </a:rPr>
              <a:t>করেছেন?                                                       </a:t>
            </a:r>
            <a:r>
              <a:rPr lang="bn-IN" dirty="0">
                <a:ln>
                  <a:solidFill>
                    <a:srgbClr val="1C0A0A"/>
                  </a:solidFill>
                </a:ln>
                <a:solidFill>
                  <a:srgbClr val="1C0A0A"/>
                </a:solidFill>
                <a:latin typeface="NikoshBAN" pitchFamily="2" charset="0"/>
                <a:cs typeface="NikoshBAN" pitchFamily="2" charset="0"/>
              </a:rPr>
              <a:t>                               </a:t>
            </a:r>
            <a:r>
              <a:rPr lang="bn-BD" dirty="0">
                <a:ln>
                  <a:solidFill>
                    <a:srgbClr val="1C0A0A"/>
                  </a:solidFill>
                </a:ln>
                <a:solidFill>
                  <a:srgbClr val="1C0A0A"/>
                </a:solidFill>
                <a:latin typeface="NikoshBAN" pitchFamily="2" charset="0"/>
                <a:cs typeface="NikoshBAN" pitchFamily="2" charset="0"/>
              </a:rPr>
              <a:t>  ১</a:t>
            </a:r>
          </a:p>
          <a:p>
            <a:pPr algn="just"/>
            <a:r>
              <a:rPr lang="bn-BD" dirty="0">
                <a:ln>
                  <a:solidFill>
                    <a:srgbClr val="1C0A0A"/>
                  </a:solidFill>
                </a:ln>
                <a:solidFill>
                  <a:srgbClr val="1C0A0A"/>
                </a:solidFill>
                <a:latin typeface="NikoshBAN" pitchFamily="2" charset="0"/>
                <a:cs typeface="NikoshBAN" pitchFamily="2" charset="0"/>
              </a:rPr>
              <a:t>খ) </a:t>
            </a:r>
            <a:r>
              <a:rPr lang="bn-IN" dirty="0">
                <a:ln>
                  <a:solidFill>
                    <a:srgbClr val="1C0A0A"/>
                  </a:solidFill>
                </a:ln>
                <a:solidFill>
                  <a:srgbClr val="1C0A0A"/>
                </a:solidFill>
                <a:latin typeface="NikoshBAN" pitchFamily="2" charset="0"/>
                <a:cs typeface="NikoshBAN" pitchFamily="2" charset="0"/>
              </a:rPr>
              <a:t>“</a:t>
            </a:r>
            <a:r>
              <a:rPr lang="bn-BD" dirty="0">
                <a:ln>
                  <a:solidFill>
                    <a:srgbClr val="1C0A0A"/>
                  </a:solidFill>
                </a:ln>
                <a:solidFill>
                  <a:srgbClr val="1C0A0A"/>
                </a:solidFill>
                <a:latin typeface="NikoshBAN" pitchFamily="2" charset="0"/>
                <a:cs typeface="NikoshBAN" pitchFamily="2" charset="0"/>
              </a:rPr>
              <a:t>অমর করিয়া বর দেহ দাসে</a:t>
            </a:r>
            <a:r>
              <a:rPr lang="bn-IN" dirty="0">
                <a:ln>
                  <a:solidFill>
                    <a:srgbClr val="1C0A0A"/>
                  </a:solidFill>
                </a:ln>
                <a:solidFill>
                  <a:srgbClr val="1C0A0A"/>
                </a:solidFill>
                <a:latin typeface="NikoshBAN" pitchFamily="2" charset="0"/>
                <a:cs typeface="NikoshBAN" pitchFamily="2" charset="0"/>
              </a:rPr>
              <a:t>”</a:t>
            </a:r>
            <a:r>
              <a:rPr lang="bn-BD" dirty="0">
                <a:ln>
                  <a:solidFill>
                    <a:srgbClr val="1C0A0A"/>
                  </a:solidFill>
                </a:ln>
                <a:solidFill>
                  <a:srgbClr val="1C0A0A"/>
                </a:solidFill>
                <a:latin typeface="NikoshBAN" pitchFamily="2" charset="0"/>
                <a:cs typeface="NikoshBAN" pitchFamily="2" charset="0"/>
              </a:rPr>
              <a:t>- কবি একথা বলেছেন কেন?                                      ২</a:t>
            </a:r>
          </a:p>
          <a:p>
            <a:pPr algn="just"/>
            <a:r>
              <a:rPr lang="bn-BD" dirty="0">
                <a:ln>
                  <a:solidFill>
                    <a:srgbClr val="1C0A0A"/>
                  </a:solidFill>
                </a:ln>
                <a:solidFill>
                  <a:srgbClr val="1C0A0A"/>
                </a:solidFill>
                <a:latin typeface="NikoshBAN" pitchFamily="2" charset="0"/>
                <a:cs typeface="NikoshBAN" pitchFamily="2" charset="0"/>
              </a:rPr>
              <a:t>গ) উদ্দীপকের সঙ্গে </a:t>
            </a:r>
            <a:r>
              <a:rPr lang="bn-IN" dirty="0">
                <a:ln>
                  <a:solidFill>
                    <a:srgbClr val="1C0A0A"/>
                  </a:solidFill>
                </a:ln>
                <a:solidFill>
                  <a:srgbClr val="1C0A0A"/>
                </a:solidFill>
                <a:latin typeface="NikoshBAN" pitchFamily="2" charset="0"/>
                <a:cs typeface="NikoshBAN" pitchFamily="2" charset="0"/>
              </a:rPr>
              <a:t>‘</a:t>
            </a:r>
            <a:r>
              <a:rPr lang="bn-BD" dirty="0">
                <a:ln>
                  <a:solidFill>
                    <a:srgbClr val="1C0A0A"/>
                  </a:solidFill>
                </a:ln>
                <a:solidFill>
                  <a:srgbClr val="1C0A0A"/>
                </a:solidFill>
                <a:latin typeface="NikoshBAN" pitchFamily="2" charset="0"/>
                <a:cs typeface="NikoshBAN" pitchFamily="2" charset="0"/>
              </a:rPr>
              <a:t>বঙ্গভূমির প্রতি</a:t>
            </a:r>
            <a:r>
              <a:rPr lang="bn-IN" dirty="0">
                <a:ln>
                  <a:solidFill>
                    <a:srgbClr val="1C0A0A"/>
                  </a:solidFill>
                </a:ln>
                <a:solidFill>
                  <a:srgbClr val="1C0A0A"/>
                </a:solidFill>
                <a:latin typeface="NikoshBAN" pitchFamily="2" charset="0"/>
                <a:cs typeface="NikoshBAN" pitchFamily="2" charset="0"/>
              </a:rPr>
              <a:t>’</a:t>
            </a:r>
            <a:r>
              <a:rPr lang="bn-BD" dirty="0">
                <a:ln>
                  <a:solidFill>
                    <a:srgbClr val="1C0A0A"/>
                  </a:solidFill>
                </a:ln>
                <a:solidFill>
                  <a:srgbClr val="1C0A0A"/>
                </a:solidFill>
                <a:latin typeface="NikoshBAN" pitchFamily="2" charset="0"/>
                <a:cs typeface="NikoshBAN" pitchFamily="2" charset="0"/>
              </a:rPr>
              <a:t> কবিতার সাদৃশ্য নিরুপণ কর।                          </a:t>
            </a:r>
            <a:r>
              <a:rPr lang="bn-IN" dirty="0">
                <a:ln>
                  <a:solidFill>
                    <a:srgbClr val="1C0A0A"/>
                  </a:solidFill>
                </a:ln>
                <a:solidFill>
                  <a:srgbClr val="1C0A0A"/>
                </a:solidFill>
                <a:latin typeface="NikoshBAN" pitchFamily="2" charset="0"/>
                <a:cs typeface="NikoshBAN" pitchFamily="2" charset="0"/>
              </a:rPr>
              <a:t>    </a:t>
            </a:r>
            <a:r>
              <a:rPr lang="bn-BD" dirty="0">
                <a:ln>
                  <a:solidFill>
                    <a:srgbClr val="1C0A0A"/>
                  </a:solidFill>
                </a:ln>
                <a:solidFill>
                  <a:srgbClr val="1C0A0A"/>
                </a:solidFill>
                <a:latin typeface="NikoshBAN" pitchFamily="2" charset="0"/>
                <a:cs typeface="NikoshBAN" pitchFamily="2" charset="0"/>
              </a:rPr>
              <a:t> </a:t>
            </a:r>
            <a:r>
              <a:rPr lang="bn-IN" dirty="0">
                <a:ln>
                  <a:solidFill>
                    <a:srgbClr val="1C0A0A"/>
                  </a:solidFill>
                </a:ln>
                <a:solidFill>
                  <a:srgbClr val="1C0A0A"/>
                </a:solidFill>
                <a:latin typeface="NikoshBAN" pitchFamily="2" charset="0"/>
                <a:cs typeface="NikoshBAN" pitchFamily="2" charset="0"/>
              </a:rPr>
              <a:t> </a:t>
            </a:r>
            <a:r>
              <a:rPr lang="bn-BD" dirty="0">
                <a:ln>
                  <a:solidFill>
                    <a:srgbClr val="1C0A0A"/>
                  </a:solidFill>
                </a:ln>
                <a:solidFill>
                  <a:srgbClr val="1C0A0A"/>
                </a:solidFill>
                <a:latin typeface="NikoshBAN" pitchFamily="2" charset="0"/>
                <a:cs typeface="NikoshBAN" pitchFamily="2" charset="0"/>
              </a:rPr>
              <a:t>৩</a:t>
            </a:r>
          </a:p>
          <a:p>
            <a:pPr algn="just"/>
            <a:r>
              <a:rPr lang="bn-BD" dirty="0">
                <a:ln>
                  <a:solidFill>
                    <a:srgbClr val="1C0A0A"/>
                  </a:solidFill>
                </a:ln>
                <a:solidFill>
                  <a:srgbClr val="1C0A0A"/>
                </a:solidFill>
                <a:latin typeface="NikoshBAN" pitchFamily="2" charset="0"/>
                <a:cs typeface="NikoshBAN" pitchFamily="2" charset="0"/>
              </a:rPr>
              <a:t>ঘ) জন্মভূমির স্মৃতিতে কবি বেঁচে থাকতে চান অমর হয়ে,-উদ্দীপক ও</a:t>
            </a:r>
          </a:p>
          <a:p>
            <a:pPr algn="just"/>
            <a:r>
              <a:rPr lang="bn-BD" dirty="0">
                <a:ln>
                  <a:solidFill>
                    <a:srgbClr val="1C0A0A"/>
                  </a:solidFill>
                </a:ln>
                <a:solidFill>
                  <a:srgbClr val="1C0A0A"/>
                </a:solidFill>
                <a:latin typeface="NikoshBAN" pitchFamily="2" charset="0"/>
                <a:cs typeface="NikoshBAN" pitchFamily="2" charset="0"/>
              </a:rPr>
              <a:t> </a:t>
            </a:r>
            <a:r>
              <a:rPr lang="bn-IN" dirty="0">
                <a:ln>
                  <a:solidFill>
                    <a:srgbClr val="1C0A0A"/>
                  </a:solidFill>
                </a:ln>
                <a:solidFill>
                  <a:srgbClr val="1C0A0A"/>
                </a:solidFill>
                <a:latin typeface="NikoshBAN" pitchFamily="2" charset="0"/>
                <a:cs typeface="NikoshBAN" pitchFamily="2" charset="0"/>
              </a:rPr>
              <a:t>  </a:t>
            </a:r>
            <a:r>
              <a:rPr lang="bn-BD" dirty="0">
                <a:ln>
                  <a:solidFill>
                    <a:srgbClr val="1C0A0A"/>
                  </a:solidFill>
                </a:ln>
                <a:solidFill>
                  <a:srgbClr val="1C0A0A"/>
                </a:solidFill>
                <a:latin typeface="NikoshBAN" pitchFamily="2" charset="0"/>
                <a:cs typeface="NikoshBAN" pitchFamily="2" charset="0"/>
              </a:rPr>
              <a:t>‘বঙ্গভূমির প্রতি’ কবিতার আলোকে বিশ্লেষণ কর।                                               </a:t>
            </a:r>
            <a:r>
              <a:rPr lang="bn-IN" dirty="0">
                <a:ln>
                  <a:solidFill>
                    <a:srgbClr val="1C0A0A"/>
                  </a:solidFill>
                </a:ln>
                <a:solidFill>
                  <a:srgbClr val="1C0A0A"/>
                </a:solidFill>
                <a:latin typeface="NikoshBAN" pitchFamily="2" charset="0"/>
                <a:cs typeface="NikoshBAN" pitchFamily="2" charset="0"/>
              </a:rPr>
              <a:t>   </a:t>
            </a:r>
            <a:r>
              <a:rPr lang="bn-BD" dirty="0">
                <a:ln>
                  <a:solidFill>
                    <a:srgbClr val="1C0A0A"/>
                  </a:solidFill>
                </a:ln>
                <a:solidFill>
                  <a:srgbClr val="1C0A0A"/>
                </a:solidFill>
                <a:latin typeface="NikoshBAN" pitchFamily="2" charset="0"/>
                <a:cs typeface="NikoshBAN" pitchFamily="2" charset="0"/>
              </a:rPr>
              <a:t>৪</a:t>
            </a:r>
          </a:p>
          <a:p>
            <a:pPr algn="just"/>
            <a:endParaRPr lang="en-US" dirty="0">
              <a:ln>
                <a:solidFill>
                  <a:srgbClr val="1C0A0A"/>
                </a:solidFill>
              </a:ln>
              <a:solidFill>
                <a:srgbClr val="1C0A0A"/>
              </a:solidFill>
              <a:latin typeface="NikoshBAN" pitchFamily="2" charset="0"/>
              <a:cs typeface="NikoshBAN"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967155"/>
            <a:ext cx="2133600" cy="12426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962541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2438400" y="457200"/>
            <a:ext cx="4267200" cy="990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prstTxWarp prst="textDeflateBottom">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bn-BD" altLang="en-US" sz="60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স</a:t>
            </a:r>
            <a:r>
              <a:rPr lang="bn-BD" altLang="en-US" sz="6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বা</a:t>
            </a:r>
            <a:r>
              <a:rPr lang="bn-BD" altLang="en-US" sz="60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ই</a:t>
            </a:r>
            <a:r>
              <a:rPr lang="bn-BD" altLang="en-US" sz="6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কে</a:t>
            </a:r>
            <a:r>
              <a:rPr lang="bn-BD" altLang="en-US" sz="60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 ধ</a:t>
            </a:r>
            <a:r>
              <a:rPr lang="bn-BD" altLang="en-US" sz="6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ন্য</a:t>
            </a:r>
            <a:r>
              <a:rPr lang="bn-BD" altLang="en-US" sz="60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বা</a:t>
            </a:r>
            <a:r>
              <a:rPr lang="bn-BD" altLang="en-US" sz="6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দ</a:t>
            </a:r>
            <a:endParaRPr lang="en-US" altLang="en-US" sz="6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7300" y="1600199"/>
            <a:ext cx="6705600" cy="4406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06125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5278523"/>
            <a:ext cx="8229600" cy="830580"/>
          </a:xfrm>
          <a:prstGeom prst="rect">
            <a:avLst/>
          </a:prstGeom>
          <a:gradFill flip="none" rotWithShape="1">
            <a:gsLst>
              <a:gs pos="0">
                <a:srgbClr val="F8567D">
                  <a:tint val="66000"/>
                  <a:satMod val="160000"/>
                </a:srgbClr>
              </a:gs>
              <a:gs pos="50000">
                <a:srgbClr val="F8567D">
                  <a:tint val="44500"/>
                  <a:satMod val="160000"/>
                </a:srgbClr>
              </a:gs>
              <a:gs pos="100000">
                <a:srgbClr val="F8567D">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err="1" smtClean="0">
                <a:solidFill>
                  <a:schemeClr val="tx1"/>
                </a:solidFill>
                <a:latin typeface="NikoshBAN" pitchFamily="2" charset="0"/>
                <a:cs typeface="NikoshBAN" pitchFamily="2" charset="0"/>
              </a:rPr>
              <a:t>ছবি</a:t>
            </a:r>
            <a:r>
              <a:rPr lang="bn-BD" sz="4800" dirty="0" smtClean="0">
                <a:solidFill>
                  <a:schemeClr val="tx1"/>
                </a:solidFill>
                <a:latin typeface="NikoshBAN" pitchFamily="2" charset="0"/>
                <a:cs typeface="NikoshBAN" pitchFamily="2" charset="0"/>
              </a:rPr>
              <a:t>তে কী দেখতে পাচ্ছ</a:t>
            </a:r>
            <a:r>
              <a:rPr lang="en-US" sz="4800" dirty="0" smtClean="0">
                <a:solidFill>
                  <a:schemeClr val="tx1"/>
                </a:solidFill>
                <a:latin typeface="NikoshBAN" pitchFamily="2" charset="0"/>
                <a:cs typeface="NikoshBAN" pitchFamily="2" charset="0"/>
              </a:rPr>
              <a:t>?</a:t>
            </a:r>
            <a:endParaRPr lang="en-US" sz="4800" dirty="0">
              <a:solidFill>
                <a:schemeClr val="tx1"/>
              </a:solidFill>
              <a:latin typeface="NikoshBAN" pitchFamily="2" charset="0"/>
              <a:cs typeface="NikoshBAN" pitchFamily="2" charset="0"/>
            </a:endParaRPr>
          </a:p>
        </p:txBody>
      </p:sp>
      <p:sp>
        <p:nvSpPr>
          <p:cNvPr id="8" name="Rectangle 7"/>
          <p:cNvSpPr/>
          <p:nvPr/>
        </p:nvSpPr>
        <p:spPr>
          <a:xfrm>
            <a:off x="489284" y="5257800"/>
            <a:ext cx="8197516" cy="83820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2800" b="1" dirty="0">
                <a:ln w="11430"/>
                <a:effectLst>
                  <a:outerShdw blurRad="50800" dist="39000" dir="5460000" algn="tl">
                    <a:srgbClr val="000000">
                      <a:alpha val="38000"/>
                    </a:srgbClr>
                  </a:outerShdw>
                </a:effectLst>
                <a:latin typeface="NikoshBAN" pitchFamily="2" charset="0"/>
                <a:cs typeface="NikoshBAN" pitchFamily="2" charset="0"/>
              </a:rPr>
              <a:t>আমাদের জন্মভূমি</a:t>
            </a:r>
            <a:r>
              <a:rPr lang="bn-BD" sz="2800" b="1" dirty="0">
                <a:ln w="11430"/>
                <a:effectLst>
                  <a:outerShdw blurRad="50800" dist="39000" dir="5460000" algn="tl">
                    <a:srgbClr val="000000">
                      <a:alpha val="38000"/>
                    </a:srgbClr>
                  </a:outerShdw>
                </a:effectLst>
                <a:latin typeface="NikoshBAN" pitchFamily="2" charset="0"/>
                <a:cs typeface="NikoshBAN" pitchFamily="2" charset="0"/>
              </a:rPr>
              <a:t>র মুক্তিযুদ্ধকালীন ও </a:t>
            </a:r>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পরবর্তী সময়ের</a:t>
            </a:r>
            <a:r>
              <a:rPr lang="bn-IN" sz="28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2800" b="1" dirty="0">
                <a:ln w="11430"/>
                <a:effectLst>
                  <a:outerShdw blurRad="50800" dist="39000" dir="5460000" algn="tl">
                    <a:srgbClr val="000000">
                      <a:alpha val="38000"/>
                    </a:srgbClr>
                  </a:outerShdw>
                </a:effectLst>
                <a:latin typeface="NikoshBAN" pitchFamily="2" charset="0"/>
                <a:cs typeface="NikoshBAN" pitchFamily="2" charset="0"/>
              </a:rPr>
              <a:t>জাতীয় পতাকা।</a:t>
            </a:r>
            <a:endParaRPr lang="en-US" sz="28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990600"/>
            <a:ext cx="6553201" cy="3868057"/>
          </a:xfrm>
          <a:prstGeom prst="rect">
            <a:avLst/>
          </a:prstGeom>
        </p:spPr>
      </p:pic>
    </p:spTree>
    <p:extLst>
      <p:ext uri="{BB962C8B-B14F-4D97-AF65-F5344CB8AC3E}">
        <p14:creationId xmlns:p14="http://schemas.microsoft.com/office/powerpoint/2010/main" val="10328251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62000"/>
            <a:ext cx="7010400" cy="4038600"/>
          </a:xfrm>
          <a:prstGeom prst="rect">
            <a:avLst/>
          </a:prstGeom>
          <a:ln>
            <a:solidFill>
              <a:srgbClr val="00B050"/>
            </a:solidFill>
          </a:ln>
        </p:spPr>
      </p:pic>
      <p:sp>
        <p:nvSpPr>
          <p:cNvPr id="4" name="Rectangle 3"/>
          <p:cNvSpPr/>
          <p:nvPr/>
        </p:nvSpPr>
        <p:spPr>
          <a:xfrm>
            <a:off x="480646" y="5410200"/>
            <a:ext cx="8206154"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লাখো শহীদের রক্ত- স্নাত সবুজ এই ভূমি আমাদের বঙ্গভূমি</a:t>
            </a:r>
            <a:endParaRPr lang="en-US" sz="3200" b="1" dirty="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Rectangle 5"/>
          <p:cNvSpPr/>
          <p:nvPr/>
        </p:nvSpPr>
        <p:spPr>
          <a:xfrm>
            <a:off x="492369" y="5410200"/>
            <a:ext cx="8206154"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ছবির সাথে তোমাদের </a:t>
            </a:r>
            <a:r>
              <a:rPr lang="bn-BD" sz="32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পাঠের কোন বিষয়ের মিল </a:t>
            </a:r>
            <a:r>
              <a:rPr lang="bn-BD" sz="32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আছে?</a:t>
            </a:r>
            <a:endParaRPr lang="en-US" sz="3200" b="1" dirty="0">
              <a:ln w="1905"/>
              <a:solidFill>
                <a:schemeClr val="tx1"/>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29310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6100" y="952500"/>
            <a:ext cx="4114800" cy="8382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বঙ্গভূমির প্রতি</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Rectangle 3"/>
          <p:cNvSpPr/>
          <p:nvPr/>
        </p:nvSpPr>
        <p:spPr>
          <a:xfrm>
            <a:off x="4495800" y="1629508"/>
            <a:ext cx="4343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মাইকেল মধুসূদন দত্ত</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981" y="2247900"/>
            <a:ext cx="4491038" cy="39243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5" y="1143000"/>
            <a:ext cx="3276600" cy="4724400"/>
          </a:xfrm>
          <a:prstGeom prst="rect">
            <a:avLst/>
          </a:prstGeom>
        </p:spPr>
      </p:pic>
    </p:spTree>
    <p:extLst>
      <p:ext uri="{BB962C8B-B14F-4D97-AF65-F5344CB8AC3E}">
        <p14:creationId xmlns:p14="http://schemas.microsoft.com/office/powerpoint/2010/main" val="143566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636307" y="1540811"/>
            <a:ext cx="8041314" cy="3975086"/>
          </a:xfrm>
          <a:prstGeom prst="round2DiagRect">
            <a:avLst>
              <a:gd name="adj1" fmla="val 15000"/>
              <a:gd name="adj2" fmla="val 31154"/>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bn-BD" sz="4800" b="1" dirty="0" smtClean="0">
                <a:solidFill>
                  <a:schemeClr val="tx1"/>
                </a:solidFill>
                <a:latin typeface="NikoshBAN" panose="02000000000000000000" pitchFamily="2" charset="0"/>
                <a:cs typeface="NikoshBAN" panose="02000000000000000000" pitchFamily="2" charset="0"/>
              </a:rPr>
              <a:t>    </a:t>
            </a:r>
            <a:endParaRPr lang="bn-IN" sz="3200" dirty="0" smtClean="0">
              <a:solidFill>
                <a:schemeClr val="tx1"/>
              </a:solidFill>
              <a:latin typeface="NikoshBAN" panose="02000000000000000000" pitchFamily="2" charset="0"/>
              <a:cs typeface="NikoshBAN" panose="02000000000000000000" pitchFamily="2" charset="0"/>
            </a:endParaRPr>
          </a:p>
        </p:txBody>
      </p:sp>
      <p:sp>
        <p:nvSpPr>
          <p:cNvPr id="5" name="TextBox 1"/>
          <p:cNvSpPr txBox="1">
            <a:spLocks noChangeArrowheads="1"/>
          </p:cNvSpPr>
          <p:nvPr/>
        </p:nvSpPr>
        <p:spPr bwMode="auto">
          <a:xfrm>
            <a:off x="3200400" y="965401"/>
            <a:ext cx="304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bn-BD" altLang="en-US" sz="6000" b="1" dirty="0" smtClean="0">
                <a:ln w="1905"/>
                <a:solidFill>
                  <a:schemeClr val="accent6">
                    <a:lumMod val="75000"/>
                  </a:schemeClr>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শিখন ফল</a:t>
            </a:r>
            <a:endParaRPr lang="en-US" altLang="en-US" sz="6000" b="1" dirty="0">
              <a:ln w="1905"/>
              <a:solidFill>
                <a:schemeClr val="accent6">
                  <a:lumMod val="75000"/>
                </a:schemeClr>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6" name="Horizontal Scroll 5"/>
          <p:cNvSpPr/>
          <p:nvPr/>
        </p:nvSpPr>
        <p:spPr>
          <a:xfrm>
            <a:off x="636307" y="884508"/>
            <a:ext cx="8001000" cy="4631389"/>
          </a:xfrm>
          <a:prstGeom prst="horizontalScroll">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1"/>
                </a:solidFill>
                <a:latin typeface="NikoshBAN" panose="02000000000000000000" pitchFamily="2" charset="0"/>
                <a:cs typeface="NikoshBAN" panose="02000000000000000000" pitchFamily="2" charset="0"/>
              </a:rPr>
              <a:t>   </a:t>
            </a:r>
          </a:p>
          <a:p>
            <a:r>
              <a:rPr lang="en-US" sz="4400" b="1" dirty="0" smtClean="0">
                <a:solidFill>
                  <a:schemeClr val="tx1"/>
                </a:solidFill>
                <a:latin typeface="NikoshBAN" panose="02000000000000000000" pitchFamily="2" charset="0"/>
                <a:cs typeface="NikoshBAN" panose="02000000000000000000" pitchFamily="2" charset="0"/>
              </a:rPr>
              <a:t>  </a:t>
            </a:r>
            <a:r>
              <a:rPr lang="bn-BD" sz="4400" b="1" dirty="0" smtClean="0">
                <a:solidFill>
                  <a:schemeClr val="tx1"/>
                </a:solidFill>
                <a:latin typeface="NikoshBAN" panose="02000000000000000000" pitchFamily="2" charset="0"/>
                <a:cs typeface="NikoshBAN" panose="02000000000000000000" pitchFamily="2" charset="0"/>
              </a:rPr>
              <a:t> </a:t>
            </a:r>
            <a:endParaRPr lang="en-US" sz="4400" b="1" dirty="0">
              <a:solidFill>
                <a:schemeClr val="tx1"/>
              </a:solidFill>
              <a:latin typeface="NikoshBAN" panose="02000000000000000000" pitchFamily="2" charset="0"/>
              <a:cs typeface="NikoshBAN" panose="02000000000000000000" pitchFamily="2" charset="0"/>
            </a:endParaRPr>
          </a:p>
          <a:p>
            <a:r>
              <a:rPr lang="en-US" sz="4400" b="1" dirty="0" smtClean="0">
                <a:solidFill>
                  <a:schemeClr val="tx1"/>
                </a:solidFill>
                <a:latin typeface="NikoshBAN" panose="02000000000000000000" pitchFamily="2" charset="0"/>
                <a:cs typeface="NikoshBAN" panose="02000000000000000000" pitchFamily="2" charset="0"/>
              </a:rPr>
              <a:t> </a:t>
            </a:r>
            <a:r>
              <a:rPr lang="bn-BD" sz="4400" b="1" dirty="0" smtClean="0">
                <a:solidFill>
                  <a:schemeClr val="tx1"/>
                </a:solidFill>
                <a:latin typeface="NikoshBAN" panose="02000000000000000000" pitchFamily="2" charset="0"/>
                <a:cs typeface="NikoshBAN" panose="02000000000000000000" pitchFamily="2" charset="0"/>
              </a:rPr>
              <a:t>  </a:t>
            </a:r>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এই পাঠ শেষে শিক্ষার্থীরা ---</a:t>
            </a:r>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q"/>
            </a:pPr>
            <a:r>
              <a:rPr lang="bn-BD" sz="3200" b="1" dirty="0" smtClean="0">
                <a:solidFill>
                  <a:schemeClr val="tx1"/>
                </a:solidFill>
                <a:latin typeface="NikoshBAN" panose="02000000000000000000" pitchFamily="2" charset="0"/>
                <a:cs typeface="NikoshBAN" panose="02000000000000000000" pitchFamily="2" charset="0"/>
              </a:rPr>
              <a:t>কবি পরি</a:t>
            </a:r>
            <a:r>
              <a:rPr lang="en-US" sz="3200" b="1" dirty="0" err="1" smtClean="0">
                <a:solidFill>
                  <a:schemeClr val="tx1"/>
                </a:solidFill>
                <a:latin typeface="NikoshBAN" panose="02000000000000000000" pitchFamily="2" charset="0"/>
                <a:cs typeface="NikoshBAN" panose="02000000000000000000" pitchFamily="2" charset="0"/>
              </a:rPr>
              <a:t>চিতি</a:t>
            </a:r>
            <a:r>
              <a:rPr lang="en-US"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chemeClr val="tx1"/>
                </a:solidFill>
                <a:latin typeface="NikoshBAN" panose="02000000000000000000" pitchFamily="2" charset="0"/>
                <a:cs typeface="NikoshBAN" panose="02000000000000000000" pitchFamily="2" charset="0"/>
              </a:rPr>
              <a:t>বলতে পারবে;  </a:t>
            </a:r>
            <a:endParaRPr lang="bn-IN" sz="3200" b="1" dirty="0" smtClean="0">
              <a:solidFill>
                <a:schemeClr val="tx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en-US"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chemeClr val="tx1"/>
                </a:solidFill>
                <a:latin typeface="NikoshBAN" panose="02000000000000000000" pitchFamily="2" charset="0"/>
                <a:cs typeface="NikoshBAN" panose="02000000000000000000" pitchFamily="2" charset="0"/>
              </a:rPr>
              <a:t>কবিতাটি প্রমিত উচ্চারণে আবৃ</a:t>
            </a:r>
            <a:r>
              <a:rPr lang="en-US" sz="3200" b="1" dirty="0" err="1" smtClean="0">
                <a:solidFill>
                  <a:schemeClr val="tx1"/>
                </a:solidFill>
                <a:latin typeface="NikoshBAN" panose="02000000000000000000" pitchFamily="2" charset="0"/>
                <a:cs typeface="NikoshBAN" panose="02000000000000000000" pitchFamily="2" charset="0"/>
              </a:rPr>
              <a:t>ত্তি</a:t>
            </a:r>
            <a:r>
              <a:rPr lang="en-US"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chemeClr val="tx1"/>
                </a:solidFill>
                <a:latin typeface="NikoshBAN" panose="02000000000000000000" pitchFamily="2" charset="0"/>
                <a:cs typeface="NikoshBAN" panose="02000000000000000000" pitchFamily="2" charset="0"/>
              </a:rPr>
              <a:t>করতে পারবে;</a:t>
            </a:r>
          </a:p>
          <a:p>
            <a:pPr marL="457200" indent="-457200">
              <a:buFont typeface="Wingdings" panose="05000000000000000000" pitchFamily="2" charset="2"/>
              <a:buChar char="q"/>
            </a:pPr>
            <a:r>
              <a:rPr lang="bn-BD" sz="3200" b="1" dirty="0" smtClean="0">
                <a:solidFill>
                  <a:schemeClr val="tx1"/>
                </a:solidFill>
                <a:latin typeface="NikoshBAN" panose="02000000000000000000" pitchFamily="2" charset="0"/>
                <a:cs typeface="NikoshBAN" panose="02000000000000000000" pitchFamily="2" charset="0"/>
              </a:rPr>
              <a:t>নতুন শব্দ </a:t>
            </a:r>
            <a:r>
              <a:rPr lang="en-US" sz="3200" b="1" dirty="0" err="1" smtClean="0">
                <a:solidFill>
                  <a:schemeClr val="tx1"/>
                </a:solidFill>
                <a:latin typeface="NikoshBAN" panose="02000000000000000000" pitchFamily="2" charset="0"/>
                <a:cs typeface="NikoshBAN" panose="02000000000000000000" pitchFamily="2" charset="0"/>
              </a:rPr>
              <a:t>প্রয়োগ</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a:t>
            </a:r>
            <a:r>
              <a:rPr lang="en-US"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chemeClr val="tx1"/>
                </a:solidFill>
                <a:latin typeface="NikoshBAN" panose="02000000000000000000" pitchFamily="2" charset="0"/>
                <a:cs typeface="NikoshBAN" panose="02000000000000000000" pitchFamily="2" charset="0"/>
              </a:rPr>
              <a:t>বাক্য </a:t>
            </a:r>
            <a:r>
              <a:rPr lang="en-US" sz="3200" b="1" dirty="0" err="1" smtClean="0">
                <a:solidFill>
                  <a:schemeClr val="tx1"/>
                </a:solidFill>
                <a:latin typeface="NikoshBAN" panose="02000000000000000000" pitchFamily="2" charset="0"/>
                <a:cs typeface="NikoshBAN" panose="02000000000000000000" pitchFamily="2" charset="0"/>
              </a:rPr>
              <a:t>গঠন</a:t>
            </a:r>
            <a:r>
              <a:rPr lang="bn-BD" sz="3200" b="1" dirty="0" smtClean="0">
                <a:solidFill>
                  <a:schemeClr val="tx1"/>
                </a:solidFill>
                <a:latin typeface="NikoshBAN" panose="02000000000000000000" pitchFamily="2" charset="0"/>
                <a:cs typeface="NikoshBAN" panose="02000000000000000000" pitchFamily="2" charset="0"/>
              </a:rPr>
              <a:t> করতে পারবে;</a:t>
            </a:r>
          </a:p>
          <a:p>
            <a:pPr marL="457200" indent="-457200">
              <a:buFont typeface="Wingdings" panose="05000000000000000000" pitchFamily="2" charset="2"/>
              <a:buChar char="q"/>
            </a:pPr>
            <a:r>
              <a:rPr lang="bn-BD" sz="3200" b="1" dirty="0" smtClean="0">
                <a:solidFill>
                  <a:schemeClr val="tx1"/>
                </a:solidFill>
                <a:latin typeface="NikoshBAN" panose="02000000000000000000" pitchFamily="2" charset="0"/>
                <a:cs typeface="NikoshBAN" panose="02000000000000000000" pitchFamily="2" charset="0"/>
              </a:rPr>
              <a:t>স্বদেশের প্রতি কবির শ্রদ্ধা ও একাগ্রতার বিষয়টি ব্যাখ্যা করতে পারবে।</a:t>
            </a:r>
            <a:endParaRPr lang="bn-BD"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964046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6">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p:cTn id="2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6">
                                            <p:txEl>
                                              <p:pRg st="4" end="4"/>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p:cTn id="2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6">
                                            <p:txEl>
                                              <p:pRg st="5" end="5"/>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 calcmode="lin" valueType="num">
                                      <p:cBhvr>
                                        <p:cTn id="34"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rot="16270049">
            <a:off x="4659840" y="2629006"/>
            <a:ext cx="357579" cy="534247"/>
          </a:xfrm>
          <a:custGeom>
            <a:avLst/>
            <a:gdLst>
              <a:gd name="connsiteX0" fmla="*/ 0 w 242836"/>
              <a:gd name="connsiteY0" fmla="*/ 106849 h 534247"/>
              <a:gd name="connsiteX1" fmla="*/ 121418 w 242836"/>
              <a:gd name="connsiteY1" fmla="*/ 106849 h 534247"/>
              <a:gd name="connsiteX2" fmla="*/ 121418 w 242836"/>
              <a:gd name="connsiteY2" fmla="*/ 0 h 534247"/>
              <a:gd name="connsiteX3" fmla="*/ 242836 w 242836"/>
              <a:gd name="connsiteY3" fmla="*/ 267124 h 534247"/>
              <a:gd name="connsiteX4" fmla="*/ 121418 w 242836"/>
              <a:gd name="connsiteY4" fmla="*/ 534247 h 534247"/>
              <a:gd name="connsiteX5" fmla="*/ 121418 w 242836"/>
              <a:gd name="connsiteY5" fmla="*/ 427398 h 534247"/>
              <a:gd name="connsiteX6" fmla="*/ 0 w 242836"/>
              <a:gd name="connsiteY6" fmla="*/ 427398 h 534247"/>
              <a:gd name="connsiteX7" fmla="*/ 0 w 242836"/>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6" h="534247">
                <a:moveTo>
                  <a:pt x="0" y="106849"/>
                </a:moveTo>
                <a:lnTo>
                  <a:pt x="121418" y="106849"/>
                </a:lnTo>
                <a:lnTo>
                  <a:pt x="121418" y="0"/>
                </a:lnTo>
                <a:lnTo>
                  <a:pt x="242836" y="267124"/>
                </a:lnTo>
                <a:lnTo>
                  <a:pt x="121418" y="534247"/>
                </a:lnTo>
                <a:lnTo>
                  <a:pt x="121418" y="427398"/>
                </a:lnTo>
                <a:lnTo>
                  <a:pt x="0" y="427398"/>
                </a:lnTo>
                <a:lnTo>
                  <a:pt x="0" y="106849"/>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8" rIns="72851"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3" name="Freeform 2"/>
          <p:cNvSpPr/>
          <p:nvPr/>
        </p:nvSpPr>
        <p:spPr>
          <a:xfrm>
            <a:off x="3695629" y="381000"/>
            <a:ext cx="2286000" cy="2286000"/>
          </a:xfrm>
          <a:custGeom>
            <a:avLst/>
            <a:gdLst>
              <a:gd name="connsiteX0" fmla="*/ 0 w 2128895"/>
              <a:gd name="connsiteY0" fmla="*/ 1051563 h 2103126"/>
              <a:gd name="connsiteX1" fmla="*/ 1064448 w 2128895"/>
              <a:gd name="connsiteY1" fmla="*/ 0 h 2103126"/>
              <a:gd name="connsiteX2" fmla="*/ 2128896 w 2128895"/>
              <a:gd name="connsiteY2" fmla="*/ 1051563 h 2103126"/>
              <a:gd name="connsiteX3" fmla="*/ 1064448 w 2128895"/>
              <a:gd name="connsiteY3" fmla="*/ 2103126 h 2103126"/>
              <a:gd name="connsiteX4" fmla="*/ 0 w 2128895"/>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895" h="2103126">
                <a:moveTo>
                  <a:pt x="0" y="1051563"/>
                </a:moveTo>
                <a:cubicBezTo>
                  <a:pt x="0" y="470801"/>
                  <a:pt x="476570" y="0"/>
                  <a:pt x="1064448" y="0"/>
                </a:cubicBezTo>
                <a:cubicBezTo>
                  <a:pt x="1652326" y="0"/>
                  <a:pt x="2128896" y="470801"/>
                  <a:pt x="2128896" y="1051563"/>
                </a:cubicBezTo>
                <a:cubicBezTo>
                  <a:pt x="2128896" y="1632325"/>
                  <a:pt x="1652326" y="2103126"/>
                  <a:pt x="1064448" y="2103126"/>
                </a:cubicBezTo>
                <a:cubicBezTo>
                  <a:pt x="476570" y="2103126"/>
                  <a:pt x="0" y="1632325"/>
                  <a:pt x="0" y="1051563"/>
                </a:cubicBezTo>
                <a:close/>
              </a:path>
            </a:pathLst>
          </a:cu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2409" tIns="348636" rIns="352409" bIns="348636" numCol="1" spcCol="1270" anchor="ctr" anchorCtr="0">
            <a:noAutofit/>
          </a:bodyPr>
          <a:lstStyle/>
          <a:p>
            <a:pPr lvl="0" algn="ctr" defTabSz="1422400">
              <a:lnSpc>
                <a:spcPct val="90000"/>
              </a:lnSpc>
              <a:spcBef>
                <a:spcPct val="0"/>
              </a:spcBef>
              <a:spcAft>
                <a:spcPts val="0"/>
              </a:spcAft>
            </a:pPr>
            <a:r>
              <a:rPr lang="en-US" sz="3200" b="1" kern="1200" dirty="0" smtClean="0">
                <a:solidFill>
                  <a:schemeClr val="tx1"/>
                </a:solidFill>
                <a:latin typeface="NikoshBAN" panose="02000000000000000000" pitchFamily="2" charset="0"/>
                <a:cs typeface="NikoshBAN" panose="02000000000000000000" pitchFamily="2" charset="0"/>
              </a:rPr>
              <a:t> </a:t>
            </a:r>
            <a:r>
              <a:rPr lang="en-US" sz="4000" b="1" kern="12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জন্মঃ</a:t>
            </a:r>
            <a:r>
              <a:rPr lang="en-US" sz="40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36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p>
          <a:p>
            <a:pPr lvl="0" algn="ctr" defTabSz="1422400">
              <a:lnSpc>
                <a:spcPct val="90000"/>
              </a:lnSpc>
              <a:spcBef>
                <a:spcPct val="0"/>
              </a:spcBef>
              <a:spcAft>
                <a:spcPts val="0"/>
              </a:spcAft>
            </a:pPr>
            <a:r>
              <a:rPr lang="en-US" sz="2800" b="1" dirty="0" smtClean="0">
                <a:solidFill>
                  <a:schemeClr val="tx1"/>
                </a:solidFill>
                <a:latin typeface="NikoshBAN" panose="02000000000000000000" pitchFamily="2" charset="0"/>
                <a:cs typeface="NikoshBAN" panose="02000000000000000000" pitchFamily="2" charset="0"/>
              </a:rPr>
              <a:t>২৫ </a:t>
            </a:r>
            <a:r>
              <a:rPr lang="bn-BD" sz="2800" b="1" dirty="0" smtClean="0">
                <a:solidFill>
                  <a:schemeClr val="tx1"/>
                </a:solidFill>
                <a:latin typeface="NikoshBAN" panose="02000000000000000000" pitchFamily="2" charset="0"/>
                <a:cs typeface="NikoshBAN" panose="02000000000000000000" pitchFamily="2" charset="0"/>
              </a:rPr>
              <a:t>জানুয়ারি </a:t>
            </a:r>
            <a:r>
              <a:rPr lang="en-US" sz="2800" b="1" dirty="0" smtClean="0">
                <a:solidFill>
                  <a:schemeClr val="tx1"/>
                </a:solidFill>
                <a:latin typeface="NikoshBAN" panose="02000000000000000000" pitchFamily="2" charset="0"/>
                <a:cs typeface="NikoshBAN" panose="02000000000000000000" pitchFamily="2" charset="0"/>
              </a:rPr>
              <a:t>১৮</a:t>
            </a:r>
            <a:r>
              <a:rPr lang="bn-BD" sz="2800" b="1" dirty="0" smtClean="0">
                <a:solidFill>
                  <a:schemeClr val="tx1"/>
                </a:solidFill>
                <a:latin typeface="NikoshBAN" panose="02000000000000000000" pitchFamily="2" charset="0"/>
                <a:cs typeface="NikoshBAN" panose="02000000000000000000" pitchFamily="2" charset="0"/>
              </a:rPr>
              <a:t>২৪</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খ্রিষ্টাব্দ</a:t>
            </a:r>
            <a:endParaRPr lang="bn-BD" sz="2800" b="1" dirty="0" smtClean="0">
              <a:solidFill>
                <a:schemeClr val="tx1"/>
              </a:solidFill>
              <a:latin typeface="NikoshBAN" panose="02000000000000000000" pitchFamily="2" charset="0"/>
              <a:cs typeface="NikoshBAN" panose="02000000000000000000" pitchFamily="2" charset="0"/>
            </a:endParaRPr>
          </a:p>
          <a:p>
            <a:pPr lvl="0" algn="ctr" defTabSz="1422400">
              <a:lnSpc>
                <a:spcPct val="90000"/>
              </a:lnSpc>
              <a:spcBef>
                <a:spcPct val="0"/>
              </a:spcBef>
              <a:spcAft>
                <a:spcPts val="0"/>
              </a:spcAft>
            </a:pPr>
            <a:r>
              <a:rPr lang="bn-BD" sz="2800" b="1" kern="1200" dirty="0" smtClean="0">
                <a:solidFill>
                  <a:schemeClr val="tx1"/>
                </a:solidFill>
                <a:latin typeface="NikoshBAN" panose="02000000000000000000" pitchFamily="2" charset="0"/>
                <a:cs typeface="NikoshBAN" panose="02000000000000000000" pitchFamily="2" charset="0"/>
              </a:rPr>
              <a:t>যশোর জেলা</a:t>
            </a:r>
            <a:endParaRPr lang="en-US" sz="2800" kern="1200" dirty="0">
              <a:solidFill>
                <a:schemeClr val="tx1"/>
              </a:solidFill>
              <a:latin typeface="NikoshBAN" panose="02000000000000000000" pitchFamily="2" charset="0"/>
              <a:cs typeface="NikoshBAN" panose="02000000000000000000" pitchFamily="2" charset="0"/>
            </a:endParaRPr>
          </a:p>
        </p:txBody>
      </p:sp>
      <p:sp>
        <p:nvSpPr>
          <p:cNvPr id="4" name="Freeform 3"/>
          <p:cNvSpPr/>
          <p:nvPr/>
        </p:nvSpPr>
        <p:spPr>
          <a:xfrm rot="20615882">
            <a:off x="5520837" y="3242161"/>
            <a:ext cx="292717" cy="537253"/>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5" name="Freeform 4"/>
          <p:cNvSpPr/>
          <p:nvPr/>
        </p:nvSpPr>
        <p:spPr>
          <a:xfrm>
            <a:off x="5883451" y="1753129"/>
            <a:ext cx="2286000" cy="2286000"/>
          </a:xfrm>
          <a:custGeom>
            <a:avLst/>
            <a:gdLst>
              <a:gd name="connsiteX0" fmla="*/ 0 w 2153141"/>
              <a:gd name="connsiteY0" fmla="*/ 1051563 h 2103126"/>
              <a:gd name="connsiteX1" fmla="*/ 1076571 w 2153141"/>
              <a:gd name="connsiteY1" fmla="*/ 0 h 2103126"/>
              <a:gd name="connsiteX2" fmla="*/ 2153142 w 2153141"/>
              <a:gd name="connsiteY2" fmla="*/ 1051563 h 2103126"/>
              <a:gd name="connsiteX3" fmla="*/ 1076571 w 2153141"/>
              <a:gd name="connsiteY3" fmla="*/ 2103126 h 2103126"/>
              <a:gd name="connsiteX4" fmla="*/ 0 w 2153141"/>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41" h="2103126">
                <a:moveTo>
                  <a:pt x="0" y="1051563"/>
                </a:moveTo>
                <a:cubicBezTo>
                  <a:pt x="0" y="470801"/>
                  <a:pt x="481997" y="0"/>
                  <a:pt x="1076571" y="0"/>
                </a:cubicBezTo>
                <a:cubicBezTo>
                  <a:pt x="1671145" y="0"/>
                  <a:pt x="2153142" y="470801"/>
                  <a:pt x="2153142" y="1051563"/>
                </a:cubicBezTo>
                <a:cubicBezTo>
                  <a:pt x="2153142" y="1632325"/>
                  <a:pt x="1671145" y="2103126"/>
                  <a:pt x="1076571" y="2103126"/>
                </a:cubicBezTo>
                <a:cubicBezTo>
                  <a:pt x="481997" y="2103126"/>
                  <a:pt x="0" y="1632325"/>
                  <a:pt x="0" y="1051563"/>
                </a:cubicBez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55960" tIns="348636" rIns="355960" bIns="348636" numCol="1" spcCol="1270" anchor="ctr" anchorCtr="0">
            <a:noAutofit/>
          </a:bodyPr>
          <a:lstStyle/>
          <a:p>
            <a:pPr lvl="0" algn="ctr" defTabSz="1422400">
              <a:lnSpc>
                <a:spcPct val="70000"/>
              </a:lnSpc>
              <a:spcBef>
                <a:spcPct val="0"/>
              </a:spcBef>
              <a:spcAft>
                <a:spcPts val="0"/>
              </a:spcAft>
            </a:pPr>
            <a:endParaRPr lang="bn-BD" sz="36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36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সাহিত্যঃ</a:t>
            </a:r>
            <a:r>
              <a:rPr lang="bn-BD" sz="3600" kern="1200" dirty="0" smtClean="0">
                <a:solidFill>
                  <a:schemeClr val="tx1"/>
                </a:solidFill>
                <a:latin typeface="NikoshBAN" panose="02000000000000000000" pitchFamily="2" charset="0"/>
                <a:cs typeface="NikoshBAN" panose="02000000000000000000" pitchFamily="2" charset="0"/>
              </a:rPr>
              <a:t>  </a:t>
            </a:r>
          </a:p>
          <a:p>
            <a:pPr lvl="0" defTabSz="1422400">
              <a:lnSpc>
                <a:spcPct val="70000"/>
              </a:lnSpc>
              <a:spcBef>
                <a:spcPct val="0"/>
              </a:spcBef>
              <a:spcAft>
                <a:spcPts val="0"/>
              </a:spcAft>
            </a:pPr>
            <a:endParaRPr lang="bn-BD" sz="2800"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2800" b="1" kern="1200" dirty="0" smtClean="0">
                <a:solidFill>
                  <a:schemeClr val="tx1"/>
                </a:solidFill>
                <a:latin typeface="NikoshBAN" panose="02000000000000000000" pitchFamily="2" charset="0"/>
                <a:cs typeface="NikoshBAN" panose="02000000000000000000" pitchFamily="2" charset="0"/>
              </a:rPr>
              <a:t>মহাকাব্য,গীতিকাব্য,</a:t>
            </a:r>
          </a:p>
          <a:p>
            <a:pPr lvl="0" algn="ctr" defTabSz="1422400">
              <a:lnSpc>
                <a:spcPct val="70000"/>
              </a:lnSpc>
              <a:spcBef>
                <a:spcPct val="0"/>
              </a:spcBef>
              <a:spcAft>
                <a:spcPts val="0"/>
              </a:spcAft>
            </a:pPr>
            <a:r>
              <a:rPr lang="bn-BD" sz="2800" b="1" dirty="0" smtClean="0">
                <a:solidFill>
                  <a:schemeClr val="tx1"/>
                </a:solidFill>
                <a:latin typeface="NikoshBAN" panose="02000000000000000000" pitchFamily="2" charset="0"/>
                <a:cs typeface="NikoshBAN" panose="02000000000000000000" pitchFamily="2" charset="0"/>
              </a:rPr>
              <a:t>পত্র কাব্য,সনেট,</a:t>
            </a:r>
          </a:p>
          <a:p>
            <a:pPr lvl="0" algn="ctr" defTabSz="1422400">
              <a:lnSpc>
                <a:spcPct val="70000"/>
              </a:lnSpc>
              <a:spcBef>
                <a:spcPct val="0"/>
              </a:spcBef>
              <a:spcAft>
                <a:spcPts val="0"/>
              </a:spcAft>
            </a:pPr>
            <a:r>
              <a:rPr lang="bn-BD" sz="2800" b="1" dirty="0" smtClean="0">
                <a:solidFill>
                  <a:schemeClr val="tx1"/>
                </a:solidFill>
                <a:latin typeface="NikoshBAN" panose="02000000000000000000" pitchFamily="2" charset="0"/>
                <a:cs typeface="NikoshBAN" panose="02000000000000000000" pitchFamily="2" charset="0"/>
              </a:rPr>
              <a:t>নাটক,প্রহসন</a:t>
            </a:r>
            <a:endParaRPr lang="bn-BD" sz="2800" b="1"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2800" b="1" kern="1200" dirty="0" smtClean="0">
              <a:solidFill>
                <a:schemeClr val="tx1"/>
              </a:solidFill>
              <a:latin typeface="NikoshBAN" panose="02000000000000000000" pitchFamily="2" charset="0"/>
              <a:cs typeface="NikoshBAN" panose="02000000000000000000" pitchFamily="2" charset="0"/>
            </a:endParaRPr>
          </a:p>
        </p:txBody>
      </p:sp>
      <p:sp>
        <p:nvSpPr>
          <p:cNvPr id="6" name="Freeform 5"/>
          <p:cNvSpPr/>
          <p:nvPr/>
        </p:nvSpPr>
        <p:spPr>
          <a:xfrm rot="2825820">
            <a:off x="5358898" y="4108852"/>
            <a:ext cx="362467" cy="534247"/>
          </a:xfrm>
          <a:custGeom>
            <a:avLst/>
            <a:gdLst>
              <a:gd name="connsiteX0" fmla="*/ 0 w 432980"/>
              <a:gd name="connsiteY0" fmla="*/ 106849 h 534247"/>
              <a:gd name="connsiteX1" fmla="*/ 216490 w 432980"/>
              <a:gd name="connsiteY1" fmla="*/ 106849 h 534247"/>
              <a:gd name="connsiteX2" fmla="*/ 216490 w 432980"/>
              <a:gd name="connsiteY2" fmla="*/ 0 h 534247"/>
              <a:gd name="connsiteX3" fmla="*/ 432980 w 432980"/>
              <a:gd name="connsiteY3" fmla="*/ 267124 h 534247"/>
              <a:gd name="connsiteX4" fmla="*/ 216490 w 432980"/>
              <a:gd name="connsiteY4" fmla="*/ 534247 h 534247"/>
              <a:gd name="connsiteX5" fmla="*/ 216490 w 432980"/>
              <a:gd name="connsiteY5" fmla="*/ 427398 h 534247"/>
              <a:gd name="connsiteX6" fmla="*/ 0 w 432980"/>
              <a:gd name="connsiteY6" fmla="*/ 427398 h 534247"/>
              <a:gd name="connsiteX7" fmla="*/ 0 w 432980"/>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980" h="534247">
                <a:moveTo>
                  <a:pt x="0" y="106849"/>
                </a:moveTo>
                <a:lnTo>
                  <a:pt x="216490" y="106849"/>
                </a:lnTo>
                <a:lnTo>
                  <a:pt x="216490" y="0"/>
                </a:lnTo>
                <a:lnTo>
                  <a:pt x="432980" y="267124"/>
                </a:lnTo>
                <a:lnTo>
                  <a:pt x="216490" y="534247"/>
                </a:lnTo>
                <a:lnTo>
                  <a:pt x="216490" y="427398"/>
                </a:lnTo>
                <a:lnTo>
                  <a:pt x="0" y="427398"/>
                </a:lnTo>
                <a:lnTo>
                  <a:pt x="0" y="106849"/>
                </a:lnTo>
                <a:close/>
              </a:path>
            </a:pathLst>
          </a:custGeom>
          <a:solidFill>
            <a:srgbClr val="92D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6848" rIns="129893"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7" name="Freeform 6"/>
          <p:cNvSpPr/>
          <p:nvPr/>
        </p:nvSpPr>
        <p:spPr>
          <a:xfrm>
            <a:off x="5638800" y="4038600"/>
            <a:ext cx="2286000" cy="2286000"/>
          </a:xfrm>
          <a:custGeom>
            <a:avLst/>
            <a:gdLst>
              <a:gd name="connsiteX0" fmla="*/ 0 w 2050377"/>
              <a:gd name="connsiteY0" fmla="*/ 1051563 h 2103126"/>
              <a:gd name="connsiteX1" fmla="*/ 1025189 w 2050377"/>
              <a:gd name="connsiteY1" fmla="*/ 0 h 2103126"/>
              <a:gd name="connsiteX2" fmla="*/ 2050378 w 2050377"/>
              <a:gd name="connsiteY2" fmla="*/ 1051563 h 2103126"/>
              <a:gd name="connsiteX3" fmla="*/ 1025189 w 2050377"/>
              <a:gd name="connsiteY3" fmla="*/ 2103126 h 2103126"/>
              <a:gd name="connsiteX4" fmla="*/ 0 w 2050377"/>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377" h="2103126">
                <a:moveTo>
                  <a:pt x="0" y="1051563"/>
                </a:moveTo>
                <a:cubicBezTo>
                  <a:pt x="0" y="470801"/>
                  <a:pt x="458993" y="0"/>
                  <a:pt x="1025189" y="0"/>
                </a:cubicBezTo>
                <a:cubicBezTo>
                  <a:pt x="1591385" y="0"/>
                  <a:pt x="2050378" y="470801"/>
                  <a:pt x="2050378" y="1051563"/>
                </a:cubicBezTo>
                <a:cubicBezTo>
                  <a:pt x="2050378" y="1632325"/>
                  <a:pt x="1591385" y="2103126"/>
                  <a:pt x="1025189" y="2103126"/>
                </a:cubicBezTo>
                <a:cubicBezTo>
                  <a:pt x="458993" y="2103126"/>
                  <a:pt x="0" y="1632325"/>
                  <a:pt x="0" y="1051563"/>
                </a:cubicBez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40911" tIns="348636" rIns="340911" bIns="348636" numCol="1" spcCol="1270" anchor="ctr" anchorCtr="0">
            <a:noAutofit/>
          </a:bodyPr>
          <a:lstStyle/>
          <a:p>
            <a:pPr lvl="0" algn="ctr" defTabSz="1422400">
              <a:lnSpc>
                <a:spcPct val="90000"/>
              </a:lnSpc>
              <a:spcBef>
                <a:spcPct val="0"/>
              </a:spcBef>
              <a:spcAft>
                <a:spcPct val="35000"/>
              </a:spcAft>
            </a:pPr>
            <a:r>
              <a:rPr lang="bn-BD"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পারদর্শীভাষাঃ</a:t>
            </a:r>
          </a:p>
          <a:p>
            <a:pPr lvl="0" algn="ctr" defTabSz="1422400">
              <a:lnSpc>
                <a:spcPct val="90000"/>
              </a:lnSpc>
              <a:spcBef>
                <a:spcPct val="0"/>
              </a:spcBef>
              <a:spcAft>
                <a:spcPct val="35000"/>
              </a:spcAft>
            </a:pPr>
            <a:r>
              <a:rPr lang="bn-BD" sz="2400" b="1" dirty="0" smtClean="0">
                <a:solidFill>
                  <a:schemeClr val="tx1"/>
                </a:solidFill>
                <a:latin typeface="NikoshBAN" panose="02000000000000000000" pitchFamily="2" charset="0"/>
                <a:cs typeface="NikoshBAN" panose="02000000000000000000" pitchFamily="2" charset="0"/>
              </a:rPr>
              <a:t>বাংলা,ইংরেজি,হিব্রু,</a:t>
            </a:r>
          </a:p>
          <a:p>
            <a:pPr lvl="0" algn="ctr" defTabSz="1422400">
              <a:lnSpc>
                <a:spcPct val="90000"/>
              </a:lnSpc>
              <a:spcBef>
                <a:spcPct val="0"/>
              </a:spcBef>
              <a:spcAft>
                <a:spcPct val="35000"/>
              </a:spcAft>
            </a:pPr>
            <a:r>
              <a:rPr lang="bn-BD" sz="2400" b="1" dirty="0" smtClean="0">
                <a:solidFill>
                  <a:schemeClr val="tx1"/>
                </a:solidFill>
                <a:latin typeface="NikoshBAN" panose="02000000000000000000" pitchFamily="2" charset="0"/>
                <a:cs typeface="NikoshBAN" panose="02000000000000000000" pitchFamily="2" charset="0"/>
              </a:rPr>
              <a:t>ফরাসী,তামিল,তেলেগু,</a:t>
            </a:r>
          </a:p>
          <a:p>
            <a:pPr lvl="0" algn="ctr" defTabSz="1422400">
              <a:lnSpc>
                <a:spcPct val="90000"/>
              </a:lnSpc>
              <a:spcBef>
                <a:spcPct val="0"/>
              </a:spcBef>
              <a:spcAft>
                <a:spcPct val="35000"/>
              </a:spcAft>
            </a:pPr>
            <a:r>
              <a:rPr lang="bn-BD" sz="2400" b="1" dirty="0" smtClean="0">
                <a:solidFill>
                  <a:schemeClr val="tx1"/>
                </a:solidFill>
                <a:latin typeface="NikoshBAN" panose="02000000000000000000" pitchFamily="2" charset="0"/>
                <a:cs typeface="NikoshBAN" panose="02000000000000000000" pitchFamily="2" charset="0"/>
              </a:rPr>
              <a:t>ইটালিয়ান</a:t>
            </a:r>
            <a:endParaRPr lang="bn-BD" sz="2400" b="1" kern="1200" dirty="0" smtClean="0">
              <a:solidFill>
                <a:schemeClr val="tx1"/>
              </a:solidFill>
              <a:latin typeface="NikoshBAN" panose="02000000000000000000" pitchFamily="2" charset="0"/>
              <a:cs typeface="NikoshBAN" panose="02000000000000000000" pitchFamily="2" charset="0"/>
            </a:endParaRPr>
          </a:p>
        </p:txBody>
      </p:sp>
      <p:sp>
        <p:nvSpPr>
          <p:cNvPr id="8" name="Freeform 7"/>
          <p:cNvSpPr/>
          <p:nvPr/>
        </p:nvSpPr>
        <p:spPr>
          <a:xfrm rot="18852977">
            <a:off x="3916475" y="4057520"/>
            <a:ext cx="389111" cy="534248"/>
          </a:xfrm>
          <a:custGeom>
            <a:avLst/>
            <a:gdLst>
              <a:gd name="connsiteX0" fmla="*/ 0 w 376971"/>
              <a:gd name="connsiteY0" fmla="*/ 106849 h 534247"/>
              <a:gd name="connsiteX1" fmla="*/ 188486 w 376971"/>
              <a:gd name="connsiteY1" fmla="*/ 106849 h 534247"/>
              <a:gd name="connsiteX2" fmla="*/ 188486 w 376971"/>
              <a:gd name="connsiteY2" fmla="*/ 0 h 534247"/>
              <a:gd name="connsiteX3" fmla="*/ 376971 w 376971"/>
              <a:gd name="connsiteY3" fmla="*/ 267124 h 534247"/>
              <a:gd name="connsiteX4" fmla="*/ 188486 w 376971"/>
              <a:gd name="connsiteY4" fmla="*/ 534247 h 534247"/>
              <a:gd name="connsiteX5" fmla="*/ 188486 w 376971"/>
              <a:gd name="connsiteY5" fmla="*/ 427398 h 534247"/>
              <a:gd name="connsiteX6" fmla="*/ 0 w 376971"/>
              <a:gd name="connsiteY6" fmla="*/ 427398 h 534247"/>
              <a:gd name="connsiteX7" fmla="*/ 0 w 376971"/>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971" h="534247">
                <a:moveTo>
                  <a:pt x="376971" y="427398"/>
                </a:moveTo>
                <a:lnTo>
                  <a:pt x="188485" y="427398"/>
                </a:lnTo>
                <a:lnTo>
                  <a:pt x="188485" y="534247"/>
                </a:lnTo>
                <a:lnTo>
                  <a:pt x="0" y="267123"/>
                </a:lnTo>
                <a:lnTo>
                  <a:pt x="188485" y="0"/>
                </a:lnTo>
                <a:lnTo>
                  <a:pt x="188485" y="106849"/>
                </a:lnTo>
                <a:lnTo>
                  <a:pt x="376971" y="106849"/>
                </a:lnTo>
                <a:lnTo>
                  <a:pt x="376971" y="42739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3091"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9" name="Freeform 8"/>
          <p:cNvSpPr/>
          <p:nvPr/>
        </p:nvSpPr>
        <p:spPr>
          <a:xfrm>
            <a:off x="1882200" y="4114800"/>
            <a:ext cx="2286000" cy="2286000"/>
          </a:xfrm>
          <a:custGeom>
            <a:avLst/>
            <a:gdLst>
              <a:gd name="connsiteX0" fmla="*/ 0 w 2008643"/>
              <a:gd name="connsiteY0" fmla="*/ 1051563 h 2103126"/>
              <a:gd name="connsiteX1" fmla="*/ 1004322 w 2008643"/>
              <a:gd name="connsiteY1" fmla="*/ 0 h 2103126"/>
              <a:gd name="connsiteX2" fmla="*/ 2008644 w 2008643"/>
              <a:gd name="connsiteY2" fmla="*/ 1051563 h 2103126"/>
              <a:gd name="connsiteX3" fmla="*/ 1004322 w 2008643"/>
              <a:gd name="connsiteY3" fmla="*/ 2103126 h 2103126"/>
              <a:gd name="connsiteX4" fmla="*/ 0 w 2008643"/>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43" h="2103126">
                <a:moveTo>
                  <a:pt x="0" y="1051563"/>
                </a:moveTo>
                <a:cubicBezTo>
                  <a:pt x="0" y="470801"/>
                  <a:pt x="449650" y="0"/>
                  <a:pt x="1004322" y="0"/>
                </a:cubicBezTo>
                <a:cubicBezTo>
                  <a:pt x="1558994" y="0"/>
                  <a:pt x="2008644" y="470801"/>
                  <a:pt x="2008644" y="1051563"/>
                </a:cubicBezTo>
                <a:cubicBezTo>
                  <a:pt x="2008644" y="1632325"/>
                  <a:pt x="1558994" y="2103126"/>
                  <a:pt x="1004322" y="2103126"/>
                </a:cubicBezTo>
                <a:cubicBezTo>
                  <a:pt x="449650" y="2103126"/>
                  <a:pt x="0" y="1632325"/>
                  <a:pt x="0" y="1051563"/>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34799" tIns="348636" rIns="334799" bIns="348636" numCol="1" spcCol="1270" anchor="ctr" anchorCtr="0">
            <a:noAutofit/>
          </a:bodyPr>
          <a:lstStyle/>
          <a:p>
            <a:pPr lvl="0" algn="just" defTabSz="1422400">
              <a:lnSpc>
                <a:spcPct val="90000"/>
              </a:lnSpc>
              <a:spcBef>
                <a:spcPct val="0"/>
              </a:spcBef>
              <a:spcAft>
                <a:spcPts val="0"/>
              </a:spcAft>
            </a:pPr>
            <a:r>
              <a:rPr lang="bn-BD" sz="3200" kern="1200" dirty="0" smtClean="0">
                <a:solidFill>
                  <a:schemeClr val="tx1"/>
                </a:solidFill>
                <a:latin typeface="NikoshBAN" panose="02000000000000000000" pitchFamily="2" charset="0"/>
                <a:cs typeface="NikoshBAN" panose="02000000000000000000" pitchFamily="2" charset="0"/>
              </a:rPr>
              <a:t>   </a:t>
            </a:r>
            <a:r>
              <a:rPr lang="bn-BD" sz="40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রচনাঃ</a:t>
            </a:r>
          </a:p>
          <a:p>
            <a:pPr lvl="0" algn="just" defTabSz="1422400">
              <a:lnSpc>
                <a:spcPct val="90000"/>
              </a:lnSpc>
              <a:spcBef>
                <a:spcPct val="0"/>
              </a:spcBef>
              <a:spcAft>
                <a:spcPts val="0"/>
              </a:spcAft>
            </a:pPr>
            <a:r>
              <a:rPr lang="bn-BD" sz="2400" b="1" dirty="0" smtClean="0">
                <a:solidFill>
                  <a:schemeClr val="tx1"/>
                </a:solidFill>
                <a:latin typeface="NikoshBAN" panose="02000000000000000000" pitchFamily="2" charset="0"/>
                <a:cs typeface="NikoshBAN" panose="02000000000000000000" pitchFamily="2" charset="0"/>
              </a:rPr>
              <a:t>মেঘনাদবধ কাব্য, </a:t>
            </a:r>
          </a:p>
          <a:p>
            <a:pPr lvl="0" algn="just" defTabSz="1422400">
              <a:lnSpc>
                <a:spcPct val="90000"/>
              </a:lnSpc>
              <a:spcBef>
                <a:spcPct val="0"/>
              </a:spcBef>
              <a:spcAft>
                <a:spcPts val="0"/>
              </a:spcAft>
            </a:pPr>
            <a:r>
              <a:rPr lang="bn-BD" sz="2400" b="1" dirty="0" smtClean="0">
                <a:solidFill>
                  <a:schemeClr val="tx1"/>
                </a:solidFill>
                <a:latin typeface="NikoshBAN" panose="02000000000000000000" pitchFamily="2" charset="0"/>
                <a:cs typeface="NikoshBAN" panose="02000000000000000000" pitchFamily="2" charset="0"/>
              </a:rPr>
              <a:t>পদ্মাবতী, একেই</a:t>
            </a:r>
          </a:p>
          <a:p>
            <a:pPr lvl="0" algn="just" defTabSz="1422400">
              <a:lnSpc>
                <a:spcPct val="90000"/>
              </a:lnSpc>
              <a:spcBef>
                <a:spcPct val="0"/>
              </a:spcBef>
              <a:spcAft>
                <a:spcPts val="0"/>
              </a:spcAft>
            </a:pPr>
            <a:r>
              <a:rPr lang="bn-BD" sz="2400" b="1" dirty="0" smtClean="0">
                <a:solidFill>
                  <a:schemeClr val="tx1"/>
                </a:solidFill>
                <a:latin typeface="NikoshBAN" panose="02000000000000000000" pitchFamily="2" charset="0"/>
                <a:cs typeface="NikoshBAN" panose="02000000000000000000" pitchFamily="2" charset="0"/>
              </a:rPr>
              <a:t>কি বলে সভ্যতা ,</a:t>
            </a:r>
          </a:p>
          <a:p>
            <a:pPr lvl="0" algn="just" defTabSz="1422400">
              <a:lnSpc>
                <a:spcPct val="90000"/>
              </a:lnSpc>
              <a:spcBef>
                <a:spcPct val="0"/>
              </a:spcBef>
              <a:spcAft>
                <a:spcPts val="0"/>
              </a:spcAft>
            </a:pPr>
            <a:r>
              <a:rPr lang="bn-BD" sz="2400" b="1" dirty="0" smtClean="0">
                <a:solidFill>
                  <a:schemeClr val="tx1"/>
                </a:solidFill>
                <a:latin typeface="NikoshBAN" panose="02000000000000000000" pitchFamily="2" charset="0"/>
                <a:cs typeface="NikoshBAN" panose="02000000000000000000" pitchFamily="2" charset="0"/>
              </a:rPr>
              <a:t>রিজিয়া ,শর্মিষ্ঠা </a:t>
            </a:r>
          </a:p>
        </p:txBody>
      </p:sp>
      <p:sp>
        <p:nvSpPr>
          <p:cNvPr id="10" name="Freeform 9"/>
          <p:cNvSpPr/>
          <p:nvPr/>
        </p:nvSpPr>
        <p:spPr>
          <a:xfrm rot="1080000">
            <a:off x="3853161" y="3148028"/>
            <a:ext cx="323029" cy="534248"/>
          </a:xfrm>
          <a:custGeom>
            <a:avLst/>
            <a:gdLst>
              <a:gd name="connsiteX0" fmla="*/ 0 w 294272"/>
              <a:gd name="connsiteY0" fmla="*/ 106849 h 534247"/>
              <a:gd name="connsiteX1" fmla="*/ 147136 w 294272"/>
              <a:gd name="connsiteY1" fmla="*/ 106849 h 534247"/>
              <a:gd name="connsiteX2" fmla="*/ 147136 w 294272"/>
              <a:gd name="connsiteY2" fmla="*/ 0 h 534247"/>
              <a:gd name="connsiteX3" fmla="*/ 294272 w 294272"/>
              <a:gd name="connsiteY3" fmla="*/ 267124 h 534247"/>
              <a:gd name="connsiteX4" fmla="*/ 147136 w 294272"/>
              <a:gd name="connsiteY4" fmla="*/ 534247 h 534247"/>
              <a:gd name="connsiteX5" fmla="*/ 147136 w 294272"/>
              <a:gd name="connsiteY5" fmla="*/ 427398 h 534247"/>
              <a:gd name="connsiteX6" fmla="*/ 0 w 294272"/>
              <a:gd name="connsiteY6" fmla="*/ 427398 h 534247"/>
              <a:gd name="connsiteX7" fmla="*/ 0 w 294272"/>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272" h="534247">
                <a:moveTo>
                  <a:pt x="294272" y="427398"/>
                </a:moveTo>
                <a:lnTo>
                  <a:pt x="147136" y="427398"/>
                </a:lnTo>
                <a:lnTo>
                  <a:pt x="147136" y="534247"/>
                </a:lnTo>
                <a:lnTo>
                  <a:pt x="0" y="267123"/>
                </a:lnTo>
                <a:lnTo>
                  <a:pt x="147136" y="0"/>
                </a:lnTo>
                <a:lnTo>
                  <a:pt x="147136" y="106849"/>
                </a:lnTo>
                <a:lnTo>
                  <a:pt x="294272" y="106849"/>
                </a:lnTo>
                <a:lnTo>
                  <a:pt x="294272" y="427398"/>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88282"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11" name="Freeform 10"/>
          <p:cNvSpPr/>
          <p:nvPr/>
        </p:nvSpPr>
        <p:spPr>
          <a:xfrm>
            <a:off x="1600200" y="1828800"/>
            <a:ext cx="2286000" cy="2286000"/>
          </a:xfrm>
          <a:custGeom>
            <a:avLst/>
            <a:gdLst>
              <a:gd name="connsiteX0" fmla="*/ 0 w 2008894"/>
              <a:gd name="connsiteY0" fmla="*/ 1051563 h 2103126"/>
              <a:gd name="connsiteX1" fmla="*/ 1004447 w 2008894"/>
              <a:gd name="connsiteY1" fmla="*/ 0 h 2103126"/>
              <a:gd name="connsiteX2" fmla="*/ 2008894 w 2008894"/>
              <a:gd name="connsiteY2" fmla="*/ 1051563 h 2103126"/>
              <a:gd name="connsiteX3" fmla="*/ 1004447 w 2008894"/>
              <a:gd name="connsiteY3" fmla="*/ 2103126 h 2103126"/>
              <a:gd name="connsiteX4" fmla="*/ 0 w 2008894"/>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894" h="2103126">
                <a:moveTo>
                  <a:pt x="0" y="1051563"/>
                </a:moveTo>
                <a:cubicBezTo>
                  <a:pt x="0" y="470801"/>
                  <a:pt x="449706" y="0"/>
                  <a:pt x="1004447" y="0"/>
                </a:cubicBezTo>
                <a:cubicBezTo>
                  <a:pt x="1559188" y="0"/>
                  <a:pt x="2008894" y="470801"/>
                  <a:pt x="2008894" y="1051563"/>
                </a:cubicBezTo>
                <a:cubicBezTo>
                  <a:pt x="2008894" y="1632325"/>
                  <a:pt x="1559188" y="2103126"/>
                  <a:pt x="1004447" y="2103126"/>
                </a:cubicBezTo>
                <a:cubicBezTo>
                  <a:pt x="449706" y="2103126"/>
                  <a:pt x="0" y="1632325"/>
                  <a:pt x="0" y="1051563"/>
                </a:cubicBez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4836" tIns="348636" rIns="334836" bIns="348636" numCol="1" spcCol="1270" anchor="ctr" anchorCtr="0">
            <a:noAutofit/>
          </a:bodyPr>
          <a:lstStyle/>
          <a:p>
            <a:pPr lvl="0" algn="ctr" defTabSz="1422400">
              <a:lnSpc>
                <a:spcPct val="70000"/>
              </a:lnSpc>
              <a:spcBef>
                <a:spcPct val="0"/>
              </a:spcBef>
              <a:spcAft>
                <a:spcPts val="0"/>
              </a:spcAft>
            </a:pPr>
            <a:r>
              <a:rPr lang="bn-B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মৃত্যুঃ</a:t>
            </a:r>
            <a:endParaRPr lang="bn-BD"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en-US" sz="2800" b="1" dirty="0" smtClean="0">
                <a:solidFill>
                  <a:schemeClr val="tx1"/>
                </a:solidFill>
                <a:latin typeface="NikoshBAN" panose="02000000000000000000" pitchFamily="2" charset="0"/>
                <a:cs typeface="NikoshBAN" panose="02000000000000000000" pitchFamily="2" charset="0"/>
              </a:rPr>
              <a:t>২৯ </a:t>
            </a:r>
            <a:r>
              <a:rPr lang="bn-BD" sz="2800" b="1" dirty="0" smtClean="0">
                <a:solidFill>
                  <a:schemeClr val="tx1"/>
                </a:solidFill>
                <a:latin typeface="NikoshBAN" panose="02000000000000000000" pitchFamily="2" charset="0"/>
                <a:cs typeface="NikoshBAN" panose="02000000000000000000" pitchFamily="2" charset="0"/>
              </a:rPr>
              <a:t>জুন </a:t>
            </a:r>
            <a:r>
              <a:rPr lang="en-US" sz="2800" b="1" dirty="0" smtClean="0">
                <a:solidFill>
                  <a:schemeClr val="tx1"/>
                </a:solidFill>
                <a:latin typeface="NikoshBAN" panose="02000000000000000000" pitchFamily="2" charset="0"/>
                <a:cs typeface="NikoshBAN" panose="02000000000000000000" pitchFamily="2" charset="0"/>
              </a:rPr>
              <a:t>১</a:t>
            </a:r>
            <a:r>
              <a:rPr lang="bn-BD" sz="2800" b="1" dirty="0" smtClean="0">
                <a:solidFill>
                  <a:schemeClr val="tx1"/>
                </a:solidFill>
                <a:latin typeface="NikoshBAN" panose="02000000000000000000" pitchFamily="2" charset="0"/>
                <a:cs typeface="NikoshBAN" panose="02000000000000000000" pitchFamily="2" charset="0"/>
              </a:rPr>
              <a:t>৮</a:t>
            </a:r>
            <a:r>
              <a:rPr lang="en-US" sz="2800" b="1" dirty="0" smtClean="0">
                <a:solidFill>
                  <a:schemeClr val="tx1"/>
                </a:solidFill>
                <a:latin typeface="NikoshBAN" panose="02000000000000000000" pitchFamily="2" charset="0"/>
                <a:cs typeface="NikoshBAN" panose="02000000000000000000" pitchFamily="2" charset="0"/>
              </a:rPr>
              <a:t>৭</a:t>
            </a:r>
            <a:r>
              <a:rPr lang="bn-BD" sz="2800" b="1" dirty="0" smtClean="0">
                <a:solidFill>
                  <a:schemeClr val="tx1"/>
                </a:solidFill>
                <a:latin typeface="NikoshBAN" panose="02000000000000000000" pitchFamily="2" charset="0"/>
                <a:cs typeface="NikoshBAN" panose="02000000000000000000" pitchFamily="2" charset="0"/>
              </a:rPr>
              <a:t>৩ </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খ্রিষ্টাব্দ</a:t>
            </a:r>
            <a:r>
              <a:rPr lang="bn-BD" sz="2800" b="1" dirty="0" smtClean="0">
                <a:solidFill>
                  <a:schemeClr val="tx1"/>
                </a:solidFill>
                <a:latin typeface="NikoshBAN" panose="02000000000000000000" pitchFamily="2" charset="0"/>
                <a:cs typeface="NikoshBAN" panose="02000000000000000000" pitchFamily="2" charset="0"/>
              </a:rPr>
              <a:t> কলকাতায়</a:t>
            </a:r>
            <a:endParaRPr lang="en-US" sz="2800" b="1" kern="1200" dirty="0">
              <a:solidFill>
                <a:schemeClr val="tx1"/>
              </a:solidFill>
              <a:latin typeface="NikoshBAN" panose="02000000000000000000" pitchFamily="2" charset="0"/>
              <a:cs typeface="NikoshBAN" panose="02000000000000000000" pitchFamily="2" charset="0"/>
            </a:endParaRPr>
          </a:p>
        </p:txBody>
      </p:sp>
      <p:sp>
        <p:nvSpPr>
          <p:cNvPr id="12" name="TextBox 11"/>
          <p:cNvSpPr txBox="1"/>
          <p:nvPr/>
        </p:nvSpPr>
        <p:spPr>
          <a:xfrm>
            <a:off x="4056683" y="4664867"/>
            <a:ext cx="1574415" cy="954107"/>
          </a:xfrm>
          <a:prstGeom prst="rect">
            <a:avLst/>
          </a:prstGeom>
          <a:noFill/>
        </p:spPr>
        <p:txBody>
          <a:bodyPr wrap="square" rtlCol="0">
            <a:spAutoFit/>
          </a:bodyPr>
          <a:lstStyle/>
          <a:p>
            <a:pPr algn="ctr"/>
            <a:r>
              <a:rPr lang="bn-BD" sz="2800" b="1" dirty="0" smtClean="0">
                <a:latin typeface="NikoshBAN" panose="02000000000000000000" pitchFamily="2" charset="0"/>
                <a:cs typeface="NikoshBAN" panose="02000000000000000000" pitchFamily="2" charset="0"/>
              </a:rPr>
              <a:t>মাইকেল মধুসূধন দত্ত</a:t>
            </a:r>
            <a:endParaRPr lang="en-US" sz="2800" b="1" dirty="0">
              <a:latin typeface="NikoshBAN" panose="02000000000000000000" pitchFamily="2" charset="0"/>
              <a:cs typeface="NikoshBAN" panose="02000000000000000000" pitchFamily="2" charset="0"/>
            </a:endParaRPr>
          </a:p>
        </p:txBody>
      </p:sp>
      <p:sp>
        <p:nvSpPr>
          <p:cNvPr id="13" name="TextBox 12"/>
          <p:cNvSpPr txBox="1"/>
          <p:nvPr/>
        </p:nvSpPr>
        <p:spPr>
          <a:xfrm>
            <a:off x="574248" y="447573"/>
            <a:ext cx="2533584" cy="783193"/>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b="1" u="sng" dirty="0" err="1" smtClean="0">
                <a:solidFill>
                  <a:srgbClr val="00B050"/>
                </a:solidFill>
                <a:latin typeface="NikoshBAN" panose="02000000000000000000" pitchFamily="2" charset="0"/>
                <a:cs typeface="NikoshBAN" panose="02000000000000000000" pitchFamily="2" charset="0"/>
              </a:rPr>
              <a:t>ক</a:t>
            </a:r>
            <a:r>
              <a:rPr lang="en-US" sz="4000" b="1" u="sng" dirty="0" err="1" smtClean="0">
                <a:solidFill>
                  <a:srgbClr val="FF0000"/>
                </a:solidFill>
                <a:latin typeface="NikoshBAN" panose="02000000000000000000" pitchFamily="2" charset="0"/>
                <a:cs typeface="NikoshBAN" panose="02000000000000000000" pitchFamily="2" charset="0"/>
              </a:rPr>
              <a:t>বি</a:t>
            </a:r>
            <a:r>
              <a:rPr lang="en-US" sz="4000" b="1" u="sng" dirty="0" smtClean="0">
                <a:solidFill>
                  <a:srgbClr val="00B050"/>
                </a:solidFill>
                <a:latin typeface="NikoshBAN" panose="02000000000000000000" pitchFamily="2" charset="0"/>
                <a:cs typeface="NikoshBAN" panose="02000000000000000000" pitchFamily="2" charset="0"/>
              </a:rPr>
              <a:t> </a:t>
            </a:r>
            <a:r>
              <a:rPr lang="en-US" sz="4000" b="1" u="sng" dirty="0" err="1" smtClean="0">
                <a:solidFill>
                  <a:srgbClr val="00B050"/>
                </a:solidFill>
                <a:latin typeface="NikoshBAN" panose="02000000000000000000" pitchFamily="2" charset="0"/>
                <a:cs typeface="NikoshBAN" panose="02000000000000000000" pitchFamily="2" charset="0"/>
              </a:rPr>
              <a:t>প</a:t>
            </a:r>
            <a:r>
              <a:rPr lang="en-US" sz="4000" b="1" u="sng" dirty="0" err="1" smtClean="0">
                <a:solidFill>
                  <a:srgbClr val="FF0000"/>
                </a:solidFill>
                <a:latin typeface="NikoshBAN" panose="02000000000000000000" pitchFamily="2" charset="0"/>
                <a:cs typeface="NikoshBAN" panose="02000000000000000000" pitchFamily="2" charset="0"/>
              </a:rPr>
              <a:t>রি</a:t>
            </a:r>
            <a:r>
              <a:rPr lang="en-US" sz="4000" b="1" u="sng" dirty="0" err="1" smtClean="0">
                <a:solidFill>
                  <a:srgbClr val="00B050"/>
                </a:solidFill>
                <a:latin typeface="NikoshBAN" panose="02000000000000000000" pitchFamily="2" charset="0"/>
                <a:cs typeface="NikoshBAN" panose="02000000000000000000" pitchFamily="2" charset="0"/>
              </a:rPr>
              <a:t>চি</a:t>
            </a:r>
            <a:r>
              <a:rPr lang="en-US" sz="4000" b="1" u="sng" dirty="0" err="1" smtClean="0">
                <a:solidFill>
                  <a:srgbClr val="FF0000"/>
                </a:solidFill>
                <a:latin typeface="NikoshBAN" panose="02000000000000000000" pitchFamily="2" charset="0"/>
                <a:cs typeface="NikoshBAN" panose="02000000000000000000" pitchFamily="2" charset="0"/>
              </a:rPr>
              <a:t>তি</a:t>
            </a:r>
            <a:r>
              <a:rPr lang="en-US" sz="4000" b="1" u="sng" dirty="0" smtClean="0">
                <a:solidFill>
                  <a:srgbClr val="00B050"/>
                </a:solidFill>
                <a:latin typeface="NikoshBAN" panose="02000000000000000000" pitchFamily="2" charset="0"/>
                <a:cs typeface="NikoshBAN" panose="02000000000000000000" pitchFamily="2" charset="0"/>
              </a:rPr>
              <a:t> </a:t>
            </a:r>
            <a:endParaRPr lang="en-US" sz="4000" b="1" u="sng" dirty="0">
              <a:solidFill>
                <a:srgbClr val="00B050"/>
              </a:solidFill>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030" y="3111191"/>
            <a:ext cx="1429101" cy="13637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069553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circle(in)">
                                      <p:cBhvr>
                                        <p:cTn id="34" dur="2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circle(in)">
                                      <p:cBhvr>
                                        <p:cTn id="39" dur="2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par>
                                <p:cTn id="52" presetID="53" presetClass="entr" presetSubtype="16" fill="hold" nodeType="with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 calcmode="lin" valueType="num">
                                      <p:cBhvr>
                                        <p:cTn id="5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56" dur="500"/>
                                        <p:tgtEl>
                                          <p:spTgt spid="5">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Effect transition="in" filter="circle(in)">
                                      <p:cBhvr>
                                        <p:cTn id="61" dur="2000"/>
                                        <p:tgtEl>
                                          <p:spTgt spid="5">
                                            <p:txEl>
                                              <p:pRg st="3" end="3"/>
                                            </p:txEl>
                                          </p:spTgt>
                                        </p:tgtEl>
                                      </p:cBhvr>
                                    </p:animEffect>
                                  </p:childTnLst>
                                </p:cTn>
                              </p:par>
                              <p:par>
                                <p:cTn id="62" presetID="6" presetClass="entr" presetSubtype="16" fill="hold" nodeType="withEffect">
                                  <p:stCondLst>
                                    <p:cond delay="0"/>
                                  </p:stCondLst>
                                  <p:childTnLst>
                                    <p:set>
                                      <p:cBhvr>
                                        <p:cTn id="63" dur="1" fill="hold">
                                          <p:stCondLst>
                                            <p:cond delay="0"/>
                                          </p:stCondLst>
                                        </p:cTn>
                                        <p:tgtEl>
                                          <p:spTgt spid="5">
                                            <p:txEl>
                                              <p:pRg st="4" end="4"/>
                                            </p:txEl>
                                          </p:spTgt>
                                        </p:tgtEl>
                                        <p:attrNameLst>
                                          <p:attrName>style.visibility</p:attrName>
                                        </p:attrNameLst>
                                      </p:cBhvr>
                                      <p:to>
                                        <p:strVal val="visible"/>
                                      </p:to>
                                    </p:set>
                                    <p:animEffect transition="in" filter="circle(in)">
                                      <p:cBhvr>
                                        <p:cTn id="64" dur="2000"/>
                                        <p:tgtEl>
                                          <p:spTgt spid="5">
                                            <p:txEl>
                                              <p:pRg st="4" end="4"/>
                                            </p:txEl>
                                          </p:spTgt>
                                        </p:tgtEl>
                                      </p:cBhvr>
                                    </p:animEffect>
                                  </p:childTnLst>
                                </p:cTn>
                              </p:par>
                              <p:par>
                                <p:cTn id="65" presetID="6" presetClass="entr" presetSubtype="16" fill="hold" nodeType="with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circle(in)">
                                      <p:cBhvr>
                                        <p:cTn id="67" dur="2000"/>
                                        <p:tgtEl>
                                          <p:spTgt spid="5">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animEffect transition="in" filter="fade">
                                      <p:cBhvr>
                                        <p:cTn id="79" dur="500"/>
                                        <p:tgtEl>
                                          <p:spTgt spid="7"/>
                                        </p:tgtEl>
                                      </p:cBhvr>
                                    </p:animEffect>
                                  </p:childTnLst>
                                </p:cTn>
                              </p:par>
                              <p:par>
                                <p:cTn id="80" presetID="53" presetClass="entr" presetSubtype="16" fill="hold" nodeType="withEffect">
                                  <p:stCondLst>
                                    <p:cond delay="0"/>
                                  </p:stCondLst>
                                  <p:childTnLst>
                                    <p:set>
                                      <p:cBhvr>
                                        <p:cTn id="81" dur="1" fill="hold">
                                          <p:stCondLst>
                                            <p:cond delay="0"/>
                                          </p:stCondLst>
                                        </p:cTn>
                                        <p:tgtEl>
                                          <p:spTgt spid="7">
                                            <p:txEl>
                                              <p:pRg st="0" end="0"/>
                                            </p:txEl>
                                          </p:spTgt>
                                        </p:tgtEl>
                                        <p:attrNameLst>
                                          <p:attrName>style.visibility</p:attrName>
                                        </p:attrNameLst>
                                      </p:cBhvr>
                                      <p:to>
                                        <p:strVal val="visible"/>
                                      </p:to>
                                    </p:set>
                                    <p:anim calcmode="lin" valueType="num">
                                      <p:cBhvr>
                                        <p:cTn id="8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7">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7">
                                            <p:txEl>
                                              <p:pRg st="1" end="1"/>
                                            </p:txEl>
                                          </p:spTgt>
                                        </p:tgtEl>
                                        <p:attrNameLst>
                                          <p:attrName>style.visibility</p:attrName>
                                        </p:attrNameLst>
                                      </p:cBhvr>
                                      <p:to>
                                        <p:strVal val="visible"/>
                                      </p:to>
                                    </p:set>
                                    <p:anim calcmode="lin" valueType="num">
                                      <p:cBhvr>
                                        <p:cTn id="8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9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1" dur="500"/>
                                        <p:tgtEl>
                                          <p:spTgt spid="7">
                                            <p:txEl>
                                              <p:pRg st="1" end="1"/>
                                            </p:txEl>
                                          </p:spTgt>
                                        </p:tgtEl>
                                      </p:cBhvr>
                                    </p:animEffect>
                                  </p:childTnLst>
                                </p:cTn>
                              </p:par>
                              <p:par>
                                <p:cTn id="92" presetID="53" presetClass="entr" presetSubtype="16" fill="hold" nodeType="withEffect">
                                  <p:stCondLst>
                                    <p:cond delay="0"/>
                                  </p:stCondLst>
                                  <p:childTnLst>
                                    <p:set>
                                      <p:cBhvr>
                                        <p:cTn id="93" dur="1" fill="hold">
                                          <p:stCondLst>
                                            <p:cond delay="0"/>
                                          </p:stCondLst>
                                        </p:cTn>
                                        <p:tgtEl>
                                          <p:spTgt spid="7">
                                            <p:txEl>
                                              <p:pRg st="2" end="2"/>
                                            </p:txEl>
                                          </p:spTgt>
                                        </p:tgtEl>
                                        <p:attrNameLst>
                                          <p:attrName>style.visibility</p:attrName>
                                        </p:attrNameLst>
                                      </p:cBhvr>
                                      <p:to>
                                        <p:strVal val="visible"/>
                                      </p:to>
                                    </p:set>
                                    <p:anim calcmode="lin" valueType="num">
                                      <p:cBhvr>
                                        <p:cTn id="9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9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6" dur="500"/>
                                        <p:tgtEl>
                                          <p:spTgt spid="7">
                                            <p:txEl>
                                              <p:pRg st="2" end="2"/>
                                            </p:txEl>
                                          </p:spTgt>
                                        </p:tgtEl>
                                      </p:cBhvr>
                                    </p:animEffect>
                                  </p:childTnLst>
                                </p:cTn>
                              </p:par>
                              <p:par>
                                <p:cTn id="97" presetID="53" presetClass="entr" presetSubtype="16" fill="hold" nodeType="withEffect">
                                  <p:stCondLst>
                                    <p:cond delay="0"/>
                                  </p:stCondLst>
                                  <p:childTnLst>
                                    <p:set>
                                      <p:cBhvr>
                                        <p:cTn id="98" dur="1" fill="hold">
                                          <p:stCondLst>
                                            <p:cond delay="0"/>
                                          </p:stCondLst>
                                        </p:cTn>
                                        <p:tgtEl>
                                          <p:spTgt spid="7">
                                            <p:txEl>
                                              <p:pRg st="3" end="3"/>
                                            </p:txEl>
                                          </p:spTgt>
                                        </p:tgtEl>
                                        <p:attrNameLst>
                                          <p:attrName>style.visibility</p:attrName>
                                        </p:attrNameLst>
                                      </p:cBhvr>
                                      <p:to>
                                        <p:strVal val="visible"/>
                                      </p:to>
                                    </p:set>
                                    <p:anim calcmode="lin" valueType="num">
                                      <p:cBhvr>
                                        <p:cTn id="9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00"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01" dur="500"/>
                                        <p:tgtEl>
                                          <p:spTgt spid="7">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p:cTn id="106" dur="500" fill="hold"/>
                                        <p:tgtEl>
                                          <p:spTgt spid="8"/>
                                        </p:tgtEl>
                                        <p:attrNameLst>
                                          <p:attrName>ppt_w</p:attrName>
                                        </p:attrNameLst>
                                      </p:cBhvr>
                                      <p:tavLst>
                                        <p:tav tm="0">
                                          <p:val>
                                            <p:fltVal val="0"/>
                                          </p:val>
                                        </p:tav>
                                        <p:tav tm="100000">
                                          <p:val>
                                            <p:strVal val="#ppt_w"/>
                                          </p:val>
                                        </p:tav>
                                      </p:tavLst>
                                    </p:anim>
                                    <p:anim calcmode="lin" valueType="num">
                                      <p:cBhvr>
                                        <p:cTn id="107" dur="500" fill="hold"/>
                                        <p:tgtEl>
                                          <p:spTgt spid="8"/>
                                        </p:tgtEl>
                                        <p:attrNameLst>
                                          <p:attrName>ppt_h</p:attrName>
                                        </p:attrNameLst>
                                      </p:cBhvr>
                                      <p:tavLst>
                                        <p:tav tm="0">
                                          <p:val>
                                            <p:fltVal val="0"/>
                                          </p:val>
                                        </p:tav>
                                        <p:tav tm="100000">
                                          <p:val>
                                            <p:strVal val="#ppt_h"/>
                                          </p:val>
                                        </p:tav>
                                      </p:tavLst>
                                    </p:anim>
                                    <p:animEffect transition="in" filter="fade">
                                      <p:cBhvr>
                                        <p:cTn id="108" dur="500"/>
                                        <p:tgtEl>
                                          <p:spTgt spid="8"/>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p:cTn id="111" dur="500" fill="hold"/>
                                        <p:tgtEl>
                                          <p:spTgt spid="9"/>
                                        </p:tgtEl>
                                        <p:attrNameLst>
                                          <p:attrName>ppt_w</p:attrName>
                                        </p:attrNameLst>
                                      </p:cBhvr>
                                      <p:tavLst>
                                        <p:tav tm="0">
                                          <p:val>
                                            <p:fltVal val="0"/>
                                          </p:val>
                                        </p:tav>
                                        <p:tav tm="100000">
                                          <p:val>
                                            <p:strVal val="#ppt_w"/>
                                          </p:val>
                                        </p:tav>
                                      </p:tavLst>
                                    </p:anim>
                                    <p:anim calcmode="lin" valueType="num">
                                      <p:cBhvr>
                                        <p:cTn id="112" dur="500" fill="hold"/>
                                        <p:tgtEl>
                                          <p:spTgt spid="9"/>
                                        </p:tgtEl>
                                        <p:attrNameLst>
                                          <p:attrName>ppt_h</p:attrName>
                                        </p:attrNameLst>
                                      </p:cBhvr>
                                      <p:tavLst>
                                        <p:tav tm="0">
                                          <p:val>
                                            <p:fltVal val="0"/>
                                          </p:val>
                                        </p:tav>
                                        <p:tav tm="100000">
                                          <p:val>
                                            <p:strVal val="#ppt_h"/>
                                          </p:val>
                                        </p:tav>
                                      </p:tavLst>
                                    </p:anim>
                                    <p:animEffect transition="in" filter="fade">
                                      <p:cBhvr>
                                        <p:cTn id="113" dur="500"/>
                                        <p:tgtEl>
                                          <p:spTgt spid="9"/>
                                        </p:tgtEl>
                                      </p:cBhvr>
                                    </p:animEffect>
                                  </p:childTnLst>
                                </p:cTn>
                              </p:par>
                              <p:par>
                                <p:cTn id="114" presetID="53" presetClass="entr" presetSubtype="16" fill="hold" nodeType="withEffect">
                                  <p:stCondLst>
                                    <p:cond delay="0"/>
                                  </p:stCondLst>
                                  <p:childTnLst>
                                    <p:set>
                                      <p:cBhvr>
                                        <p:cTn id="115" dur="1" fill="hold">
                                          <p:stCondLst>
                                            <p:cond delay="0"/>
                                          </p:stCondLst>
                                        </p:cTn>
                                        <p:tgtEl>
                                          <p:spTgt spid="9">
                                            <p:txEl>
                                              <p:pRg st="0" end="0"/>
                                            </p:txEl>
                                          </p:spTgt>
                                        </p:tgtEl>
                                        <p:attrNameLst>
                                          <p:attrName>style.visibility</p:attrName>
                                        </p:attrNameLst>
                                      </p:cBhvr>
                                      <p:to>
                                        <p:strVal val="visible"/>
                                      </p:to>
                                    </p:set>
                                    <p:anim calcmode="lin" valueType="num">
                                      <p:cBhvr>
                                        <p:cTn id="116"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18" dur="500"/>
                                        <p:tgtEl>
                                          <p:spTgt spid="9">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6" presetClass="entr" presetSubtype="16" fill="hold" nodeType="clickEffect">
                                  <p:stCondLst>
                                    <p:cond delay="0"/>
                                  </p:stCondLst>
                                  <p:childTnLst>
                                    <p:set>
                                      <p:cBhvr>
                                        <p:cTn id="122" dur="1" fill="hold">
                                          <p:stCondLst>
                                            <p:cond delay="0"/>
                                          </p:stCondLst>
                                        </p:cTn>
                                        <p:tgtEl>
                                          <p:spTgt spid="9">
                                            <p:txEl>
                                              <p:pRg st="1" end="1"/>
                                            </p:txEl>
                                          </p:spTgt>
                                        </p:tgtEl>
                                        <p:attrNameLst>
                                          <p:attrName>style.visibility</p:attrName>
                                        </p:attrNameLst>
                                      </p:cBhvr>
                                      <p:to>
                                        <p:strVal val="visible"/>
                                      </p:to>
                                    </p:set>
                                    <p:animEffect transition="in" filter="circle(in)">
                                      <p:cBhvr>
                                        <p:cTn id="123" dur="2000"/>
                                        <p:tgtEl>
                                          <p:spTgt spid="9">
                                            <p:txEl>
                                              <p:pRg st="1" end="1"/>
                                            </p:txEl>
                                          </p:spTgt>
                                        </p:tgtEl>
                                      </p:cBhvr>
                                    </p:animEffect>
                                  </p:childTnLst>
                                </p:cTn>
                              </p:par>
                              <p:par>
                                <p:cTn id="124" presetID="6" presetClass="entr" presetSubtype="16" fill="hold" nodeType="withEffect">
                                  <p:stCondLst>
                                    <p:cond delay="0"/>
                                  </p:stCondLst>
                                  <p:childTnLst>
                                    <p:set>
                                      <p:cBhvr>
                                        <p:cTn id="125" dur="1" fill="hold">
                                          <p:stCondLst>
                                            <p:cond delay="0"/>
                                          </p:stCondLst>
                                        </p:cTn>
                                        <p:tgtEl>
                                          <p:spTgt spid="9">
                                            <p:txEl>
                                              <p:pRg st="2" end="2"/>
                                            </p:txEl>
                                          </p:spTgt>
                                        </p:tgtEl>
                                        <p:attrNameLst>
                                          <p:attrName>style.visibility</p:attrName>
                                        </p:attrNameLst>
                                      </p:cBhvr>
                                      <p:to>
                                        <p:strVal val="visible"/>
                                      </p:to>
                                    </p:set>
                                    <p:animEffect transition="in" filter="circle(in)">
                                      <p:cBhvr>
                                        <p:cTn id="126" dur="2000"/>
                                        <p:tgtEl>
                                          <p:spTgt spid="9">
                                            <p:txEl>
                                              <p:pRg st="2" end="2"/>
                                            </p:txEl>
                                          </p:spTgt>
                                        </p:tgtEl>
                                      </p:cBhvr>
                                    </p:animEffect>
                                  </p:childTnLst>
                                </p:cTn>
                              </p:par>
                              <p:par>
                                <p:cTn id="127" presetID="6" presetClass="entr" presetSubtype="16" fill="hold" nodeType="withEffect">
                                  <p:stCondLst>
                                    <p:cond delay="0"/>
                                  </p:stCondLst>
                                  <p:childTnLst>
                                    <p:set>
                                      <p:cBhvr>
                                        <p:cTn id="128" dur="1" fill="hold">
                                          <p:stCondLst>
                                            <p:cond delay="0"/>
                                          </p:stCondLst>
                                        </p:cTn>
                                        <p:tgtEl>
                                          <p:spTgt spid="9">
                                            <p:txEl>
                                              <p:pRg st="3" end="3"/>
                                            </p:txEl>
                                          </p:spTgt>
                                        </p:tgtEl>
                                        <p:attrNameLst>
                                          <p:attrName>style.visibility</p:attrName>
                                        </p:attrNameLst>
                                      </p:cBhvr>
                                      <p:to>
                                        <p:strVal val="visible"/>
                                      </p:to>
                                    </p:set>
                                    <p:animEffect transition="in" filter="circle(in)">
                                      <p:cBhvr>
                                        <p:cTn id="129" dur="2000"/>
                                        <p:tgtEl>
                                          <p:spTgt spid="9">
                                            <p:txEl>
                                              <p:pRg st="3" end="3"/>
                                            </p:txEl>
                                          </p:spTgt>
                                        </p:tgtEl>
                                      </p:cBhvr>
                                    </p:animEffect>
                                  </p:childTnLst>
                                </p:cTn>
                              </p:par>
                              <p:par>
                                <p:cTn id="130" presetID="6" presetClass="entr" presetSubtype="16" fill="hold" nodeType="withEffect">
                                  <p:stCondLst>
                                    <p:cond delay="0"/>
                                  </p:stCondLst>
                                  <p:childTnLst>
                                    <p:set>
                                      <p:cBhvr>
                                        <p:cTn id="131" dur="1" fill="hold">
                                          <p:stCondLst>
                                            <p:cond delay="0"/>
                                          </p:stCondLst>
                                        </p:cTn>
                                        <p:tgtEl>
                                          <p:spTgt spid="9">
                                            <p:txEl>
                                              <p:pRg st="4" end="4"/>
                                            </p:txEl>
                                          </p:spTgt>
                                        </p:tgtEl>
                                        <p:attrNameLst>
                                          <p:attrName>style.visibility</p:attrName>
                                        </p:attrNameLst>
                                      </p:cBhvr>
                                      <p:to>
                                        <p:strVal val="visible"/>
                                      </p:to>
                                    </p:set>
                                    <p:animEffect transition="in" filter="circle(in)">
                                      <p:cBhvr>
                                        <p:cTn id="132" dur="2000"/>
                                        <p:tgtEl>
                                          <p:spTgt spid="9">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10"/>
                                        </p:tgtEl>
                                        <p:attrNameLst>
                                          <p:attrName>style.visibility</p:attrName>
                                        </p:attrNameLst>
                                      </p:cBhvr>
                                      <p:to>
                                        <p:strVal val="visible"/>
                                      </p:to>
                                    </p:set>
                                    <p:anim calcmode="lin" valueType="num">
                                      <p:cBhvr>
                                        <p:cTn id="137" dur="500" fill="hold"/>
                                        <p:tgtEl>
                                          <p:spTgt spid="10"/>
                                        </p:tgtEl>
                                        <p:attrNameLst>
                                          <p:attrName>ppt_w</p:attrName>
                                        </p:attrNameLst>
                                      </p:cBhvr>
                                      <p:tavLst>
                                        <p:tav tm="0">
                                          <p:val>
                                            <p:fltVal val="0"/>
                                          </p:val>
                                        </p:tav>
                                        <p:tav tm="100000">
                                          <p:val>
                                            <p:strVal val="#ppt_w"/>
                                          </p:val>
                                        </p:tav>
                                      </p:tavLst>
                                    </p:anim>
                                    <p:anim calcmode="lin" valueType="num">
                                      <p:cBhvr>
                                        <p:cTn id="138" dur="500" fill="hold"/>
                                        <p:tgtEl>
                                          <p:spTgt spid="10"/>
                                        </p:tgtEl>
                                        <p:attrNameLst>
                                          <p:attrName>ppt_h</p:attrName>
                                        </p:attrNameLst>
                                      </p:cBhvr>
                                      <p:tavLst>
                                        <p:tav tm="0">
                                          <p:val>
                                            <p:fltVal val="0"/>
                                          </p:val>
                                        </p:tav>
                                        <p:tav tm="100000">
                                          <p:val>
                                            <p:strVal val="#ppt_h"/>
                                          </p:val>
                                        </p:tav>
                                      </p:tavLst>
                                    </p:anim>
                                    <p:animEffect transition="in" filter="fade">
                                      <p:cBhvr>
                                        <p:cTn id="139" dur="500"/>
                                        <p:tgtEl>
                                          <p:spTgt spid="10"/>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1"/>
                                        </p:tgtEl>
                                        <p:attrNameLst>
                                          <p:attrName>style.visibility</p:attrName>
                                        </p:attrNameLst>
                                      </p:cBhvr>
                                      <p:to>
                                        <p:strVal val="visible"/>
                                      </p:to>
                                    </p:set>
                                    <p:anim calcmode="lin" valueType="num">
                                      <p:cBhvr>
                                        <p:cTn id="142" dur="500" fill="hold"/>
                                        <p:tgtEl>
                                          <p:spTgt spid="11"/>
                                        </p:tgtEl>
                                        <p:attrNameLst>
                                          <p:attrName>ppt_w</p:attrName>
                                        </p:attrNameLst>
                                      </p:cBhvr>
                                      <p:tavLst>
                                        <p:tav tm="0">
                                          <p:val>
                                            <p:fltVal val="0"/>
                                          </p:val>
                                        </p:tav>
                                        <p:tav tm="100000">
                                          <p:val>
                                            <p:strVal val="#ppt_w"/>
                                          </p:val>
                                        </p:tav>
                                      </p:tavLst>
                                    </p:anim>
                                    <p:anim calcmode="lin" valueType="num">
                                      <p:cBhvr>
                                        <p:cTn id="143" dur="500" fill="hold"/>
                                        <p:tgtEl>
                                          <p:spTgt spid="11"/>
                                        </p:tgtEl>
                                        <p:attrNameLst>
                                          <p:attrName>ppt_h</p:attrName>
                                        </p:attrNameLst>
                                      </p:cBhvr>
                                      <p:tavLst>
                                        <p:tav tm="0">
                                          <p:val>
                                            <p:fltVal val="0"/>
                                          </p:val>
                                        </p:tav>
                                        <p:tav tm="100000">
                                          <p:val>
                                            <p:strVal val="#ppt_h"/>
                                          </p:val>
                                        </p:tav>
                                      </p:tavLst>
                                    </p:anim>
                                    <p:animEffect transition="in" filter="fade">
                                      <p:cBhvr>
                                        <p:cTn id="144" dur="500"/>
                                        <p:tgtEl>
                                          <p:spTgt spid="11"/>
                                        </p:tgtEl>
                                      </p:cBhvr>
                                    </p:animEffect>
                                  </p:childTnLst>
                                </p:cTn>
                              </p:par>
                              <p:par>
                                <p:cTn id="145" presetID="53" presetClass="entr" presetSubtype="16" fill="hold" nodeType="withEffect">
                                  <p:stCondLst>
                                    <p:cond delay="0"/>
                                  </p:stCondLst>
                                  <p:childTnLst>
                                    <p:set>
                                      <p:cBhvr>
                                        <p:cTn id="146" dur="1" fill="hold">
                                          <p:stCondLst>
                                            <p:cond delay="0"/>
                                          </p:stCondLst>
                                        </p:cTn>
                                        <p:tgtEl>
                                          <p:spTgt spid="11">
                                            <p:txEl>
                                              <p:pRg st="0" end="0"/>
                                            </p:txEl>
                                          </p:spTgt>
                                        </p:tgtEl>
                                        <p:attrNameLst>
                                          <p:attrName>style.visibility</p:attrName>
                                        </p:attrNameLst>
                                      </p:cBhvr>
                                      <p:to>
                                        <p:strVal val="visible"/>
                                      </p:to>
                                    </p:set>
                                    <p:anim calcmode="lin" valueType="num">
                                      <p:cBhvr>
                                        <p:cTn id="14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49" dur="500"/>
                                        <p:tgtEl>
                                          <p:spTgt spid="11">
                                            <p:txEl>
                                              <p:pRg st="0" end="0"/>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6" presetClass="entr" presetSubtype="16" fill="hold" nodeType="clickEffect">
                                  <p:stCondLst>
                                    <p:cond delay="0"/>
                                  </p:stCondLst>
                                  <p:childTnLst>
                                    <p:set>
                                      <p:cBhvr>
                                        <p:cTn id="153" dur="1" fill="hold">
                                          <p:stCondLst>
                                            <p:cond delay="0"/>
                                          </p:stCondLst>
                                        </p:cTn>
                                        <p:tgtEl>
                                          <p:spTgt spid="11">
                                            <p:txEl>
                                              <p:pRg st="1" end="1"/>
                                            </p:txEl>
                                          </p:spTgt>
                                        </p:tgtEl>
                                        <p:attrNameLst>
                                          <p:attrName>style.visibility</p:attrName>
                                        </p:attrNameLst>
                                      </p:cBhvr>
                                      <p:to>
                                        <p:strVal val="visible"/>
                                      </p:to>
                                    </p:set>
                                    <p:animEffect transition="in" filter="circle(in)">
                                      <p:cBhvr>
                                        <p:cTn id="154"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4360" y="4315361"/>
            <a:ext cx="8001001"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indent="-457200">
              <a:buFont typeface="Wingdings" pitchFamily="2" charset="2"/>
              <a:buChar char="v"/>
            </a:pPr>
            <a:r>
              <a:rPr lang="bn-BD" sz="4000" b="1" dirty="0" smtClean="0">
                <a:latin typeface="NikoshBAN" panose="02000000000000000000" pitchFamily="2" charset="0"/>
                <a:cs typeface="NikoshBAN" panose="02000000000000000000" pitchFamily="2" charset="0"/>
              </a:rPr>
              <a:t>কবি ‘মাইকেল মধুসূধন দত্ত’এর জন্ম কোথায়? </a:t>
            </a:r>
            <a:r>
              <a:rPr lang="en-US" sz="4000" b="1" dirty="0" smtClean="0">
                <a:latin typeface="NikoshBAN" panose="02000000000000000000" pitchFamily="2" charset="0"/>
                <a:cs typeface="NikoshBAN" panose="02000000000000000000" pitchFamily="2" charset="0"/>
              </a:rPr>
              <a:t> </a:t>
            </a:r>
            <a:endParaRPr lang="bn-IN" sz="4000" b="1" dirty="0" smtClean="0">
              <a:latin typeface="NikoshBAN" panose="02000000000000000000" pitchFamily="2" charset="0"/>
              <a:cs typeface="NikoshBAN" panose="02000000000000000000" pitchFamily="2" charset="0"/>
            </a:endParaRPr>
          </a:p>
          <a:p>
            <a:pPr marL="457200" indent="-457200">
              <a:buFont typeface="Wingdings" pitchFamily="2" charset="2"/>
              <a:buChar char="v"/>
            </a:pPr>
            <a:r>
              <a:rPr lang="bn-BD" sz="4000" b="1" dirty="0" smtClean="0">
                <a:latin typeface="NikoshBAN" panose="02000000000000000000" pitchFamily="2" charset="0"/>
                <a:cs typeface="NikoshBAN" panose="02000000000000000000" pitchFamily="2" charset="0"/>
              </a:rPr>
              <a:t>তাঁর উল্লেখযোগ্য দুটি কাব্যগ্রন্থের নাম লিখ। </a:t>
            </a:r>
          </a:p>
        </p:txBody>
      </p:sp>
      <p:sp>
        <p:nvSpPr>
          <p:cNvPr id="6" name="TextBox 1"/>
          <p:cNvSpPr txBox="1">
            <a:spLocks noChangeArrowheads="1"/>
          </p:cNvSpPr>
          <p:nvPr/>
        </p:nvSpPr>
        <p:spPr bwMode="auto">
          <a:xfrm>
            <a:off x="3200400" y="1031631"/>
            <a:ext cx="2895600" cy="7642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prstTxWarp prst="textDeflateBottom">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bn-BD" altLang="en-US" sz="6000" b="1" u="sng"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এ</a:t>
            </a:r>
            <a:r>
              <a:rPr lang="bn-BD" altLang="en-US" sz="6000" b="1" u="sng" dirty="0" smtClean="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a:t>
            </a:r>
            <a:r>
              <a:rPr lang="bn-BD" altLang="en-US" sz="6000" b="1" u="sng"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 </a:t>
            </a:r>
            <a:r>
              <a:rPr lang="bn-BD" altLang="en-US" sz="6000" b="1" u="sng" dirty="0" smtClean="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a:t>
            </a:r>
            <a:r>
              <a:rPr lang="bn-BD" altLang="en-US" sz="6000" b="1" u="sng"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জ</a:t>
            </a:r>
            <a:endParaRPr lang="en-US" altLang="en-US" sz="6000" b="1" u="sng"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50" y="2057400"/>
            <a:ext cx="2628900" cy="18617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356372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rved Up Ribbon 16"/>
          <p:cNvSpPr/>
          <p:nvPr/>
        </p:nvSpPr>
        <p:spPr>
          <a:xfrm>
            <a:off x="1371600" y="588818"/>
            <a:ext cx="6324600" cy="1066800"/>
          </a:xfrm>
          <a:prstGeom prst="ellipseRibbon2">
            <a:avLst/>
          </a:prstGeom>
          <a:solidFill>
            <a:schemeClr val="bg2">
              <a:lumMod val="7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n>
                  <a:solidFill>
                    <a:srgbClr val="FFFF00"/>
                  </a:solidFill>
                </a:ln>
                <a:solidFill>
                  <a:srgbClr val="FFFF00"/>
                </a:solidFill>
                <a:latin typeface="NikoshBAN" pitchFamily="2" charset="0"/>
                <a:cs typeface="NikoshBAN" pitchFamily="2" charset="0"/>
              </a:rPr>
              <a:t>আদর্শ</a:t>
            </a:r>
            <a:r>
              <a:rPr lang="en-US" sz="4400" dirty="0" smtClean="0">
                <a:ln>
                  <a:solidFill>
                    <a:srgbClr val="FFFF00"/>
                  </a:solidFill>
                </a:ln>
                <a:solidFill>
                  <a:srgbClr val="FFFF00"/>
                </a:solidFill>
                <a:latin typeface="NikoshBAN" pitchFamily="2" charset="0"/>
                <a:cs typeface="NikoshBAN" pitchFamily="2" charset="0"/>
              </a:rPr>
              <a:t> </a:t>
            </a:r>
            <a:r>
              <a:rPr lang="en-US" sz="4400" dirty="0" err="1" smtClean="0">
                <a:ln>
                  <a:solidFill>
                    <a:srgbClr val="FFFF00"/>
                  </a:solidFill>
                </a:ln>
                <a:solidFill>
                  <a:srgbClr val="FFFF00"/>
                </a:solidFill>
                <a:latin typeface="NikoshBAN" pitchFamily="2" charset="0"/>
                <a:cs typeface="NikoshBAN" pitchFamily="2" charset="0"/>
              </a:rPr>
              <a:t>পাঠ</a:t>
            </a:r>
            <a:endParaRPr lang="en-US" sz="4400" dirty="0">
              <a:ln>
                <a:solidFill>
                  <a:srgbClr val="FFFF00"/>
                </a:solidFill>
              </a:ln>
              <a:solidFill>
                <a:srgbClr val="FFFF00"/>
              </a:solidFill>
              <a:latin typeface="NikoshBAN" pitchFamily="2" charset="0"/>
              <a:cs typeface="NikoshBAN" pitchFamily="2"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905000"/>
            <a:ext cx="6248400" cy="3481754"/>
          </a:xfrm>
          <a:prstGeom prst="rect">
            <a:avLst/>
          </a:prstGeom>
          <a:ln w="38100">
            <a:solidFill>
              <a:schemeClr val="tx1"/>
            </a:solidFill>
          </a:ln>
        </p:spPr>
      </p:pic>
    </p:spTree>
    <p:extLst>
      <p:ext uri="{BB962C8B-B14F-4D97-AF65-F5344CB8AC3E}">
        <p14:creationId xmlns:p14="http://schemas.microsoft.com/office/powerpoint/2010/main" val="2243651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992</Words>
  <Application>Microsoft Office PowerPoint</Application>
  <PresentationFormat>On-screen Show (4:3)</PresentationFormat>
  <Paragraphs>176</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City</dc:creator>
  <cp:lastModifiedBy>City computer</cp:lastModifiedBy>
  <cp:revision>163</cp:revision>
  <dcterms:created xsi:type="dcterms:W3CDTF">2006-08-16T00:00:00Z</dcterms:created>
  <dcterms:modified xsi:type="dcterms:W3CDTF">2020-10-27T15:52:12Z</dcterms:modified>
</cp:coreProperties>
</file>