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84" r:id="rId4"/>
    <p:sldId id="286" r:id="rId5"/>
    <p:sldId id="261" r:id="rId6"/>
    <p:sldId id="262" r:id="rId7"/>
    <p:sldId id="263" r:id="rId8"/>
    <p:sldId id="292" r:id="rId9"/>
    <p:sldId id="265" r:id="rId10"/>
    <p:sldId id="285" r:id="rId11"/>
    <p:sldId id="266" r:id="rId12"/>
    <p:sldId id="267" r:id="rId13"/>
    <p:sldId id="291" r:id="rId14"/>
    <p:sldId id="269" r:id="rId15"/>
    <p:sldId id="270" r:id="rId16"/>
    <p:sldId id="271" r:id="rId17"/>
    <p:sldId id="272" r:id="rId18"/>
    <p:sldId id="273" r:id="rId19"/>
    <p:sldId id="274" r:id="rId20"/>
    <p:sldId id="287" r:id="rId21"/>
    <p:sldId id="289" r:id="rId22"/>
    <p:sldId id="276" r:id="rId23"/>
    <p:sldId id="290" r:id="rId24"/>
    <p:sldId id="278" r:id="rId25"/>
    <p:sldId id="279"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81" d="100"/>
          <a:sy n="81" d="100"/>
        </p:scale>
        <p:origin x="-99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7FCE1-DB04-4B8F-8E7F-A2B3F5C9ABC3}" type="datetimeFigureOut">
              <a:rPr lang="en-US" smtClean="0"/>
              <a:t>10/27/2020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7E19D-58A3-489B-8DB0-47A6095FFD66}" type="slidenum">
              <a:rPr lang="en-US" smtClean="0"/>
              <a:t>‹#›</a:t>
            </a:fld>
            <a:endParaRPr lang="en-US"/>
          </a:p>
        </p:txBody>
      </p:sp>
    </p:spTree>
    <p:extLst>
      <p:ext uri="{BB962C8B-B14F-4D97-AF65-F5344CB8AC3E}">
        <p14:creationId xmlns:p14="http://schemas.microsoft.com/office/powerpoint/2010/main" val="267493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AFBE00-D350-4B98-8074-2862650C98D8}" type="slidenum">
              <a:rPr lang="en-US" smtClean="0"/>
              <a:t>1</a:t>
            </a:fld>
            <a:endParaRPr lang="en-US"/>
          </a:p>
        </p:txBody>
      </p:sp>
    </p:spTree>
    <p:extLst>
      <p:ext uri="{BB962C8B-B14F-4D97-AF65-F5344CB8AC3E}">
        <p14:creationId xmlns:p14="http://schemas.microsoft.com/office/powerpoint/2010/main" val="35459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25</a:t>
            </a:fld>
            <a:endParaRPr lang="en-US"/>
          </a:p>
        </p:txBody>
      </p:sp>
    </p:spTree>
    <p:extLst>
      <p:ext uri="{BB962C8B-B14F-4D97-AF65-F5344CB8AC3E}">
        <p14:creationId xmlns:p14="http://schemas.microsoft.com/office/powerpoint/2010/main" val="268459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2</a:t>
            </a:fld>
            <a:endParaRPr lang="en-US"/>
          </a:p>
        </p:txBody>
      </p:sp>
    </p:spTree>
    <p:extLst>
      <p:ext uri="{BB962C8B-B14F-4D97-AF65-F5344CB8AC3E}">
        <p14:creationId xmlns:p14="http://schemas.microsoft.com/office/powerpoint/2010/main" val="218072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উপরোক্ত</a:t>
            </a:r>
            <a:r>
              <a:rPr lang="en-US" sz="120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ভিডিও</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আনবেন</a:t>
            </a:r>
            <a:r>
              <a:rPr lang="en-US" sz="1200" baseline="0" dirty="0" smtClean="0">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4</a:t>
            </a:fld>
            <a:endParaRPr lang="en-US"/>
          </a:p>
        </p:txBody>
      </p:sp>
    </p:spTree>
    <p:extLst>
      <p:ext uri="{BB962C8B-B14F-4D97-AF65-F5344CB8AC3E}">
        <p14:creationId xmlns:p14="http://schemas.microsoft.com/office/powerpoint/2010/main" val="318194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t>9</a:t>
            </a:fld>
            <a:endParaRPr lang="en-US"/>
          </a:p>
        </p:txBody>
      </p:sp>
    </p:spTree>
    <p:extLst>
      <p:ext uri="{BB962C8B-B14F-4D97-AF65-F5344CB8AC3E}">
        <p14:creationId xmlns:p14="http://schemas.microsoft.com/office/powerpoint/2010/main" val="205157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11</a:t>
            </a:fld>
            <a:endParaRPr lang="en-US"/>
          </a:p>
        </p:txBody>
      </p:sp>
    </p:spTree>
    <p:extLst>
      <p:ext uri="{BB962C8B-B14F-4D97-AF65-F5344CB8AC3E}">
        <p14:creationId xmlns:p14="http://schemas.microsoft.com/office/powerpoint/2010/main" val="103161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12</a:t>
            </a:fld>
            <a:endParaRPr lang="en-US"/>
          </a:p>
        </p:txBody>
      </p:sp>
    </p:spTree>
    <p:extLst>
      <p:ext uri="{BB962C8B-B14F-4D97-AF65-F5344CB8AC3E}">
        <p14:creationId xmlns:p14="http://schemas.microsoft.com/office/powerpoint/2010/main" val="264337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9A06-3D6A-40B7-9AE4-5B54139D64DB}" type="slidenum">
              <a:rPr lang="en-US" smtClean="0"/>
              <a:t>16</a:t>
            </a:fld>
            <a:endParaRPr lang="en-US"/>
          </a:p>
        </p:txBody>
      </p:sp>
    </p:spTree>
    <p:extLst>
      <p:ext uri="{BB962C8B-B14F-4D97-AF65-F5344CB8AC3E}">
        <p14:creationId xmlns:p14="http://schemas.microsoft.com/office/powerpoint/2010/main" val="138858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17</a:t>
            </a:fld>
            <a:endParaRPr lang="en-US"/>
          </a:p>
        </p:txBody>
      </p:sp>
    </p:spTree>
    <p:extLst>
      <p:ext uri="{BB962C8B-B14F-4D97-AF65-F5344CB8AC3E}">
        <p14:creationId xmlns:p14="http://schemas.microsoft.com/office/powerpoint/2010/main" val="1792604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32426-4DCF-4DCB-A6CD-F644E82EF71D}" type="slidenum">
              <a:rPr lang="en-US" smtClean="0"/>
              <a:t>18</a:t>
            </a:fld>
            <a:endParaRPr lang="en-US"/>
          </a:p>
        </p:txBody>
      </p:sp>
    </p:spTree>
    <p:extLst>
      <p:ext uri="{BB962C8B-B14F-4D97-AF65-F5344CB8AC3E}">
        <p14:creationId xmlns:p14="http://schemas.microsoft.com/office/powerpoint/2010/main" val="423743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79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44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9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9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542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3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99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9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07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90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03120" y="100208"/>
            <a:ext cx="8964680" cy="6681591"/>
          </a:xfrm>
          <a:prstGeom prst="rect">
            <a:avLst/>
          </a:prstGeom>
          <a:noFill/>
          <a:ln w="2127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04800" y="304801"/>
            <a:ext cx="8534400" cy="6248400"/>
          </a:xfrm>
          <a:prstGeom prst="rect">
            <a:avLst/>
          </a:prstGeom>
          <a:noFill/>
          <a:ln w="57150">
            <a:solidFill>
              <a:srgbClr val="AA268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6" r:id="rId15"/>
    <p:sldLayoutId id="2147483667" r:id="rId16"/>
    <p:sldLayoutId id="2147483668" r:id="rId17"/>
    <p:sldLayoutId id="2147483670" r:id="rId18"/>
    <p:sldLayoutId id="2147483671" r:id="rId19"/>
    <p:sldLayoutId id="2147483672" r:id="rId20"/>
    <p:sldLayoutId id="214748367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314"/>
          <a:stretch/>
        </p:blipFill>
        <p:spPr>
          <a:xfrm>
            <a:off x="12877799" y="0"/>
            <a:ext cx="4648201" cy="6858000"/>
          </a:xfrm>
          <a:prstGeom prst="rect">
            <a:avLst/>
          </a:prstGeom>
        </p:spPr>
      </p:pic>
      <p:sp>
        <p:nvSpPr>
          <p:cNvPr id="10" name="Rectangle 9"/>
          <p:cNvSpPr/>
          <p:nvPr/>
        </p:nvSpPr>
        <p:spPr>
          <a:xfrm>
            <a:off x="304800" y="-76200"/>
            <a:ext cx="7848599"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7200" b="1" dirty="0" smtClean="0">
                <a:ln w="11430"/>
                <a:effectLst>
                  <a:outerShdw blurRad="50800" dist="39000" dir="5460000" algn="tl">
                    <a:srgbClr val="000000">
                      <a:alpha val="38000"/>
                    </a:srgbClr>
                  </a:outerShdw>
                </a:effectLst>
                <a:latin typeface="NikoshBAN" pitchFamily="2" charset="0"/>
                <a:cs typeface="NikoshBAN" pitchFamily="2" charset="0"/>
              </a:rPr>
              <a:t>মাল্টিমিডিয়া ক্লাসে স্বাগত</a:t>
            </a:r>
            <a:endParaRPr lang="en-US" sz="72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5" descr="Korotoa_River_Bengal_Region_northernmost_India_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934200"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35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0" y="904056"/>
            <a:ext cx="5600825"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3" name="Picture 2" descr="IMG_20140821_001147.jpg"/>
          <p:cNvPicPr>
            <a:picLocks noChangeAspect="1"/>
          </p:cNvPicPr>
          <p:nvPr/>
        </p:nvPicPr>
        <p:blipFill>
          <a:blip r:embed="rId2" cstate="print"/>
          <a:stretch>
            <a:fillRect/>
          </a:stretch>
        </p:blipFill>
        <p:spPr>
          <a:xfrm>
            <a:off x="1828800" y="2133600"/>
            <a:ext cx="5600824"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72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451703"/>
            <a:ext cx="7315200"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আজকের পাঠের নতুন শব্দের অর্থ জেনে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ই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5" name="Pentagon 4"/>
          <p:cNvSpPr/>
          <p:nvPr/>
        </p:nvSpPr>
        <p:spPr>
          <a:xfrm>
            <a:off x="545123" y="1490509"/>
            <a:ext cx="2417488"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মিনতি</a:t>
            </a:r>
            <a:r>
              <a:rPr lang="bn-BD"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p:txBody>
      </p:sp>
      <p:sp>
        <p:nvSpPr>
          <p:cNvPr id="7" name="Pentagon 6"/>
          <p:cNvSpPr/>
          <p:nvPr/>
        </p:nvSpPr>
        <p:spPr>
          <a:xfrm>
            <a:off x="536727" y="3352800"/>
            <a:ext cx="2417488" cy="87604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itchFamily="2" charset="0"/>
                <a:cs typeface="NikoshBAN" pitchFamily="2" charset="0"/>
              </a:rPr>
              <a:t>নিশা </a:t>
            </a:r>
            <a:endParaRPr lang="en-US" sz="4000" b="1" dirty="0">
              <a:latin typeface="NikoshBAN" pitchFamily="2" charset="0"/>
              <a:cs typeface="NikoshBAN" pitchFamily="2" charset="0"/>
            </a:endParaRPr>
          </a:p>
        </p:txBody>
      </p:sp>
      <p:sp>
        <p:nvSpPr>
          <p:cNvPr id="11" name="Pentagon 10"/>
          <p:cNvSpPr/>
          <p:nvPr/>
        </p:nvSpPr>
        <p:spPr>
          <a:xfrm>
            <a:off x="545123" y="5169043"/>
            <a:ext cx="2426677" cy="863313"/>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itchFamily="2" charset="0"/>
                <a:cs typeface="NikoshBAN" pitchFamily="2" charset="0"/>
              </a:rPr>
              <a:t>বিরলে</a:t>
            </a:r>
            <a:endParaRPr lang="en-US" sz="4000" b="1" dirty="0">
              <a:latin typeface="NikoshBAN" pitchFamily="2" charset="0"/>
              <a:cs typeface="NikoshBAN"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866" y="1229140"/>
            <a:ext cx="2259723" cy="1503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Pentagon 23"/>
          <p:cNvSpPr/>
          <p:nvPr/>
        </p:nvSpPr>
        <p:spPr>
          <a:xfrm rot="10800000">
            <a:off x="5943600" y="1490507"/>
            <a:ext cx="2563156"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p:txBody>
      </p:sp>
      <p:sp>
        <p:nvSpPr>
          <p:cNvPr id="3" name="TextBox 2"/>
          <p:cNvSpPr txBox="1"/>
          <p:nvPr/>
        </p:nvSpPr>
        <p:spPr>
          <a:xfrm>
            <a:off x="6257189" y="1600200"/>
            <a:ext cx="2734411" cy="646331"/>
          </a:xfrm>
          <a:prstGeom prst="rect">
            <a:avLst/>
          </a:prstGeom>
          <a:noFill/>
        </p:spPr>
        <p:txBody>
          <a:bodyPr wrap="square" rtlCol="0">
            <a:spAutoFit/>
          </a:bodyPr>
          <a:lstStyle/>
          <a:p>
            <a:r>
              <a:rPr lang="bn-BD" sz="3600" b="1" dirty="0" smtClean="0">
                <a:latin typeface="NikoshBAN" pitchFamily="2" charset="0"/>
                <a:cs typeface="NikoshBAN" pitchFamily="2" charset="0"/>
              </a:rPr>
              <a:t>বিনীত প্রার্থনা</a:t>
            </a:r>
            <a:endParaRPr lang="en-US" sz="3600" b="1" dirty="0">
              <a:latin typeface="NikoshBAN" pitchFamily="2" charset="0"/>
              <a:cs typeface="NikoshBAN" pitchFamily="2" charset="0"/>
            </a:endParaRPr>
          </a:p>
        </p:txBody>
      </p:sp>
      <p:sp>
        <p:nvSpPr>
          <p:cNvPr id="25" name="Pentagon 24"/>
          <p:cNvSpPr/>
          <p:nvPr/>
        </p:nvSpPr>
        <p:spPr>
          <a:xfrm rot="10800000">
            <a:off x="5943600" y="3352800"/>
            <a:ext cx="2542244" cy="914398"/>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latin typeface="NikoshBAN" pitchFamily="2" charset="0"/>
              <a:cs typeface="NikoshBAN" pitchFamily="2" charset="0"/>
            </a:endParaRPr>
          </a:p>
        </p:txBody>
      </p:sp>
      <p:sp>
        <p:nvSpPr>
          <p:cNvPr id="26" name="Pentagon 25"/>
          <p:cNvSpPr/>
          <p:nvPr/>
        </p:nvSpPr>
        <p:spPr>
          <a:xfrm rot="10800000">
            <a:off x="5943600" y="5105400"/>
            <a:ext cx="2563156" cy="926958"/>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latin typeface="NikoshBAN" pitchFamily="2" charset="0"/>
              <a:cs typeface="NikoshBAN" pitchFamily="2" charset="0"/>
            </a:endParaRPr>
          </a:p>
        </p:txBody>
      </p:sp>
      <p:sp>
        <p:nvSpPr>
          <p:cNvPr id="4" name="TextBox 3"/>
          <p:cNvSpPr txBox="1"/>
          <p:nvPr/>
        </p:nvSpPr>
        <p:spPr>
          <a:xfrm>
            <a:off x="5915956" y="5313474"/>
            <a:ext cx="2590800" cy="646331"/>
          </a:xfrm>
          <a:prstGeom prst="rect">
            <a:avLst/>
          </a:prstGeom>
          <a:noFill/>
        </p:spPr>
        <p:txBody>
          <a:bodyPr wrap="square" rtlCol="0">
            <a:spAutoFit/>
          </a:bodyPr>
          <a:lstStyle/>
          <a:p>
            <a:pPr algn="ctr"/>
            <a:r>
              <a:rPr lang="bn-BD" sz="3600" b="1" dirty="0" smtClean="0">
                <a:latin typeface="NikoshBAN" pitchFamily="2" charset="0"/>
                <a:cs typeface="NikoshBAN" pitchFamily="2" charset="0"/>
              </a:rPr>
              <a:t> একান্ত নিরিবিলি</a:t>
            </a:r>
            <a:endParaRPr lang="en-US" sz="3600" b="1" dirty="0">
              <a:latin typeface="NikoshBAN" pitchFamily="2" charset="0"/>
              <a:cs typeface="NikoshBAN" pitchFamily="2" charset="0"/>
            </a:endParaRPr>
          </a:p>
        </p:txBody>
      </p:sp>
      <p:sp>
        <p:nvSpPr>
          <p:cNvPr id="9" name="TextBox 8"/>
          <p:cNvSpPr txBox="1"/>
          <p:nvPr/>
        </p:nvSpPr>
        <p:spPr>
          <a:xfrm>
            <a:off x="6248400" y="3483114"/>
            <a:ext cx="22098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রাত্রি</a:t>
            </a:r>
            <a:endParaRPr lang="en-US" sz="4000" b="1" dirty="0">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66" y="4800600"/>
            <a:ext cx="2217689"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866" y="2971800"/>
            <a:ext cx="2259723"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119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arn(inVertical)">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24" grpId="0" animBg="1"/>
      <p:bldP spid="25" grpId="0" animBg="1"/>
      <p:bldP spid="26"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60812" y="432439"/>
            <a:ext cx="5178188"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কিছু শব্দার্থ শিখে নিই</a:t>
            </a:r>
            <a:endParaRPr lang="en-US" sz="4000" dirty="0">
              <a:solidFill>
                <a:prstClr val="black"/>
              </a:solidFill>
              <a:latin typeface="NikoshBAN" pitchFamily="2" charset="0"/>
              <a:cs typeface="NikoshBAN" pitchFamily="2" charset="0"/>
            </a:endParaRPr>
          </a:p>
        </p:txBody>
      </p:sp>
      <p:sp>
        <p:nvSpPr>
          <p:cNvPr id="5" name="Pentagon 4"/>
          <p:cNvSpPr/>
          <p:nvPr/>
        </p:nvSpPr>
        <p:spPr>
          <a:xfrm rot="10800000">
            <a:off x="6307015" y="1540916"/>
            <a:ext cx="2282984" cy="821284"/>
          </a:xfrm>
          <a:prstGeom prst="homePlat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latin typeface="NikoshBAN" pitchFamily="2" charset="0"/>
                <a:cs typeface="NikoshBAN" pitchFamily="2" charset="0"/>
              </a:rPr>
              <a:t> </a:t>
            </a:r>
            <a:endParaRPr lang="en-US" sz="3200" dirty="0">
              <a:solidFill>
                <a:schemeClr val="tx1"/>
              </a:solidFill>
            </a:endParaRPr>
          </a:p>
        </p:txBody>
      </p:sp>
      <p:sp>
        <p:nvSpPr>
          <p:cNvPr id="7" name="Pentagon 6"/>
          <p:cNvSpPr/>
          <p:nvPr/>
        </p:nvSpPr>
        <p:spPr>
          <a:xfrm>
            <a:off x="648434" y="5170768"/>
            <a:ext cx="2104578" cy="817423"/>
          </a:xfrm>
          <a:prstGeom prst="homePlat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smtClean="0">
                <a:solidFill>
                  <a:schemeClr val="tx1"/>
                </a:solidFill>
                <a:latin typeface="NikoshBAN" panose="02000000000000000000" pitchFamily="2" charset="0"/>
                <a:cs typeface="NikoshBAN" panose="02000000000000000000" pitchFamily="2" charset="0"/>
              </a:rPr>
              <a:t>তৃষ্ণা</a:t>
            </a:r>
            <a:endParaRPr lang="en-US" sz="4000" b="1" dirty="0">
              <a:solidFill>
                <a:schemeClr val="tx1"/>
              </a:solidFill>
              <a:latin typeface="NikoshBAN" panose="02000000000000000000" pitchFamily="2" charset="0"/>
              <a:cs typeface="NikoshBAN" panose="02000000000000000000" pitchFamily="2" charset="0"/>
            </a:endParaRPr>
          </a:p>
        </p:txBody>
      </p:sp>
      <p:sp>
        <p:nvSpPr>
          <p:cNvPr id="8" name="Pentagon 7"/>
          <p:cNvSpPr/>
          <p:nvPr/>
        </p:nvSpPr>
        <p:spPr>
          <a:xfrm rot="10800000">
            <a:off x="6260123" y="5104951"/>
            <a:ext cx="2350477" cy="883239"/>
          </a:xfrm>
          <a:prstGeom prst="homePlat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latin typeface="NikoshBAN" panose="02000000000000000000" pitchFamily="2" charset="0"/>
              <a:cs typeface="NikoshBAN" panose="02000000000000000000" pitchFamily="2" charset="0"/>
            </a:endParaRPr>
          </a:p>
        </p:txBody>
      </p:sp>
      <p:sp>
        <p:nvSpPr>
          <p:cNvPr id="9" name="Pentagon 8"/>
          <p:cNvSpPr/>
          <p:nvPr/>
        </p:nvSpPr>
        <p:spPr>
          <a:xfrm rot="10800000">
            <a:off x="6172200" y="3352800"/>
            <a:ext cx="236220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chemeClr val="tx1"/>
              </a:solidFill>
              <a:latin typeface="NikoshBAN" pitchFamily="2" charset="0"/>
              <a:cs typeface="NikoshBAN" pitchFamily="2" charset="0"/>
            </a:endParaRPr>
          </a:p>
        </p:txBody>
      </p:sp>
      <p:sp>
        <p:nvSpPr>
          <p:cNvPr id="11" name="Pentagon 10"/>
          <p:cNvSpPr/>
          <p:nvPr/>
        </p:nvSpPr>
        <p:spPr>
          <a:xfrm>
            <a:off x="685800" y="1524000"/>
            <a:ext cx="2067212" cy="821284"/>
          </a:xfrm>
          <a:prstGeom prst="homePlat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latin typeface="NikoshBAN" pitchFamily="2" charset="0"/>
                <a:cs typeface="NikoshBAN" pitchFamily="2" charset="0"/>
              </a:rPr>
              <a:t>বারি</a:t>
            </a:r>
            <a:endParaRPr lang="en-US" sz="4000" b="1" dirty="0">
              <a:latin typeface="NikoshBAN" pitchFamily="2" charset="0"/>
              <a:cs typeface="NikoshBAN" pitchFamily="2" charset="0"/>
            </a:endParaRPr>
          </a:p>
        </p:txBody>
      </p:sp>
      <p:sp>
        <p:nvSpPr>
          <p:cNvPr id="12" name="Pentagon 11"/>
          <p:cNvSpPr/>
          <p:nvPr/>
        </p:nvSpPr>
        <p:spPr>
          <a:xfrm>
            <a:off x="685800" y="3429000"/>
            <a:ext cx="213755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b="1" dirty="0" smtClean="0">
                <a:solidFill>
                  <a:schemeClr val="tx1"/>
                </a:solidFill>
                <a:latin typeface="NikoshBAN" pitchFamily="2" charset="0"/>
                <a:cs typeface="NikoshBAN" pitchFamily="2" charset="0"/>
              </a:rPr>
              <a:t>সতত</a:t>
            </a:r>
            <a:endParaRPr lang="en-US" sz="4000" b="1" dirty="0">
              <a:solidFill>
                <a:schemeClr val="tx1"/>
              </a:solidFill>
              <a:latin typeface="NikoshBAN" pitchFamily="2" charset="0"/>
              <a:cs typeface="NikoshBAN" pitchFamily="2" charset="0"/>
            </a:endParaRPr>
          </a:p>
        </p:txBody>
      </p:sp>
      <p:sp>
        <p:nvSpPr>
          <p:cNvPr id="10" name="TextBox 9"/>
          <p:cNvSpPr txBox="1"/>
          <p:nvPr/>
        </p:nvSpPr>
        <p:spPr>
          <a:xfrm>
            <a:off x="6846277" y="1616874"/>
            <a:ext cx="1447800" cy="76944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4400" b="1" dirty="0" smtClean="0">
                <a:latin typeface="NikoshBAN" pitchFamily="2" charset="0"/>
                <a:cs typeface="NikoshBAN" pitchFamily="2" charset="0"/>
              </a:rPr>
              <a:t>জল</a:t>
            </a:r>
            <a:endParaRPr lang="en-US" sz="4400" b="1" dirty="0">
              <a:latin typeface="NikoshBAN" pitchFamily="2" charset="0"/>
              <a:cs typeface="NikoshBAN" pitchFamily="2" charset="0"/>
            </a:endParaRPr>
          </a:p>
        </p:txBody>
      </p:sp>
      <p:sp>
        <p:nvSpPr>
          <p:cNvPr id="14" name="TextBox 13"/>
          <p:cNvSpPr txBox="1"/>
          <p:nvPr/>
        </p:nvSpPr>
        <p:spPr>
          <a:xfrm>
            <a:off x="6705600" y="3434862"/>
            <a:ext cx="1676400" cy="707886"/>
          </a:xfrm>
          <a:prstGeom prst="rect">
            <a:avLst/>
          </a:prstGeom>
          <a:noFill/>
        </p:spPr>
        <p:txBody>
          <a:bodyPr wrap="square" rtlCol="0">
            <a:spAutoFit/>
          </a:bodyPr>
          <a:lstStyle/>
          <a:p>
            <a:r>
              <a:rPr lang="bn-BD" sz="4000" b="1" dirty="0" smtClean="0">
                <a:latin typeface="NikoshBAN" pitchFamily="2" charset="0"/>
                <a:cs typeface="NikoshBAN" pitchFamily="2" charset="0"/>
              </a:rPr>
              <a:t>সবসময়</a:t>
            </a:r>
            <a:endParaRPr lang="en-US" sz="4000" b="1" dirty="0">
              <a:latin typeface="NikoshBAN" pitchFamily="2" charset="0"/>
              <a:cs typeface="NikoshBAN" pitchFamily="2" charset="0"/>
            </a:endParaRPr>
          </a:p>
        </p:txBody>
      </p:sp>
      <p:sp>
        <p:nvSpPr>
          <p:cNvPr id="15" name="TextBox 14"/>
          <p:cNvSpPr txBox="1"/>
          <p:nvPr/>
        </p:nvSpPr>
        <p:spPr>
          <a:xfrm>
            <a:off x="6667500" y="5182491"/>
            <a:ext cx="1752600" cy="707886"/>
          </a:xfrm>
          <a:prstGeom prst="rect">
            <a:avLst/>
          </a:prstGeom>
          <a:noFill/>
        </p:spPr>
        <p:txBody>
          <a:bodyPr wrap="square" rtlCol="0">
            <a:spAutoFit/>
          </a:bodyPr>
          <a:lstStyle/>
          <a:p>
            <a:pPr algn="ctr"/>
            <a:r>
              <a:rPr lang="en-US" sz="4000" b="1" dirty="0" err="1" smtClean="0">
                <a:latin typeface="NikoshBAN" pitchFamily="2" charset="0"/>
                <a:cs typeface="NikoshBAN" pitchFamily="2" charset="0"/>
              </a:rPr>
              <a:t>পিপাসা</a:t>
            </a:r>
            <a:endParaRPr lang="en-US" sz="4000" b="1" dirty="0">
              <a:latin typeface="NikoshBAN" pitchFamily="2" charset="0"/>
              <a:cs typeface="NikoshBAN"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530" y="4724400"/>
            <a:ext cx="2576739"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530" y="1295401"/>
            <a:ext cx="2576739"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53" y="2971801"/>
            <a:ext cx="2596716" cy="1527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5093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3)">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3)">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4)">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0"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9D2AC9BE-7FCA-4DED-8AF6-67EB5AD5143B}"/>
              </a:ext>
            </a:extLst>
          </p:cNvPr>
          <p:cNvSpPr/>
          <p:nvPr/>
        </p:nvSpPr>
        <p:spPr>
          <a:xfrm>
            <a:off x="1237957" y="475064"/>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anose="02000000000000000000" pitchFamily="2" charset="0"/>
                <a:cs typeface="NikoshBAN" panose="02000000000000000000" pitchFamily="2" charset="0"/>
              </a:rPr>
              <a:t>জোড়ায়</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কাজ-০৭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351480" y="1795085"/>
            <a:ext cx="8411520" cy="93057"/>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Diagonal Corners Rounded 1">
            <a:extLst>
              <a:ext uri="{FF2B5EF4-FFF2-40B4-BE49-F238E27FC236}">
                <a16:creationId xmlns="" xmlns:a16="http://schemas.microsoft.com/office/drawing/2014/main" id="{9D2AC9BE-7FCA-4DED-8AF6-67EB5AD5143B}"/>
              </a:ext>
            </a:extLst>
          </p:cNvPr>
          <p:cNvSpPr/>
          <p:nvPr/>
        </p:nvSpPr>
        <p:spPr>
          <a:xfrm>
            <a:off x="1237957" y="475064"/>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002060"/>
                </a:solidFill>
                <a:latin typeface="NikoshBAN" panose="02000000000000000000" pitchFamily="2" charset="0"/>
                <a:cs typeface="NikoshBAN" panose="02000000000000000000" pitchFamily="2" charset="0"/>
              </a:rPr>
              <a:t>জোড়ায়</a:t>
            </a:r>
            <a:r>
              <a:rPr lang="en-US" sz="4800" b="1" dirty="0" smtClean="0">
                <a:solidFill>
                  <a:srgbClr val="002060"/>
                </a:solidFill>
                <a:latin typeface="NikoshBAN" panose="02000000000000000000" pitchFamily="2" charset="0"/>
                <a:cs typeface="NikoshBAN" panose="02000000000000000000" pitchFamily="2" charset="0"/>
              </a:rPr>
              <a:t> </a:t>
            </a:r>
            <a:r>
              <a:rPr lang="bn-IN" sz="4800" b="1" dirty="0" smtClean="0">
                <a:solidFill>
                  <a:srgbClr val="002060"/>
                </a:solidFill>
                <a:latin typeface="NikoshBAN" panose="02000000000000000000" pitchFamily="2" charset="0"/>
                <a:cs typeface="NikoshBAN" panose="02000000000000000000" pitchFamily="2" charset="0"/>
              </a:rPr>
              <a:t>কাজ-০৭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275280" y="1795085"/>
            <a:ext cx="8640120" cy="109915"/>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7240" y="3276600"/>
            <a:ext cx="7696200" cy="165881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1" algn="ctr"/>
            <a:r>
              <a:rPr lang="bn-BD" sz="3600" b="1" dirty="0" smtClean="0">
                <a:solidFill>
                  <a:schemeClr val="tx1"/>
                </a:solidFill>
                <a:latin typeface="NikoshBAN" panose="02000000000000000000" pitchFamily="2" charset="0"/>
                <a:cs typeface="NikoshBAN" panose="02000000000000000000" pitchFamily="2" charset="0"/>
              </a:rPr>
              <a:t>জোড়ায় আলোচনা করে মিনতি,নিশা ,বিরলে ও তৃষ্ণা শব্দগুলো দিয়ে একটি করে বাক্য</a:t>
            </a:r>
            <a:r>
              <a:rPr lang="bn-BD" sz="3600" b="1" dirty="0">
                <a:solidFill>
                  <a:schemeClr val="tx1"/>
                </a:solidFill>
                <a:latin typeface="NikoshBAN" panose="02000000000000000000" pitchFamily="2" charset="0"/>
                <a:cs typeface="NikoshBAN" panose="02000000000000000000" pitchFamily="2" charset="0"/>
              </a:rPr>
              <a:t> </a:t>
            </a:r>
            <a:r>
              <a:rPr lang="bn-BD" sz="3600" b="1" dirty="0" smtClean="0">
                <a:solidFill>
                  <a:schemeClr val="tx1"/>
                </a:solidFill>
                <a:latin typeface="NikoshBAN" panose="02000000000000000000" pitchFamily="2" charset="0"/>
                <a:cs typeface="NikoshBAN" panose="02000000000000000000" pitchFamily="2" charset="0"/>
              </a:rPr>
              <a:t>গঠন কর।</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0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5041" y="4876800"/>
            <a:ext cx="7283190" cy="1569660"/>
          </a:xfrm>
          <a:prstGeom prst="rect">
            <a:avLst/>
          </a:prstGeom>
          <a:noFill/>
          <a:ln>
            <a:noFill/>
          </a:ln>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সতত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নদ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মনে</a:t>
            </a:r>
            <a:r>
              <a:rPr lang="en-US"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a:p>
            <a:pPr algn="ctr"/>
            <a:r>
              <a:rPr lang="en-US" sz="3200" b="1" dirty="0" err="1">
                <a:latin typeface="NikoshBAN" panose="02000000000000000000" pitchFamily="2" charset="0"/>
                <a:cs typeface="NikoshBAN" panose="02000000000000000000" pitchFamily="2" charset="0"/>
              </a:rPr>
              <a:t>সতত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তোমার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কথা</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ভাবি</a:t>
            </a:r>
            <a:r>
              <a:rPr lang="en-US" sz="3200" b="1" dirty="0">
                <a:latin typeface="NikoshBAN" panose="02000000000000000000" pitchFamily="2" charset="0"/>
                <a:cs typeface="NikoshBAN" panose="02000000000000000000" pitchFamily="2" charset="0"/>
              </a:rPr>
              <a:t>  এ  </a:t>
            </a:r>
            <a:r>
              <a:rPr lang="en-US" sz="3200" b="1" dirty="0" err="1" smtClean="0">
                <a:latin typeface="NikoshBAN" panose="02000000000000000000" pitchFamily="2" charset="0"/>
                <a:cs typeface="NikoshBAN" panose="02000000000000000000" pitchFamily="2" charset="0"/>
              </a:rPr>
              <a:t>বিরলে</a:t>
            </a:r>
            <a:r>
              <a:rPr lang="bn-BD" sz="3200" b="1" dirty="0" smtClean="0">
                <a:latin typeface="NikoshBAN" panose="02000000000000000000" pitchFamily="2" charset="0"/>
                <a:cs typeface="NikoshBAN" panose="02000000000000000000" pitchFamily="2" charset="0"/>
              </a:rPr>
              <a:t> </a:t>
            </a:r>
            <a:r>
              <a:rPr lang="en-US" sz="2400" b="1" dirty="0" smtClean="0"/>
              <a:t>;</a:t>
            </a:r>
            <a:endParaRPr lang="en-US" sz="2400" b="1" dirty="0"/>
          </a:p>
          <a:p>
            <a:pPr algn="ctr"/>
            <a:endParaRPr lang="bn-BD" sz="3200" b="1" dirty="0" smtClean="0">
              <a:latin typeface="NikoshBAN" pitchFamily="2" charset="0"/>
              <a:cs typeface="NikoshBAN" pitchFamily="2" charset="0"/>
            </a:endParaRPr>
          </a:p>
        </p:txBody>
      </p:sp>
      <p:sp>
        <p:nvSpPr>
          <p:cNvPr id="5" name="Rectangle 4"/>
          <p:cNvSpPr/>
          <p:nvPr/>
        </p:nvSpPr>
        <p:spPr>
          <a:xfrm>
            <a:off x="2895600" y="422030"/>
            <a:ext cx="3733800" cy="49237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3200" b="1" dirty="0">
                <a:latin typeface="NikoshBAN" pitchFamily="2" charset="0"/>
                <a:cs typeface="NikoshBAN" pitchFamily="2" charset="0"/>
              </a:rPr>
              <a:t>কবিতার বিষয়বস্তু আলোচনা </a:t>
            </a:r>
            <a:endParaRPr lang="en-US" sz="3200" b="1" dirty="0">
              <a:latin typeface="NikoshBAN" pitchFamily="2" charset="0"/>
              <a:cs typeface="NikoshBAN" pitchFamily="2" charset="0"/>
            </a:endParaRPr>
          </a:p>
        </p:txBody>
      </p:sp>
      <p:pic>
        <p:nvPicPr>
          <p:cNvPr id="7" name="Picture 5" descr="Korotoa_River_Bengal_Region_northernmost_India_bor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315" y="1424354"/>
            <a:ext cx="3733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5445d4f99f098.jpg"/>
          <p:cNvPicPr>
            <a:picLocks noChangeAspect="1"/>
          </p:cNvPicPr>
          <p:nvPr/>
        </p:nvPicPr>
        <p:blipFill>
          <a:blip r:embed="rId3" cstate="print"/>
          <a:stretch>
            <a:fillRect/>
          </a:stretch>
        </p:blipFill>
        <p:spPr>
          <a:xfrm>
            <a:off x="4800600" y="1424354"/>
            <a:ext cx="36576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483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3"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3)">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4572000"/>
            <a:ext cx="5181600" cy="1569660"/>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সতত</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যেমতি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স্বপনে</a:t>
            </a:r>
            <a:r>
              <a:rPr lang="en-US" sz="3200" dirty="0" smtClean="0">
                <a:latin typeface="NikoshBAN" panose="02000000000000000000" pitchFamily="2" charset="0"/>
                <a:cs typeface="NikoshBAN" panose="02000000000000000000" pitchFamily="2" charset="0"/>
              </a:rPr>
              <a:t> </a:t>
            </a:r>
          </a:p>
          <a:p>
            <a:pPr algn="ctr"/>
            <a:r>
              <a:rPr lang="en-US" sz="3200" dirty="0" err="1" smtClean="0">
                <a:latin typeface="NikoshBAN" panose="02000000000000000000" pitchFamily="2" charset="0"/>
                <a:cs typeface="NikoshBAN" panose="02000000000000000000" pitchFamily="2" charset="0"/>
              </a:rPr>
              <a:t>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a:t>
            </a:r>
            <a:r>
              <a:rPr lang="bn-BD"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মন্ত্র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ধ্বনি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কলকলে</a:t>
            </a:r>
            <a:r>
              <a:rPr lang="en-US" sz="3200" dirty="0" smtClean="0">
                <a:latin typeface="NikoshBAN" panose="02000000000000000000" pitchFamily="2" charset="0"/>
                <a:cs typeface="NikoshBAN" panose="02000000000000000000" pitchFamily="2" charset="0"/>
              </a:rPr>
              <a:t> </a:t>
            </a:r>
          </a:p>
          <a:p>
            <a:pPr algn="ct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stretch>
            <a:fillRect/>
          </a:stretch>
        </p:blipFill>
        <p:spPr>
          <a:xfrm>
            <a:off x="685800" y="1143000"/>
            <a:ext cx="3733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674" t="3483" r="2185" b="3126"/>
          <a:stretch/>
        </p:blipFill>
        <p:spPr>
          <a:xfrm>
            <a:off x="4788567" y="1143000"/>
            <a:ext cx="3669633"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029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09601"/>
            <a:ext cx="3657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 y="609600"/>
            <a:ext cx="3657601"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286000" y="4117106"/>
            <a:ext cx="4687737" cy="1446550"/>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জুড়াই</a:t>
            </a:r>
            <a:r>
              <a:rPr lang="en-US" sz="3200" b="1" dirty="0" smtClean="0">
                <a:latin typeface="NikoshBAN" panose="02000000000000000000" pitchFamily="2" charset="0"/>
                <a:cs typeface="NikoshBAN" panose="02000000000000000000" pitchFamily="2" charset="0"/>
              </a:rPr>
              <a:t> এ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ভ্রান্তির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ছলনে</a:t>
            </a:r>
            <a:r>
              <a:rPr lang="bn-BD" sz="3200" b="1" dirty="0" smtClean="0">
                <a:latin typeface="NikoshBAN" panose="02000000000000000000" pitchFamily="2" charset="0"/>
                <a:cs typeface="NikoshBAN" panose="02000000000000000000" pitchFamily="2" charset="0"/>
              </a:rPr>
              <a:t>!</a:t>
            </a:r>
            <a:endParaRPr lang="en-US" sz="3200" b="1" dirty="0" smtClean="0">
              <a:latin typeface="NikoshBAN" panose="02000000000000000000" pitchFamily="2" charset="0"/>
              <a:cs typeface="NikoshBAN" panose="02000000000000000000" pitchFamily="2" charset="0"/>
            </a:endParaRPr>
          </a:p>
          <a:p>
            <a:r>
              <a:rPr lang="en-US" sz="3200" b="1" dirty="0" err="1" smtClean="0">
                <a:latin typeface="NikoshBAN" panose="02000000000000000000" pitchFamily="2" charset="0"/>
                <a:cs typeface="NikoshBAN" panose="02000000000000000000" pitchFamily="2" charset="0"/>
              </a:rPr>
              <a:t>বহু</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দেশে</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দেখিয়াছি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বহু</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নদ</a:t>
            </a:r>
            <a:r>
              <a:rPr lang="en-US" sz="32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a:t>
            </a:r>
            <a:r>
              <a:rPr lang="en-US" sz="3200" b="1" dirty="0" err="1" smtClean="0">
                <a:latin typeface="NikoshBAN" panose="02000000000000000000" pitchFamily="2" charset="0"/>
                <a:cs typeface="NikoshBAN" panose="02000000000000000000" pitchFamily="2" charset="0"/>
              </a:rPr>
              <a:t>দলে</a:t>
            </a:r>
            <a:r>
              <a:rPr lang="en-US" sz="3200" b="1" dirty="0" smtClean="0">
                <a:latin typeface="NikoshBAN" panose="02000000000000000000" pitchFamily="2" charset="0"/>
                <a:cs typeface="NikoshBAN" panose="02000000000000000000" pitchFamily="2" charset="0"/>
              </a:rPr>
              <a:t> ,</a:t>
            </a:r>
          </a:p>
          <a:p>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437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DOEL\Desktop\water1.jpg"/>
          <p:cNvPicPr>
            <a:picLocks noChangeAspect="1" noChangeArrowheads="1"/>
          </p:cNvPicPr>
          <p:nvPr/>
        </p:nvPicPr>
        <p:blipFill>
          <a:blip r:embed="rId3"/>
          <a:srcRect/>
          <a:stretch>
            <a:fillRect/>
          </a:stretch>
        </p:blipFill>
        <p:spPr bwMode="auto">
          <a:xfrm>
            <a:off x="685800" y="793653"/>
            <a:ext cx="3581400" cy="2559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81930"/>
            <a:ext cx="3505201" cy="2570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990601" y="4346688"/>
            <a:ext cx="7391400" cy="1200329"/>
          </a:xfrm>
          <a:prstGeom prst="rect">
            <a:avLst/>
          </a:prstGeom>
          <a:no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কিন্তু</a:t>
            </a:r>
            <a:r>
              <a:rPr lang="en-US" sz="3600" b="1" dirty="0" smtClean="0">
                <a:latin typeface="NikoshBAN" panose="02000000000000000000" pitchFamily="2" charset="0"/>
                <a:cs typeface="NikoshBAN" panose="02000000000000000000" pitchFamily="2" charset="0"/>
              </a:rPr>
              <a:t> এ </a:t>
            </a:r>
            <a:r>
              <a:rPr lang="en-US" sz="3600" b="1" dirty="0" err="1" smtClean="0">
                <a:latin typeface="NikoshBAN" panose="02000000000000000000" pitchFamily="2" charset="0"/>
                <a:cs typeface="NikoshBAN" panose="02000000000000000000" pitchFamily="2" charset="0"/>
              </a:rPr>
              <a:t>স্নেহের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তৃষ্ণা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জলে</a:t>
            </a:r>
            <a:r>
              <a:rPr lang="en-US" sz="3600" b="1" dirty="0" smtClean="0">
                <a:latin typeface="NikoshBAN" panose="02000000000000000000" pitchFamily="2" charset="0"/>
                <a:cs typeface="NikoshBAN" panose="02000000000000000000" pitchFamily="2" charset="0"/>
              </a:rPr>
              <a:t> ?</a:t>
            </a:r>
          </a:p>
          <a:p>
            <a:pPr algn="ctr"/>
            <a:r>
              <a:rPr lang="en-US" sz="3600" b="1" dirty="0" err="1" smtClean="0">
                <a:latin typeface="NikoshBAN" panose="02000000000000000000" pitchFamily="2" charset="0"/>
                <a:cs typeface="NikoshBAN" panose="02000000000000000000" pitchFamily="2" charset="0"/>
              </a:rPr>
              <a:t>দুগ্ধ</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স্রোতোরূপী</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জন্ম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ভূমি</a:t>
            </a:r>
            <a:r>
              <a:rPr lang="bn-BD" sz="3600" b="1" dirty="0" smtClean="0">
                <a:latin typeface="NikoshBAN" panose="02000000000000000000" pitchFamily="2" charset="0"/>
                <a:cs typeface="NikoshBAN" panose="02000000000000000000" pitchFamily="2" charset="0"/>
              </a:rPr>
              <a:t>-</a:t>
            </a:r>
            <a:r>
              <a:rPr lang="en-US" sz="3600" b="1" dirty="0" err="1" smtClean="0">
                <a:latin typeface="NikoshBAN" panose="02000000000000000000" pitchFamily="2" charset="0"/>
                <a:cs typeface="NikoshBAN" panose="02000000000000000000" pitchFamily="2" charset="0"/>
              </a:rPr>
              <a:t>স্তনে</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344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02"/>
          <p:cNvPicPr>
            <a:picLocks noChangeAspect="1" noChangeArrowheads="1"/>
          </p:cNvPicPr>
          <p:nvPr/>
        </p:nvPicPr>
        <p:blipFill>
          <a:blip r:embed="rId3"/>
          <a:srcRect/>
          <a:stretch>
            <a:fillRect/>
          </a:stretch>
        </p:blipFill>
        <p:spPr bwMode="auto">
          <a:xfrm>
            <a:off x="502058" y="457200"/>
            <a:ext cx="2514600" cy="2394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882163"/>
            <a:ext cx="2590800" cy="2394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415563"/>
            <a:ext cx="2545942" cy="2394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186559" y="4038600"/>
            <a:ext cx="8521262" cy="1200329"/>
          </a:xfrm>
          <a:prstGeom prst="rect">
            <a:avLst/>
          </a:prstGeom>
          <a:noFill/>
        </p:spPr>
        <p:txBody>
          <a:bodyPr wrap="square" rtlCol="0">
            <a:spAutoFit/>
          </a:bodyPr>
          <a:lstStyle/>
          <a:p>
            <a:pPr algn="ctr"/>
            <a:endParaRPr lang="bn-BD" dirty="0" smtClean="0">
              <a:latin typeface="NikoshBAN" panose="02000000000000000000" pitchFamily="2" charset="0"/>
              <a:cs typeface="NikoshBAN" panose="02000000000000000000" pitchFamily="2" charset="0"/>
            </a:endParaRPr>
          </a:p>
          <a:p>
            <a:pPr algn="ctr"/>
            <a:endParaRPr lang="bn-BD" dirty="0">
              <a:latin typeface="NikoshBAN" panose="02000000000000000000" pitchFamily="2" charset="0"/>
              <a:cs typeface="NikoshBAN" panose="02000000000000000000" pitchFamily="2" charset="0"/>
            </a:endParaRPr>
          </a:p>
          <a:p>
            <a:pPr algn="ctr"/>
            <a:endParaRPr lang="bn-BD" dirty="0" smtClean="0">
              <a:latin typeface="NikoshBAN" panose="02000000000000000000" pitchFamily="2" charset="0"/>
              <a:cs typeface="NikoshBAN" panose="02000000000000000000" pitchFamily="2" charset="0"/>
            </a:endParaRPr>
          </a:p>
          <a:p>
            <a:pPr algn="ctr"/>
            <a:endParaRPr lang="en-US" dirty="0">
              <a:latin typeface="NikoshBAN" panose="02000000000000000000" pitchFamily="2" charset="0"/>
              <a:cs typeface="NikoshBAN" panose="02000000000000000000" pitchFamily="2" charset="0"/>
            </a:endParaRPr>
          </a:p>
        </p:txBody>
      </p:sp>
      <p:sp>
        <p:nvSpPr>
          <p:cNvPr id="15" name="TextBox 14"/>
          <p:cNvSpPr txBox="1"/>
          <p:nvPr/>
        </p:nvSpPr>
        <p:spPr>
          <a:xfrm>
            <a:off x="338959" y="4361766"/>
            <a:ext cx="8521262" cy="1569660"/>
          </a:xfrm>
          <a:prstGeom prst="rect">
            <a:avLst/>
          </a:prstGeom>
          <a:noFill/>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আর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দেখা</a:t>
            </a:r>
            <a:r>
              <a:rPr lang="en-US" sz="3200" b="1" dirty="0" smtClean="0">
                <a:latin typeface="NikoshBAN" panose="02000000000000000000" pitchFamily="2" charset="0"/>
                <a:cs typeface="NikoshBAN" panose="02000000000000000000" pitchFamily="2" charset="0"/>
              </a:rPr>
              <a:t>?-</a:t>
            </a:r>
            <a:r>
              <a:rPr lang="en-US" sz="3200" b="1" dirty="0" err="1" smtClean="0">
                <a:latin typeface="NikoshBAN" panose="02000000000000000000" pitchFamily="2" charset="0"/>
                <a:cs typeface="NikoshBAN" panose="02000000000000000000" pitchFamily="2" charset="0"/>
              </a:rPr>
              <a:t>যত</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দিন</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যাবে</a:t>
            </a:r>
            <a:r>
              <a:rPr lang="bn-BD" sz="3200" b="1" dirty="0" smtClean="0">
                <a:latin typeface="NikoshBAN" panose="02000000000000000000" pitchFamily="2" charset="0"/>
                <a:cs typeface="NikoshBAN" panose="02000000000000000000" pitchFamily="2" charset="0"/>
              </a:rPr>
              <a:t>,</a:t>
            </a:r>
            <a:r>
              <a:rPr lang="en-US" sz="3200" b="1" dirty="0" smtClean="0">
                <a:latin typeface="NikoshBAN" panose="02000000000000000000" pitchFamily="2" charset="0"/>
                <a:cs typeface="NikoshBAN" panose="02000000000000000000" pitchFamily="2" charset="0"/>
              </a:rPr>
              <a:t> </a:t>
            </a:r>
            <a:endParaRPr lang="bn-BD" sz="3200" b="1" dirty="0" smtClean="0">
              <a:latin typeface="NikoshBAN" panose="02000000000000000000" pitchFamily="2" charset="0"/>
              <a:cs typeface="NikoshBAN" panose="02000000000000000000" pitchFamily="2" charset="0"/>
            </a:endParaRPr>
          </a:p>
          <a:p>
            <a:pPr algn="ctr"/>
            <a:r>
              <a:rPr lang="en-US" sz="3200" b="1" dirty="0" err="1" smtClean="0">
                <a:latin typeface="NikoshBAN" panose="02000000000000000000" pitchFamily="2" charset="0"/>
                <a:cs typeface="NikoshBAN" panose="02000000000000000000" pitchFamily="2" charset="0"/>
              </a:rPr>
              <a:t>প্রজারূপে</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রাজরূপ</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সাগরেরে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দিতে</a:t>
            </a:r>
            <a:endParaRPr lang="en-US" sz="3200" b="1" dirty="0" smtClean="0">
              <a:latin typeface="NikoshBAN" panose="02000000000000000000" pitchFamily="2" charset="0"/>
              <a:cs typeface="NikoshBAN" panose="02000000000000000000" pitchFamily="2" charset="0"/>
            </a:endParaRPr>
          </a:p>
          <a:p>
            <a:pPr algn="ctr"/>
            <a:r>
              <a:rPr lang="en-US" sz="3200" b="1" dirty="0" err="1" smtClean="0">
                <a:latin typeface="NikoshBAN" panose="02000000000000000000" pitchFamily="2" charset="0"/>
                <a:cs typeface="NikoshBAN" panose="02000000000000000000" pitchFamily="2" charset="0"/>
              </a:rPr>
              <a:t>বারি-রূপ</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তুমি</a:t>
            </a:r>
            <a:r>
              <a:rPr lang="en-US" sz="3200" b="1" dirty="0" smtClean="0">
                <a:latin typeface="NikoshBAN" panose="02000000000000000000" pitchFamily="2" charset="0"/>
                <a:cs typeface="NikoshBAN" panose="02000000000000000000" pitchFamily="2" charset="0"/>
              </a:rPr>
              <a:t>  ; এ</a:t>
            </a:r>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মিনতি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413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ans.jpg"/>
          <p:cNvPicPr>
            <a:picLocks noChangeAspect="1"/>
          </p:cNvPicPr>
          <p:nvPr/>
        </p:nvPicPr>
        <p:blipFill>
          <a:blip r:embed="rId2"/>
          <a:stretch>
            <a:fillRect/>
          </a:stretch>
        </p:blipFill>
        <p:spPr>
          <a:xfrm>
            <a:off x="732692" y="685800"/>
            <a:ext cx="3610708" cy="2728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5800"/>
            <a:ext cx="3733800" cy="2728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438400" y="4038600"/>
            <a:ext cx="6477000" cy="1569660"/>
          </a:xfrm>
          <a:prstGeom prst="rect">
            <a:avLst/>
          </a:prstGeom>
          <a:noFill/>
        </p:spPr>
        <p:txBody>
          <a:bodyPr wrap="square" rtlCol="0">
            <a:spAutoFit/>
          </a:bodyPr>
          <a:lstStyle/>
          <a:p>
            <a:r>
              <a:rPr lang="bn-BD" sz="28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বঙ্গ</a:t>
            </a:r>
            <a:r>
              <a:rPr lang="en-US" sz="3200" b="1" dirty="0" smtClean="0">
                <a:latin typeface="NikoshBAN" panose="02000000000000000000" pitchFamily="2" charset="0"/>
                <a:cs typeface="NikoshBAN" panose="02000000000000000000" pitchFamily="2" charset="0"/>
              </a:rPr>
              <a:t>জ</a:t>
            </a:r>
            <a:r>
              <a:rPr lang="bn-BD" sz="3200" b="1" dirty="0" smtClean="0">
                <a:latin typeface="NikoshBAN" panose="02000000000000000000" pitchFamily="2" charset="0"/>
                <a:cs typeface="NikoshBAN" panose="02000000000000000000" pitchFamily="2" charset="0"/>
              </a:rPr>
              <a:t> জ</a:t>
            </a:r>
            <a:r>
              <a:rPr lang="en-US" sz="3200" b="1" dirty="0" err="1" smtClean="0">
                <a:latin typeface="NikoshBAN" panose="02000000000000000000" pitchFamily="2" charset="0"/>
                <a:cs typeface="NikoshBAN" panose="02000000000000000000" pitchFamily="2" charset="0"/>
              </a:rPr>
              <a:t>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কানে,সখে,সখা-রীতে</a:t>
            </a:r>
            <a:endParaRPr lang="en-US" sz="3200" b="1" dirty="0" smtClean="0">
              <a:latin typeface="NikoshBAN" panose="02000000000000000000" pitchFamily="2" charset="0"/>
              <a:cs typeface="NikoshBAN" panose="02000000000000000000" pitchFamily="2" charset="0"/>
            </a:endParaRPr>
          </a:p>
          <a:p>
            <a:r>
              <a:rPr lang="en-US" sz="3200" b="1" dirty="0" err="1" smtClean="0">
                <a:latin typeface="NikoshBAN" panose="02000000000000000000" pitchFamily="2" charset="0"/>
                <a:cs typeface="NikoshBAN" panose="02000000000000000000" pitchFamily="2" charset="0"/>
              </a:rPr>
              <a:t>নাম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তার,এ</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প্রবাসে</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প্রেম-ভাবে</a:t>
            </a:r>
            <a:r>
              <a:rPr lang="en-US" sz="3200" b="1" dirty="0" smtClean="0">
                <a:latin typeface="NikoshBAN" panose="02000000000000000000" pitchFamily="2" charset="0"/>
                <a:cs typeface="NikoshBAN" panose="02000000000000000000" pitchFamily="2" charset="0"/>
              </a:rPr>
              <a:t> </a:t>
            </a:r>
          </a:p>
          <a:p>
            <a:r>
              <a:rPr lang="en-US" sz="3200" b="1" dirty="0" err="1" smtClean="0">
                <a:latin typeface="NikoshBAN" panose="02000000000000000000" pitchFamily="2" charset="0"/>
                <a:cs typeface="NikoshBAN" panose="02000000000000000000" pitchFamily="2" charset="0"/>
              </a:rPr>
              <a:t>লইছে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বঙ্গের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সংগীতে</a:t>
            </a:r>
            <a:r>
              <a:rPr lang="en-US" sz="3200" b="1"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905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additive="base">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additive="base">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762000" y="3431969"/>
            <a:ext cx="3733385" cy="26387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600" b="1" dirty="0" smtClean="0">
                <a:latin typeface="NikoshBAN" panose="02000000000000000000" pitchFamily="2" charset="0"/>
                <a:cs typeface="NikoshBAN" panose="02000000000000000000" pitchFamily="2" charset="0"/>
              </a:rPr>
              <a:t> </a:t>
            </a:r>
            <a:r>
              <a:rPr lang="bn-BD" sz="2800"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2800"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1800" b="1" dirty="0" smtClean="0">
                <a:solidFill>
                  <a:srgbClr val="002060"/>
                </a:solidFill>
                <a:latin typeface="NikoshBAN" panose="02000000000000000000" pitchFamily="2" charset="0"/>
                <a:cs typeface="NikoshBAN" panose="02000000000000000000" pitchFamily="2" charset="0"/>
              </a:rPr>
              <a:t>মতলব </a:t>
            </a:r>
            <a:r>
              <a:rPr lang="bn-BD" sz="1800" b="1" dirty="0" smtClean="0">
                <a:solidFill>
                  <a:srgbClr val="002060"/>
                </a:solidFill>
                <a:latin typeface="NikoshBAN" panose="02000000000000000000" pitchFamily="2" charset="0"/>
                <a:cs typeface="NikoshBAN" panose="02000000000000000000" pitchFamily="2" charset="0"/>
              </a:rPr>
              <a:t>জে</a:t>
            </a:r>
            <a:r>
              <a:rPr lang="en-US" sz="1800" b="1" dirty="0" smtClean="0">
                <a:solidFill>
                  <a:srgbClr val="002060"/>
                </a:solidFill>
                <a:latin typeface="NikoshBAN" panose="02000000000000000000" pitchFamily="2" charset="0"/>
                <a:cs typeface="NikoshBAN" panose="02000000000000000000" pitchFamily="2" charset="0"/>
              </a:rPr>
              <a:t>.</a:t>
            </a:r>
            <a:r>
              <a:rPr lang="bn-BD" sz="1800" b="1" dirty="0" smtClean="0">
                <a:solidFill>
                  <a:srgbClr val="002060"/>
                </a:solidFill>
                <a:latin typeface="NikoshBAN" panose="02000000000000000000" pitchFamily="2" charset="0"/>
                <a:cs typeface="NikoshBAN" panose="02000000000000000000" pitchFamily="2" charset="0"/>
              </a:rPr>
              <a:t>বি </a:t>
            </a:r>
            <a:r>
              <a:rPr lang="bn-BD" sz="1800" b="1" dirty="0" smtClean="0">
                <a:solidFill>
                  <a:srgbClr val="002060"/>
                </a:solidFill>
                <a:latin typeface="NikoshBAN" panose="02000000000000000000" pitchFamily="2" charset="0"/>
                <a:cs typeface="NikoshBAN" panose="02000000000000000000" pitchFamily="2" charset="0"/>
              </a:rPr>
              <a:t>সরকারি পাইল</a:t>
            </a:r>
            <a:r>
              <a:rPr lang="en-US" sz="1800" b="1" dirty="0" smtClean="0">
                <a:solidFill>
                  <a:srgbClr val="002060"/>
                </a:solidFill>
                <a:latin typeface="NikoshBAN" panose="02000000000000000000" pitchFamily="2" charset="0"/>
                <a:cs typeface="NikoshBAN" panose="02000000000000000000" pitchFamily="2" charset="0"/>
              </a:rPr>
              <a:t>ট</a:t>
            </a:r>
            <a:r>
              <a:rPr lang="bn-BD" sz="1800" b="1" dirty="0" smtClean="0">
                <a:solidFill>
                  <a:srgbClr val="002060"/>
                </a:solidFill>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sz="1800" b="1" dirty="0" smtClean="0">
                <a:latin typeface="NikoshBAN" panose="02000000000000000000" pitchFamily="2" charset="0"/>
                <a:cs typeface="NikoshBAN" panose="02000000000000000000" pitchFamily="2" charset="0"/>
              </a:rPr>
              <a:t>            </a:t>
            </a:r>
            <a:r>
              <a:rPr lang="bn-BD" sz="1800" dirty="0" smtClean="0">
                <a:ln>
                  <a:solidFill>
                    <a:schemeClr val="tx1"/>
                  </a:solidFill>
                </a:ln>
                <a:latin typeface="NikoshBAN" panose="02000000000000000000" pitchFamily="2" charset="0"/>
                <a:cs typeface="NikoshBAN" panose="02000000000000000000" pitchFamily="2" charset="0"/>
              </a:rPr>
              <a:t>মতলব (দঃ) ,চাঁদপুর  </a:t>
            </a:r>
          </a:p>
          <a:p>
            <a:pPr marL="0" indent="0">
              <a:buNone/>
            </a:pPr>
            <a:r>
              <a:rPr lang="bn-BD" sz="1800" b="1" dirty="0" smtClean="0">
                <a:latin typeface="NikoshBAN" panose="02000000000000000000" pitchFamily="2" charset="0"/>
                <a:cs typeface="NikoshBAN" panose="02000000000000000000" pitchFamily="2" charset="0"/>
              </a:rPr>
              <a:t> </a:t>
            </a:r>
            <a:r>
              <a:rPr lang="bn-BD" sz="1800" b="1" dirty="0" smtClean="0">
                <a:solidFill>
                  <a:srgbClr val="002060"/>
                </a:solidFill>
                <a:latin typeface="NikoshBAN" panose="02000000000000000000" pitchFamily="2" charset="0"/>
                <a:cs typeface="NikoshBAN" panose="02000000000000000000" pitchFamily="2" charset="0"/>
              </a:rPr>
              <a:t>E-mail</a:t>
            </a:r>
            <a:r>
              <a:rPr lang="bn-BD" sz="1800" b="1" dirty="0">
                <a:solidFill>
                  <a:srgbClr val="002060"/>
                </a:solidFill>
                <a:latin typeface="Times New Roman" panose="02020603050405020304" pitchFamily="18" charset="0"/>
                <a:cs typeface="NikoshBAN" panose="02000000000000000000" pitchFamily="2" charset="0"/>
              </a:rPr>
              <a:t>: </a:t>
            </a:r>
            <a:r>
              <a:rPr lang="bn-BD" sz="1800" b="1" dirty="0" smtClean="0">
                <a:solidFill>
                  <a:srgbClr val="002060"/>
                </a:solidFill>
                <a:latin typeface="Times New Roman" panose="02020603050405020304" pitchFamily="18" charset="0"/>
              </a:rPr>
              <a:t>shiuly17bd@gmail.com</a:t>
            </a: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599" y="682663"/>
            <a:ext cx="1905001" cy="2365337"/>
          </a:xfrm>
          <a:prstGeom prst="rect">
            <a:avLst/>
          </a:prstGeom>
          <a:ln w="88900" cap="sq" cmpd="thickThin">
            <a:solidFill>
              <a:schemeClr val="accent2">
                <a:lumMod val="75000"/>
              </a:schemeClr>
            </a:solidFill>
            <a:prstDash val="solid"/>
            <a:miter lim="800000"/>
          </a:ln>
          <a:effectLst>
            <a:innerShdw blurRad="76200">
              <a:srgbClr val="000000"/>
            </a:innerShdw>
          </a:effectLst>
        </p:spPr>
      </p:pic>
      <p:sp>
        <p:nvSpPr>
          <p:cNvPr id="7" name="Rectangle 6"/>
          <p:cNvSpPr/>
          <p:nvPr/>
        </p:nvSpPr>
        <p:spPr>
          <a:xfrm>
            <a:off x="5266349" y="3624175"/>
            <a:ext cx="3193576" cy="1877437"/>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9ম</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-10ম</a:t>
            </a:r>
            <a:endPar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সাহিত্য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39DA39A4-A0B7-4C69-8BB0-F9354BA40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658851"/>
            <a:ext cx="1227749" cy="5562651"/>
          </a:xfrm>
          <a:prstGeom prst="rect">
            <a:avLst/>
          </a:prstGeom>
        </p:spPr>
      </p:pic>
      <p:pic>
        <p:nvPicPr>
          <p:cNvPr id="9" name="Picture 8"/>
          <p:cNvPicPr>
            <a:picLocks noChangeAspect="1"/>
          </p:cNvPicPr>
          <p:nvPr/>
        </p:nvPicPr>
        <p:blipFill>
          <a:blip r:embed="rId5">
            <a:extLst/>
          </a:blip>
          <a:stretch>
            <a:fillRect/>
          </a:stretch>
        </p:blipFill>
        <p:spPr>
          <a:xfrm>
            <a:off x="5867400" y="682663"/>
            <a:ext cx="1905000" cy="2365337"/>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90449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572" y="685799"/>
            <a:ext cx="3160186" cy="99060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Down Arrow 3"/>
          <p:cNvSpPr/>
          <p:nvPr/>
        </p:nvSpPr>
        <p:spPr>
          <a:xfrm>
            <a:off x="4419600" y="1679027"/>
            <a:ext cx="484632" cy="60697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ectangle 4"/>
          <p:cNvSpPr/>
          <p:nvPr/>
        </p:nvSpPr>
        <p:spPr>
          <a:xfrm flipV="1">
            <a:off x="1312986" y="2362199"/>
            <a:ext cx="6459414"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078736" y="2438400"/>
            <a:ext cx="484632" cy="48920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Down Arrow 6"/>
          <p:cNvSpPr/>
          <p:nvPr/>
        </p:nvSpPr>
        <p:spPr>
          <a:xfrm>
            <a:off x="6629400" y="2438400"/>
            <a:ext cx="484632" cy="48920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a:off x="1371600" y="3048000"/>
            <a:ext cx="2057400" cy="8318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3068680"/>
            <a:ext cx="1905000" cy="83189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2182368" y="3879895"/>
            <a:ext cx="484632" cy="48920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Down Arrow 10"/>
          <p:cNvSpPr/>
          <p:nvPr/>
        </p:nvSpPr>
        <p:spPr>
          <a:xfrm>
            <a:off x="6635233" y="3900575"/>
            <a:ext cx="484632" cy="48920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a:xfrm>
            <a:off x="1371600" y="4389779"/>
            <a:ext cx="2057400" cy="11041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19216" y="4450217"/>
            <a:ext cx="1853184" cy="1124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29471" y="3161461"/>
            <a:ext cx="1562100"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অষ্টক</a:t>
            </a:r>
            <a:endParaRPr lang="en-US" sz="3600" dirty="0">
              <a:latin typeface="NikoshBAN" panose="02000000000000000000" pitchFamily="2" charset="0"/>
              <a:cs typeface="NikoshBAN" panose="02000000000000000000" pitchFamily="2" charset="0"/>
            </a:endParaRPr>
          </a:p>
        </p:txBody>
      </p:sp>
      <p:sp>
        <p:nvSpPr>
          <p:cNvPr id="15" name="TextBox 14"/>
          <p:cNvSpPr txBox="1"/>
          <p:nvPr/>
        </p:nvSpPr>
        <p:spPr>
          <a:xfrm>
            <a:off x="6131315" y="3159253"/>
            <a:ext cx="1336285" cy="707886"/>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ষষ্টক</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1695450" y="4472168"/>
            <a:ext cx="1409700" cy="954107"/>
          </a:xfrm>
          <a:prstGeom prst="rect">
            <a:avLst/>
          </a:prstGeom>
          <a:noFill/>
        </p:spPr>
        <p:txBody>
          <a:bodyPr wrap="square" rtlCol="0">
            <a:spAutoFit/>
          </a:bodyPr>
          <a:lstStyle/>
          <a:p>
            <a:r>
              <a:rPr lang="en-US" sz="2800" b="1" dirty="0" err="1" smtClean="0">
                <a:latin typeface="NikoshBAN" panose="02000000000000000000" pitchFamily="2" charset="0"/>
                <a:cs typeface="NikoshBAN" panose="02000000000000000000" pitchFamily="2" charset="0"/>
              </a:rPr>
              <a:t>ভাবের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প্রবর্তনা</a:t>
            </a:r>
            <a:endParaRPr lang="en-US" sz="2800" b="1" dirty="0">
              <a:latin typeface="NikoshBAN" panose="02000000000000000000" pitchFamily="2" charset="0"/>
              <a:cs typeface="NikoshBAN" panose="02000000000000000000" pitchFamily="2" charset="0"/>
            </a:endParaRPr>
          </a:p>
        </p:txBody>
      </p:sp>
      <p:sp>
        <p:nvSpPr>
          <p:cNvPr id="17" name="TextBox 16"/>
          <p:cNvSpPr txBox="1"/>
          <p:nvPr/>
        </p:nvSpPr>
        <p:spPr>
          <a:xfrm>
            <a:off x="6248401" y="4464786"/>
            <a:ext cx="1219199" cy="954107"/>
          </a:xfrm>
          <a:prstGeom prst="rect">
            <a:avLst/>
          </a:prstGeom>
          <a:noFill/>
        </p:spPr>
        <p:txBody>
          <a:bodyPr wrap="square" rtlCol="0">
            <a:spAutoFit/>
          </a:bodyPr>
          <a:lstStyle/>
          <a:p>
            <a:pPr algn="ctr"/>
            <a:r>
              <a:rPr lang="en-US" sz="2800" b="1" dirty="0" err="1" smtClean="0">
                <a:latin typeface="NikoshBAN" panose="02000000000000000000" pitchFamily="2" charset="0"/>
                <a:cs typeface="NikoshBAN" panose="02000000000000000000" pitchFamily="2" charset="0"/>
              </a:rPr>
              <a:t>ভাবের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পরিণতি</a:t>
            </a:r>
            <a:endParaRPr lang="en-US" sz="2800" b="1" dirty="0">
              <a:latin typeface="NikoshBAN" panose="02000000000000000000" pitchFamily="2" charset="0"/>
              <a:cs typeface="NikoshBAN" panose="02000000000000000000" pitchFamily="2" charset="0"/>
            </a:endParaRPr>
          </a:p>
        </p:txBody>
      </p:sp>
      <p:sp>
        <p:nvSpPr>
          <p:cNvPr id="18" name="TextBox 17"/>
          <p:cNvSpPr txBox="1"/>
          <p:nvPr/>
        </p:nvSpPr>
        <p:spPr>
          <a:xfrm>
            <a:off x="1809415" y="685799"/>
            <a:ext cx="5524500"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সনেট</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632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3124200" y="2362200"/>
            <a:ext cx="2590800" cy="2286000"/>
          </a:xfrm>
          <a:prstGeom prst="star5">
            <a:avLst>
              <a:gd name="adj" fmla="val 18474"/>
              <a:gd name="hf" fmla="val 105146"/>
              <a:gd name="vf" fmla="val 11055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b="1" dirty="0" smtClean="0">
                <a:latin typeface="NikoshBAN" pitchFamily="2" charset="0"/>
                <a:cs typeface="NikoshBAN" pitchFamily="2" charset="0"/>
              </a:rPr>
              <a:t>সনেট </a:t>
            </a:r>
            <a:endParaRPr lang="en-US" sz="3600" b="1" dirty="0">
              <a:latin typeface="NikoshBAN" pitchFamily="2" charset="0"/>
              <a:cs typeface="NikoshBAN" pitchFamily="2" charset="0"/>
            </a:endParaRPr>
          </a:p>
        </p:txBody>
      </p:sp>
      <p:sp>
        <p:nvSpPr>
          <p:cNvPr id="3" name="TextBox 2"/>
          <p:cNvSpPr txBox="1"/>
          <p:nvPr/>
        </p:nvSpPr>
        <p:spPr>
          <a:xfrm>
            <a:off x="2438400" y="5638800"/>
            <a:ext cx="42672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smtClean="0">
                <a:latin typeface="NikoshBAN" panose="02000000000000000000" pitchFamily="2" charset="0"/>
                <a:cs typeface="NikoshBAN" panose="02000000000000000000" pitchFamily="2" charset="0"/>
              </a:rPr>
              <a:t>১৪ </a:t>
            </a:r>
            <a:r>
              <a:rPr lang="en-US" sz="2800" b="1" dirty="0" err="1" smtClean="0">
                <a:latin typeface="NikoshBAN" panose="02000000000000000000" pitchFamily="2" charset="0"/>
                <a:cs typeface="NikoshBAN" panose="02000000000000000000" pitchFamily="2" charset="0"/>
              </a:rPr>
              <a:t>লাইন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সমন্বিত</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ওসুনির্দিষ্ট</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5867400" y="2438400"/>
            <a:ext cx="24384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latin typeface="NikoshBAN" panose="02000000000000000000" pitchFamily="2" charset="0"/>
                <a:cs typeface="NikoshBAN" panose="02000000000000000000" pitchFamily="2" charset="0"/>
              </a:rPr>
              <a:t>৮ </a:t>
            </a:r>
            <a:r>
              <a:rPr lang="en-US" sz="3200" b="1" dirty="0" err="1" smtClean="0">
                <a:latin typeface="NikoshBAN" panose="02000000000000000000" pitchFamily="2" charset="0"/>
                <a:cs typeface="NikoshBAN" panose="02000000000000000000" pitchFamily="2" charset="0"/>
              </a:rPr>
              <a:t>লাইন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অষ্টক</a:t>
            </a:r>
            <a:endParaRPr lang="en-US" sz="3200" b="1" dirty="0">
              <a:latin typeface="NikoshBAN" panose="02000000000000000000" pitchFamily="2" charset="0"/>
              <a:cs typeface="NikoshBAN" panose="02000000000000000000" pitchFamily="2" charset="0"/>
            </a:endParaRPr>
          </a:p>
        </p:txBody>
      </p:sp>
      <p:sp>
        <p:nvSpPr>
          <p:cNvPr id="5" name="TextBox 4"/>
          <p:cNvSpPr txBox="1"/>
          <p:nvPr/>
        </p:nvSpPr>
        <p:spPr>
          <a:xfrm>
            <a:off x="5867400" y="4523039"/>
            <a:ext cx="2438400"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dirty="0" smtClean="0">
                <a:latin typeface="NikoshBAN" panose="02000000000000000000" pitchFamily="2" charset="0"/>
                <a:cs typeface="NikoshBAN" panose="02000000000000000000" pitchFamily="2" charset="0"/>
              </a:rPr>
              <a:t>৬ </a:t>
            </a:r>
            <a:r>
              <a:rPr lang="en-US" sz="3200" b="1" dirty="0" err="1" smtClean="0">
                <a:latin typeface="NikoshBAN" panose="02000000000000000000" pitchFamily="2" charset="0"/>
                <a:cs typeface="NikoshBAN" panose="02000000000000000000" pitchFamily="2" charset="0"/>
              </a:rPr>
              <a:t>লাইন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ষষ্টক</a:t>
            </a:r>
            <a:endParaRPr lang="en-US" sz="3200" b="1" dirty="0">
              <a:latin typeface="NikoshBAN" panose="02000000000000000000" pitchFamily="2" charset="0"/>
              <a:cs typeface="NikoshBAN" panose="02000000000000000000" pitchFamily="2" charset="0"/>
            </a:endParaRPr>
          </a:p>
        </p:txBody>
      </p:sp>
      <p:sp>
        <p:nvSpPr>
          <p:cNvPr id="6" name="TextBox 5"/>
          <p:cNvSpPr txBox="1"/>
          <p:nvPr/>
        </p:nvSpPr>
        <p:spPr>
          <a:xfrm>
            <a:off x="914400" y="4243754"/>
            <a:ext cx="2104697"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1" dirty="0" err="1" smtClean="0">
                <a:latin typeface="NikoshBAN" panose="02000000000000000000" pitchFamily="2" charset="0"/>
                <a:cs typeface="NikoshBAN" panose="02000000000000000000" pitchFamily="2" charset="0"/>
              </a:rPr>
              <a:t>ভাবের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প্রবর্তনা</a:t>
            </a:r>
            <a:r>
              <a:rPr lang="en-US" sz="3200" b="1" dirty="0" smtClean="0">
                <a:latin typeface="NikoshBAN" panose="02000000000000000000" pitchFamily="2" charset="0"/>
                <a:cs typeface="NikoshBAN" panose="02000000000000000000" pitchFamily="2" charset="0"/>
              </a:rPr>
              <a:t>  ও</a:t>
            </a:r>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পরিনতি</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943303" y="2285999"/>
            <a:ext cx="200484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অন্ত্য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প্রচলিত</a:t>
            </a:r>
            <a:endParaRPr lang="en-US" sz="3200" b="1" dirty="0">
              <a:latin typeface="NikoshBAN" panose="02000000000000000000" pitchFamily="2" charset="0"/>
              <a:cs typeface="NikoshBAN" panose="02000000000000000000" pitchFamily="2" charset="0"/>
            </a:endParaRPr>
          </a:p>
        </p:txBody>
      </p:sp>
      <p:sp>
        <p:nvSpPr>
          <p:cNvPr id="8" name="TextBox 7"/>
          <p:cNvSpPr txBox="1"/>
          <p:nvPr/>
        </p:nvSpPr>
        <p:spPr>
          <a:xfrm>
            <a:off x="2948152" y="1066800"/>
            <a:ext cx="3452648"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সনেটের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বৈশি</a:t>
            </a:r>
            <a:r>
              <a:rPr lang="bn-BD" sz="4000" b="1" dirty="0" smtClean="0">
                <a:latin typeface="NikoshBAN" panose="02000000000000000000" pitchFamily="2" charset="0"/>
                <a:cs typeface="NikoshBAN" panose="02000000000000000000" pitchFamily="2" charset="0"/>
              </a:rPr>
              <a:t>ষ্ট্য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387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bg/>
                                          </p:spTgt>
                                        </p:tgtEl>
                                        <p:attrNameLst>
                                          <p:attrName>style.visibility</p:attrName>
                                        </p:attrNameLst>
                                      </p:cBhvr>
                                      <p:to>
                                        <p:strVal val="visible"/>
                                      </p:to>
                                    </p:set>
                                    <p:anim calcmode="lin" valueType="num">
                                      <p:cBhvr additive="base">
                                        <p:cTn id="4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additive="base">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58605"/>
            <a:ext cx="7848600" cy="523220"/>
          </a:xfrm>
          <a:prstGeom prst="rect">
            <a:avLst/>
          </a:prstGeom>
        </p:spPr>
        <p:txBody>
          <a:bodyPr wrap="square">
            <a:spAutoFit/>
          </a:bodyPr>
          <a:lstStyle/>
          <a:p>
            <a:endParaRPr lang="bn-BD" sz="2800" dirty="0">
              <a:latin typeface="NikoshBAN" pitchFamily="2" charset="0"/>
              <a:cs typeface="NikoshBAN" pitchFamily="2" charset="0"/>
            </a:endParaRPr>
          </a:p>
        </p:txBody>
      </p:sp>
      <p:sp>
        <p:nvSpPr>
          <p:cNvPr id="3" name="Rectangle 2"/>
          <p:cNvSpPr/>
          <p:nvPr/>
        </p:nvSpPr>
        <p:spPr>
          <a:xfrm>
            <a:off x="685800" y="1219200"/>
            <a:ext cx="7848600" cy="5262979"/>
          </a:xfrm>
          <a:prstGeom prst="rect">
            <a:avLst/>
          </a:prstGeom>
        </p:spPr>
        <p:txBody>
          <a:bodyPr wrap="square">
            <a:spAutoFit/>
          </a:bodyPr>
          <a:lstStyle/>
          <a:p>
            <a:pPr algn="just"/>
            <a:r>
              <a:rPr lang="bn-BD" sz="2800" b="1" dirty="0" smtClean="0">
                <a:latin typeface="NikoshBAN" pitchFamily="2" charset="0"/>
                <a:cs typeface="NikoshBAN" pitchFamily="2" charset="0"/>
              </a:rPr>
              <a:t>এই কবিতায় কবির স্মৃতিকাতরতার আবরণে তাঁর অত্যুজ্জ্বল দেশপ্রেম প্রকাশিত হয়েছে। কবি যশোর জেলার কপোতাক্ষ নদের তীরে সাগরদাঁড়ি গ্রামে জন্মগ্রহণ করেন। শৈশবে মধুসূধন এই নদের তীরে প্রাকৃতিক পরিবেশে বড় হয়েছেন। যখন তিনি ফ্রান্সে বসবাস করেন,তখন জন্মভূমির শৈশব-কৈশোরের বেদনা-বিধুর স্মৃতি তাঁর মনে জাগিয়েছে কাতরতা। দূরে বসেও তিনি যেন কপোতাক্ষ নদের কলকল ধ্বনি শুনতে পান।কত দেশে কত নদ-নদী তিনি দেখেছেন,কিন্তু জন্মভূমির এই নদ যেন মায়ের স্নেহডোরে তাঁকে বেঁধেছে,কিছুতেই তিনি তাকে ভুলতে পারেন না।কবির মনে সন্দেহ জাগে,আর কি তিনি এই নদের দেখা পাবেন! কপোতাক্ষ নদের কাছে তাঁর সবিনয়  মিনতি-বন্ধুভাবে তাকে তিনি স্নেহাদরে যেমন স্মরণ করেন,কপোতাক্ষও যেন একই প্রেমভাবে তাঁকে সস্নেহে স্মরণ করে।</a:t>
            </a:r>
            <a:endParaRPr lang="bn-BD" sz="2800" b="1" dirty="0">
              <a:latin typeface="NikoshBAN" pitchFamily="2" charset="0"/>
              <a:cs typeface="NikoshBAN" pitchFamily="2" charset="0"/>
            </a:endParaRPr>
          </a:p>
        </p:txBody>
      </p:sp>
      <p:sp>
        <p:nvSpPr>
          <p:cNvPr id="4" name="TextBox 3"/>
          <p:cNvSpPr txBox="1"/>
          <p:nvPr/>
        </p:nvSpPr>
        <p:spPr>
          <a:xfrm>
            <a:off x="3300046" y="228600"/>
            <a:ext cx="2362200" cy="1219201"/>
          </a:xfrm>
          <a:prstGeom prst="wave">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DoubleWave1">
              <a:avLst/>
            </a:prstTxWarp>
            <a:spAutoFit/>
          </a:bodyPr>
          <a:lstStyle/>
          <a:p>
            <a:pPr algn="ctr"/>
            <a:r>
              <a:rPr lang="bn-BD" sz="3200" u="sng" dirty="0" smtClean="0">
                <a:solidFill>
                  <a:schemeClr val="tx1"/>
                </a:solidFill>
                <a:latin typeface="NikoshBAN" pitchFamily="2" charset="0"/>
                <a:cs typeface="NikoshBAN" pitchFamily="2" charset="0"/>
              </a:rPr>
              <a:t>মূল বক্তব্য</a:t>
            </a:r>
            <a:endParaRPr lang="en-US" sz="3200" u="sng"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01701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9D2AC9BE-7FCA-4DED-8AF6-67EB5AD5143B}"/>
              </a:ext>
            </a:extLst>
          </p:cNvPr>
          <p:cNvSpPr/>
          <p:nvPr/>
        </p:nvSpPr>
        <p:spPr>
          <a:xfrm>
            <a:off x="685800" y="475064"/>
            <a:ext cx="5212080" cy="1120728"/>
          </a:xfrm>
          <a:prstGeom prst="round2DiagRect">
            <a:avLst>
              <a:gd name="adj1" fmla="val 50000"/>
              <a:gd name="adj2" fmla="val 5000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smtClean="0">
                <a:solidFill>
                  <a:srgbClr val="002060"/>
                </a:solidFill>
                <a:latin typeface="NikoshBAN" panose="02000000000000000000" pitchFamily="2" charset="0"/>
                <a:cs typeface="NikoshBAN" panose="02000000000000000000" pitchFamily="2" charset="0"/>
              </a:rPr>
              <a:t>দলগত </a:t>
            </a:r>
            <a:r>
              <a:rPr lang="bn-IN" sz="4800" b="1" dirty="0" smtClean="0">
                <a:solidFill>
                  <a:srgbClr val="002060"/>
                </a:solidFill>
                <a:latin typeface="NikoshBAN" panose="02000000000000000000" pitchFamily="2" charset="0"/>
                <a:cs typeface="NikoshBAN" panose="02000000000000000000" pitchFamily="2" charset="0"/>
              </a:rPr>
              <a:t>কাজ-</a:t>
            </a:r>
            <a:r>
              <a:rPr lang="bn-BD" sz="4800" b="1" dirty="0" smtClean="0">
                <a:solidFill>
                  <a:srgbClr val="002060"/>
                </a:solidFill>
                <a:latin typeface="NikoshBAN" panose="02000000000000000000" pitchFamily="2" charset="0"/>
                <a:cs typeface="NikoshBAN" panose="02000000000000000000" pitchFamily="2" charset="0"/>
              </a:rPr>
              <a:t> ১০</a:t>
            </a:r>
            <a:r>
              <a:rPr lang="bn-IN" sz="4800" b="1" dirty="0" smtClean="0">
                <a:solidFill>
                  <a:srgbClr val="002060"/>
                </a:solidFill>
                <a:latin typeface="NikoshBAN" panose="02000000000000000000" pitchFamily="2" charset="0"/>
                <a:cs typeface="NikoshBAN" panose="02000000000000000000" pitchFamily="2" charset="0"/>
              </a:rPr>
              <a:t> মিনিট</a:t>
            </a:r>
            <a:endParaRPr lang="en-US" sz="4800" b="1"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381000" y="1795085"/>
            <a:ext cx="8411520" cy="93057"/>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68725" y="3810000"/>
            <a:ext cx="7236069"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5400" b="1" dirty="0" smtClean="0">
                <a:latin typeface="NikoshBAN" pitchFamily="2" charset="0"/>
                <a:cs typeface="NikoshBAN" pitchFamily="2" charset="0"/>
              </a:rPr>
              <a:t>সনেট কী ?সনেটের বৈশিষ্ট্য লিখ।</a:t>
            </a:r>
          </a:p>
        </p:txBody>
      </p:sp>
    </p:spTree>
    <p:extLst>
      <p:ext uri="{BB962C8B-B14F-4D97-AF65-F5344CB8AC3E}">
        <p14:creationId xmlns:p14="http://schemas.microsoft.com/office/powerpoint/2010/main" val="39776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00200"/>
            <a:ext cx="803724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buFont typeface="Wingdings"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সাহিত্যে সনেটের প্রবর্তন করেন কে?</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66284" y="3612595"/>
            <a:ext cx="802815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‘চতুর্দশপদী কবিতা’র আরেক নাম কী?</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66283" y="5595574"/>
            <a:ext cx="8028161"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মাইকেল মধুসূধন দত্তের অমর কীর্তি কী?</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57201" y="4604084"/>
            <a:ext cx="8037243"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দেশে থাকাবস্থায় কবি ‘কপোতাক্ষ নদ’কবিতাটি লিখেছেন?</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81111" y="2591690"/>
            <a:ext cx="8013333"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মধুসুদন দত্ত বাংলা কাব্যে কোন ছন্দের প্রবর্তন করেন?</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
          <p:cNvSpPr txBox="1">
            <a:spLocks noChangeArrowheads="1"/>
          </p:cNvSpPr>
          <p:nvPr/>
        </p:nvSpPr>
        <p:spPr bwMode="auto">
          <a:xfrm>
            <a:off x="3143996" y="609600"/>
            <a:ext cx="2647204"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a:t>
            </a:r>
            <a:r>
              <a:rPr lang="bn-IN"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ল্যা</a:t>
            </a: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য়</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endParaRPr lang="en-US"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7353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264" y="1704095"/>
            <a:ext cx="8534400"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১</a:t>
            </a:r>
            <a:r>
              <a:rPr lang="bn-BD" sz="3200" b="1" dirty="0" smtClean="0">
                <a:solidFill>
                  <a:schemeClr val="tx1"/>
                </a:solidFill>
                <a:latin typeface="NikoshBAN" pitchFamily="2" charset="0"/>
                <a:cs typeface="NikoshBAN" pitchFamily="2" charset="0"/>
              </a:rPr>
              <a:t>। ‘কপোতাক্ষ নদ’ কবিতায় কবি সাগরকে কীরুপে কল্পনা করেছেন? </a:t>
            </a:r>
            <a:endParaRPr lang="en-US" sz="3200" b="1" dirty="0">
              <a:solidFill>
                <a:schemeClr val="tx1"/>
              </a:solidFill>
              <a:latin typeface="NikoshBAN" pitchFamily="2" charset="0"/>
              <a:cs typeface="NikoshBAN" pitchFamily="2" charset="0"/>
            </a:endParaRPr>
          </a:p>
        </p:txBody>
      </p:sp>
      <p:sp>
        <p:nvSpPr>
          <p:cNvPr id="6" name="Multiply 5"/>
          <p:cNvSpPr/>
          <p:nvPr/>
        </p:nvSpPr>
        <p:spPr>
          <a:xfrm>
            <a:off x="8153400" y="246487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Half Frame 6"/>
          <p:cNvSpPr/>
          <p:nvPr/>
        </p:nvSpPr>
        <p:spPr>
          <a:xfrm rot="14014148">
            <a:off x="4472642" y="3417443"/>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1371600" y="2391267"/>
            <a:ext cx="2657476" cy="6501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(ক) প্রজা</a:t>
            </a:r>
            <a:endParaRPr lang="en-US" sz="3200" b="1" dirty="0">
              <a:solidFill>
                <a:schemeClr val="tx1"/>
              </a:solidFill>
              <a:latin typeface="NikoshBAN" pitchFamily="2" charset="0"/>
              <a:cs typeface="NikoshBAN" pitchFamily="2" charset="0"/>
            </a:endParaRPr>
          </a:p>
        </p:txBody>
      </p:sp>
      <p:sp>
        <p:nvSpPr>
          <p:cNvPr id="9" name="Rounded Rectangle 8"/>
          <p:cNvSpPr/>
          <p:nvPr/>
        </p:nvSpPr>
        <p:spPr>
          <a:xfrm>
            <a:off x="5110371" y="2367035"/>
            <a:ext cx="2703018" cy="6501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(খ) মাতা </a:t>
            </a:r>
            <a:endParaRPr lang="en-US" sz="3200" b="1" dirty="0">
              <a:solidFill>
                <a:schemeClr val="tx1"/>
              </a:solidFill>
            </a:endParaRPr>
          </a:p>
        </p:txBody>
      </p:sp>
      <p:sp>
        <p:nvSpPr>
          <p:cNvPr id="10" name="Rounded Rectangle 9"/>
          <p:cNvSpPr/>
          <p:nvPr/>
        </p:nvSpPr>
        <p:spPr>
          <a:xfrm>
            <a:off x="1371600" y="3333519"/>
            <a:ext cx="2657475" cy="6109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(গ) রাজা </a:t>
            </a:r>
            <a:endParaRPr lang="en-US" sz="3200" b="1" dirty="0">
              <a:solidFill>
                <a:schemeClr val="tx1"/>
              </a:solidFill>
              <a:latin typeface="NikoshBAN" pitchFamily="2" charset="0"/>
              <a:cs typeface="NikoshBAN" pitchFamily="2" charset="0"/>
            </a:endParaRPr>
          </a:p>
        </p:txBody>
      </p:sp>
      <p:sp>
        <p:nvSpPr>
          <p:cNvPr id="11" name="Rounded Rectangle 10"/>
          <p:cNvSpPr/>
          <p:nvPr/>
        </p:nvSpPr>
        <p:spPr>
          <a:xfrm>
            <a:off x="5110371" y="3315640"/>
            <a:ext cx="2703018" cy="59955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b="1" dirty="0">
                <a:solidFill>
                  <a:schemeClr val="tx1"/>
                </a:solidFill>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ঘ)  সখা  </a:t>
            </a:r>
            <a:endParaRPr lang="en-US" sz="3200" b="1" dirty="0">
              <a:solidFill>
                <a:schemeClr val="tx1"/>
              </a:solidFill>
              <a:latin typeface="NikoshBAN" pitchFamily="2" charset="0"/>
              <a:cs typeface="NikoshBAN" pitchFamily="2" charset="0"/>
            </a:endParaRPr>
          </a:p>
        </p:txBody>
      </p:sp>
      <p:sp>
        <p:nvSpPr>
          <p:cNvPr id="12" name="Rectangle 11"/>
          <p:cNvSpPr/>
          <p:nvPr/>
        </p:nvSpPr>
        <p:spPr>
          <a:xfrm>
            <a:off x="3133684" y="1033683"/>
            <a:ext cx="2315172"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b="1" dirty="0">
                <a:solidFill>
                  <a:prstClr val="black"/>
                </a:solidFill>
                <a:latin typeface="NikoshBAN" pitchFamily="2" charset="0"/>
                <a:cs typeface="NikoshBAN" pitchFamily="2" charset="0"/>
              </a:rPr>
              <a:t>বহুনির্বাচনী </a:t>
            </a:r>
            <a:r>
              <a:rPr lang="bn-BD" sz="3200" b="1" dirty="0" smtClean="0">
                <a:solidFill>
                  <a:prstClr val="black"/>
                </a:solidFill>
                <a:latin typeface="NikoshBAN" pitchFamily="2" charset="0"/>
                <a:cs typeface="NikoshBAN" pitchFamily="2" charset="0"/>
              </a:rPr>
              <a:t>প্রশ্ন </a:t>
            </a:r>
            <a:endParaRPr lang="en-US" sz="3200" b="1" dirty="0">
              <a:solidFill>
                <a:prstClr val="black"/>
              </a:solidFill>
              <a:latin typeface="NikoshBAN" pitchFamily="2" charset="0"/>
              <a:cs typeface="NikoshBAN" pitchFamily="2" charset="0"/>
            </a:endParaRPr>
          </a:p>
        </p:txBody>
      </p:sp>
      <p:sp>
        <p:nvSpPr>
          <p:cNvPr id="13" name="Multiply 12"/>
          <p:cNvSpPr/>
          <p:nvPr/>
        </p:nvSpPr>
        <p:spPr>
          <a:xfrm>
            <a:off x="4325219" y="2492766"/>
            <a:ext cx="3429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8153400" y="3423509"/>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41159" y="3971360"/>
            <a:ext cx="8236787" cy="7263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২</a:t>
            </a:r>
            <a:r>
              <a:rPr lang="bn-BD" sz="3200" b="1" dirty="0" smtClean="0">
                <a:solidFill>
                  <a:schemeClr val="tx1"/>
                </a:solidFill>
                <a:latin typeface="NikoshBAN" pitchFamily="2" charset="0"/>
                <a:cs typeface="NikoshBAN" pitchFamily="2" charset="0"/>
              </a:rPr>
              <a:t>।মাইকেল মধুসূদন দত্ত কত খ্রিষ্টাব্দে মৃত্যুবরণ করেন?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Multiply 15"/>
          <p:cNvSpPr/>
          <p:nvPr/>
        </p:nvSpPr>
        <p:spPr>
          <a:xfrm>
            <a:off x="4359971" y="4678680"/>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Half Frame 16"/>
          <p:cNvSpPr/>
          <p:nvPr/>
        </p:nvSpPr>
        <p:spPr>
          <a:xfrm rot="14014148">
            <a:off x="8260365" y="5559877"/>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prstClr val="black"/>
                </a:solidFill>
              </a:rPr>
              <a:t> </a:t>
            </a:r>
            <a:endParaRPr lang="en-US" dirty="0">
              <a:solidFill>
                <a:prstClr val="black"/>
              </a:solidFill>
            </a:endParaRPr>
          </a:p>
        </p:txBody>
      </p:sp>
      <p:sp>
        <p:nvSpPr>
          <p:cNvPr id="18" name="Rounded Rectangle 17"/>
          <p:cNvSpPr/>
          <p:nvPr/>
        </p:nvSpPr>
        <p:spPr>
          <a:xfrm>
            <a:off x="1371601" y="4677516"/>
            <a:ext cx="2657474"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ক) ১৮৭০</a:t>
            </a:r>
            <a:endParaRPr lang="en-US" sz="3200" b="1" dirty="0">
              <a:solidFill>
                <a:schemeClr val="tx1"/>
              </a:solidFill>
            </a:endParaRPr>
          </a:p>
        </p:txBody>
      </p:sp>
      <p:sp>
        <p:nvSpPr>
          <p:cNvPr id="19" name="Rounded Rectangle 18"/>
          <p:cNvSpPr/>
          <p:nvPr/>
        </p:nvSpPr>
        <p:spPr>
          <a:xfrm>
            <a:off x="5179012" y="5523733"/>
            <a:ext cx="2703018"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b="1" dirty="0" smtClean="0">
                <a:solidFill>
                  <a:prstClr val="black"/>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(ঘ) ১৮৭৩</a:t>
            </a:r>
            <a:endParaRPr lang="en-US" sz="3200" b="1" dirty="0">
              <a:solidFill>
                <a:schemeClr val="tx1"/>
              </a:solidFill>
            </a:endParaRPr>
          </a:p>
        </p:txBody>
      </p:sp>
      <p:sp>
        <p:nvSpPr>
          <p:cNvPr id="20" name="Rounded Rectangle 19"/>
          <p:cNvSpPr/>
          <p:nvPr/>
        </p:nvSpPr>
        <p:spPr>
          <a:xfrm>
            <a:off x="1371601" y="5609596"/>
            <a:ext cx="2663339" cy="5867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(গ) ১৮৭২</a:t>
            </a:r>
            <a:endParaRPr lang="en-US" sz="3200" b="1" dirty="0">
              <a:solidFill>
                <a:schemeClr val="tx1"/>
              </a:solidFill>
            </a:endParaRPr>
          </a:p>
        </p:txBody>
      </p:sp>
      <p:sp>
        <p:nvSpPr>
          <p:cNvPr id="21" name="Rounded Rectangle 20"/>
          <p:cNvSpPr/>
          <p:nvPr/>
        </p:nvSpPr>
        <p:spPr>
          <a:xfrm>
            <a:off x="5156937" y="4719402"/>
            <a:ext cx="2656452" cy="5867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(খ) ১৮৭১</a:t>
            </a:r>
            <a:endParaRPr lang="en-US" sz="3200" b="1" dirty="0">
              <a:solidFill>
                <a:schemeClr val="tx1"/>
              </a:solidFill>
              <a:latin typeface="NikoshBAN" pitchFamily="2" charset="0"/>
              <a:cs typeface="NikoshBAN" pitchFamily="2" charset="0"/>
            </a:endParaRPr>
          </a:p>
        </p:txBody>
      </p:sp>
      <p:sp>
        <p:nvSpPr>
          <p:cNvPr id="22" name="Multiply 21"/>
          <p:cNvSpPr/>
          <p:nvPr/>
        </p:nvSpPr>
        <p:spPr>
          <a:xfrm>
            <a:off x="4365676" y="5650162"/>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Multiply 22"/>
          <p:cNvSpPr/>
          <p:nvPr/>
        </p:nvSpPr>
        <p:spPr>
          <a:xfrm>
            <a:off x="8188138" y="476133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Up Ribbon 23"/>
          <p:cNvSpPr/>
          <p:nvPr/>
        </p:nvSpPr>
        <p:spPr>
          <a:xfrm>
            <a:off x="2120659" y="282504"/>
            <a:ext cx="4341221" cy="918233"/>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মূ</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ল্যা</a:t>
            </a: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য়</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ন</a:t>
            </a:r>
            <a:endParaRPr lang="en-US" sz="4400" kern="0" dirty="0">
              <a:solidFill>
                <a:srgbClr val="FF0000"/>
              </a:solidFill>
              <a:latin typeface="Tw Cen MT"/>
            </a:endParaRPr>
          </a:p>
        </p:txBody>
      </p:sp>
      <p:sp>
        <p:nvSpPr>
          <p:cNvPr id="25" name="Oval 24"/>
          <p:cNvSpPr/>
          <p:nvPr/>
        </p:nvSpPr>
        <p:spPr>
          <a:xfrm>
            <a:off x="7086600" y="551863"/>
            <a:ext cx="1219201" cy="110607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1400" dirty="0">
                <a:solidFill>
                  <a:schemeClr val="tx1"/>
                </a:solidFill>
                <a:latin typeface="NikoshBAN" pitchFamily="2" charset="0"/>
                <a:cs typeface="NikoshBAN" pitchFamily="2" charset="0"/>
              </a:rPr>
              <a:t>সঠিক উত্তরের জন্য এখানে ক্লিক করুন </a:t>
            </a:r>
            <a:endParaRPr lang="en-US" sz="1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759329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21"/>
                    </p:tgtEl>
                  </p:cond>
                </p:stCondLst>
                <p:endSync evt="end" delay="0">
                  <p:rtn val="all"/>
                </p:endSync>
                <p:childTnLst>
                  <p:par>
                    <p:cTn id="94" fill="hold">
                      <p:stCondLst>
                        <p:cond delay="0"/>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p:stCondLst>
                        <p:cond delay="0"/>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ppt_w</p:attrName>
                                        </p:attrNameLst>
                                      </p:cBhvr>
                                      <p:tavLst>
                                        <p:tav tm="0">
                                          <p:val>
                                            <p:fltVal val="0"/>
                                          </p:val>
                                        </p:tav>
                                        <p:tav tm="100000">
                                          <p:val>
                                            <p:strVal val="#ppt_w"/>
                                          </p:val>
                                        </p:tav>
                                      </p:tavLst>
                                    </p:anim>
                                    <p:anim calcmode="lin" valueType="num">
                                      <p:cBhvr>
                                        <p:cTn id="1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590800" y="762000"/>
            <a:ext cx="4191000" cy="1015663"/>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বা</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ড়ি</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র </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742" y="1912478"/>
            <a:ext cx="2420816" cy="19737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1371600" y="4342040"/>
            <a:ext cx="65151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bn-BD" sz="3600" b="1" dirty="0" smtClean="0">
                <a:solidFill>
                  <a:schemeClr val="tx1"/>
                </a:solidFill>
                <a:latin typeface="NikoshBAN" pitchFamily="2" charset="0"/>
                <a:cs typeface="NikoshBAN" pitchFamily="2" charset="0"/>
              </a:rPr>
              <a:t>কবির প্রবাসে জীবনে কপোতাক্ষ </a:t>
            </a:r>
            <a:r>
              <a:rPr lang="bn-BD" sz="3600" b="1" dirty="0">
                <a:solidFill>
                  <a:schemeClr val="tx1"/>
                </a:solidFill>
                <a:latin typeface="NikoshBAN" pitchFamily="2" charset="0"/>
                <a:cs typeface="NikoshBAN" pitchFamily="2" charset="0"/>
              </a:rPr>
              <a:t>নদের প্রতি যে মমত্ববোধ ফুটে উঠেছে তা নিজের ভাষায় লিখে </a:t>
            </a:r>
            <a:r>
              <a:rPr lang="bn-BD" sz="3600" b="1" dirty="0" smtClean="0">
                <a:solidFill>
                  <a:schemeClr val="tx1"/>
                </a:solidFill>
                <a:latin typeface="NikoshBAN" pitchFamily="2" charset="0"/>
                <a:cs typeface="NikoshBAN" pitchFamily="2" charset="0"/>
              </a:rPr>
              <a:t>আনবে।</a:t>
            </a:r>
            <a:endParaRPr lang="en-US" sz="36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3676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371600" y="381000"/>
            <a:ext cx="6400800" cy="1446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Wave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88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স</a:t>
            </a:r>
            <a:r>
              <a:rPr lang="bn-BD" altLang="en-US" sz="8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88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ই</a:t>
            </a:r>
            <a:r>
              <a:rPr lang="bn-BD" altLang="en-US" sz="8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কে</a:t>
            </a:r>
            <a:r>
              <a:rPr lang="bn-BD" altLang="en-US" sz="88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ধ</a:t>
            </a:r>
            <a:r>
              <a:rPr lang="bn-BD" altLang="en-US" sz="8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ন্য</a:t>
            </a:r>
            <a:r>
              <a:rPr lang="bn-BD" altLang="en-US" sz="88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8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দ</a:t>
            </a:r>
            <a:endParaRPr lang="en-US" altLang="en-US" sz="8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985812"/>
            <a:ext cx="6400800" cy="3962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171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5638356"/>
            <a:ext cx="624840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bn-BD" sz="3600" dirty="0">
                <a:ln>
                  <a:solidFill>
                    <a:schemeClr val="tx1"/>
                  </a:solidFill>
                </a:ln>
                <a:latin typeface="NikoshBAN" pitchFamily="2" charset="0"/>
                <a:cs typeface="NikoshBAN" pitchFamily="2" charset="0"/>
              </a:rPr>
              <a:t>এই</a:t>
            </a:r>
            <a:r>
              <a:rPr lang="en-US" sz="3600" dirty="0">
                <a:ln>
                  <a:solidFill>
                    <a:schemeClr val="tx1"/>
                  </a:solidFill>
                </a:ln>
                <a:latin typeface="NikoshBAN" pitchFamily="2" charset="0"/>
                <a:cs typeface="NikoshBAN" pitchFamily="2" charset="0"/>
              </a:rPr>
              <a:t> </a:t>
            </a:r>
            <a:r>
              <a:rPr lang="bn-BD" sz="3600" dirty="0">
                <a:ln>
                  <a:solidFill>
                    <a:schemeClr val="tx1"/>
                  </a:solidFill>
                </a:ln>
                <a:latin typeface="NikoshBAN" pitchFamily="2" charset="0"/>
                <a:cs typeface="NikoshBAN" pitchFamily="2" charset="0"/>
              </a:rPr>
              <a:t>আবক্ষ মূর্তিটি </a:t>
            </a:r>
            <a:r>
              <a:rPr lang="bn-BD" sz="3600" dirty="0" smtClean="0">
                <a:ln>
                  <a:solidFill>
                    <a:schemeClr val="tx1"/>
                  </a:solidFill>
                </a:ln>
                <a:latin typeface="NikoshBAN" pitchFamily="2" charset="0"/>
                <a:cs typeface="NikoshBAN" pitchFamily="2" charset="0"/>
              </a:rPr>
              <a:t>কার ? </a:t>
            </a:r>
            <a:endParaRPr lang="en-US" sz="3600" dirty="0">
              <a:ln>
                <a:solidFill>
                  <a:schemeClr val="tx1"/>
                </a:solidFill>
              </a:ln>
              <a:latin typeface="NikoshBAN" pitchFamily="2" charset="0"/>
              <a:cs typeface="NikoshBAN" pitchFamily="2" charset="0"/>
            </a:endParaRPr>
          </a:p>
        </p:txBody>
      </p:sp>
      <p:pic>
        <p:nvPicPr>
          <p:cNvPr id="9220" name="Picture 4" desc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199"/>
            <a:ext cx="6248400" cy="3810001"/>
          </a:xfrm>
          <a:prstGeom prst="rect">
            <a:avLst/>
          </a:prstGeom>
          <a:ln w="88900" cap="sq" cmpd="thickThin">
            <a:solidFill>
              <a:srgbClr val="000000"/>
            </a:solidFill>
            <a:prstDash val="solid"/>
            <a:miter lim="800000"/>
          </a:ln>
          <a:effectLst>
            <a:innerShdw blurRad="76200">
              <a:srgbClr val="000000"/>
            </a:innerShdw>
          </a:effectLst>
          <a:extLst/>
        </p:spPr>
      </p:pic>
      <p:sp>
        <p:nvSpPr>
          <p:cNvPr id="4" name="TextBox 3"/>
          <p:cNvSpPr txBox="1"/>
          <p:nvPr/>
        </p:nvSpPr>
        <p:spPr>
          <a:xfrm>
            <a:off x="1412631" y="5638355"/>
            <a:ext cx="6248400" cy="64633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bn-BD" dirty="0">
                <a:solidFill>
                  <a:srgbClr val="7030A0"/>
                </a:solidFill>
              </a:rPr>
              <a:t> </a:t>
            </a:r>
            <a:r>
              <a:rPr lang="bn-BD" sz="3600" dirty="0">
                <a:ln>
                  <a:solidFill>
                    <a:schemeClr val="tx1"/>
                  </a:solidFill>
                </a:ln>
                <a:latin typeface="NikoshBAN" pitchFamily="2" charset="0"/>
                <a:cs typeface="NikoshBAN" pitchFamily="2" charset="0"/>
              </a:rPr>
              <a:t>মাইকেল মধুসূদন দত্তের মূর্তি </a:t>
            </a:r>
            <a:endParaRPr lang="en-US" sz="3600" dirty="0">
              <a:ln>
                <a:solidFill>
                  <a:schemeClr val="tx1"/>
                </a:solidFill>
              </a:ln>
              <a:latin typeface="NikoshBAN" pitchFamily="2" charset="0"/>
              <a:cs typeface="NikoshBAN" pitchFamily="2" charset="0"/>
            </a:endParaRPr>
          </a:p>
        </p:txBody>
      </p:sp>
      <p:sp>
        <p:nvSpPr>
          <p:cNvPr id="2" name="TextBox 1"/>
          <p:cNvSpPr txBox="1"/>
          <p:nvPr/>
        </p:nvSpPr>
        <p:spPr>
          <a:xfrm>
            <a:off x="1752600" y="449758"/>
            <a:ext cx="5410200" cy="769441"/>
          </a:xfrm>
          <a:prstGeom prst="rect">
            <a:avLst/>
          </a:prstGeom>
          <a:noFill/>
        </p:spPr>
        <p:txBody>
          <a:bodyPr wrap="square" rtlCol="0">
            <a:spAutoFit/>
          </a:bodyPr>
          <a:lstStyle/>
          <a:p>
            <a:pPr algn="ctr">
              <a:defRPr/>
            </a:pPr>
            <a:r>
              <a:rPr lang="bn-BD" sz="4400" dirty="0">
                <a:ln>
                  <a:solidFill>
                    <a:schemeClr val="tx1"/>
                  </a:solidFill>
                </a:ln>
                <a:latin typeface="NikoshBAN" pitchFamily="2" charset="0"/>
                <a:cs typeface="NikoshBAN" pitchFamily="2" charset="0"/>
              </a:rPr>
              <a:t>ছবিটি দেখ ও চিন্তা কর</a:t>
            </a:r>
            <a:endParaRPr lang="en-US" sz="72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379082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646" y="5617989"/>
            <a:ext cx="8229600" cy="8305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err="1" smtClean="0">
                <a:solidFill>
                  <a:schemeClr val="tx1"/>
                </a:solidFill>
                <a:latin typeface="NikoshBAN" pitchFamily="2" charset="0"/>
                <a:cs typeface="NikoshBAN" pitchFamily="2" charset="0"/>
              </a:rPr>
              <a:t>ছবি</a:t>
            </a:r>
            <a:r>
              <a:rPr lang="bn-BD" sz="4800" dirty="0" smtClean="0">
                <a:solidFill>
                  <a:schemeClr val="tx1"/>
                </a:solidFill>
                <a:latin typeface="NikoshBAN" pitchFamily="2" charset="0"/>
                <a:cs typeface="NikoshBAN" pitchFamily="2" charset="0"/>
              </a:rPr>
              <a:t>তে কী দেখতে পাচ্ছ</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
        <p:nvSpPr>
          <p:cNvPr id="8" name="Rectangle 7"/>
          <p:cNvSpPr/>
          <p:nvPr/>
        </p:nvSpPr>
        <p:spPr>
          <a:xfrm>
            <a:off x="474784" y="5617989"/>
            <a:ext cx="8197516" cy="8382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b="1" dirty="0" smtClean="0">
                <a:ln w="11430"/>
                <a:effectLst>
                  <a:outerShdw blurRad="50800" dist="39000" dir="5460000" algn="tl">
                    <a:srgbClr val="000000">
                      <a:alpha val="38000"/>
                    </a:srgbClr>
                  </a:outerShdw>
                </a:effectLst>
                <a:latin typeface="NikoshBAN" pitchFamily="2" charset="0"/>
                <a:cs typeface="NikoshBAN" pitchFamily="2" charset="0"/>
              </a:rPr>
              <a:t>নদী, নৌকা ও চিরায়ত গ্রাম বাংলার অপরূপ ছবি</a:t>
            </a:r>
            <a:endParaRPr lang="en-US" sz="40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069" y="914400"/>
            <a:ext cx="6148754" cy="4020457"/>
          </a:xfrm>
          <a:prstGeom prst="rect">
            <a:avLst/>
          </a:prstGeom>
          <a:ln w="57150">
            <a:solidFill>
              <a:srgbClr val="00B050"/>
            </a:solidFill>
          </a:ln>
        </p:spPr>
      </p:pic>
      <p:sp>
        <p:nvSpPr>
          <p:cNvPr id="5" name="Rectangle 4"/>
          <p:cNvSpPr/>
          <p:nvPr/>
        </p:nvSpPr>
        <p:spPr>
          <a:xfrm>
            <a:off x="474784" y="5617989"/>
            <a:ext cx="8197516" cy="8382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এই নদীর নাম কী?</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496688" y="5610369"/>
            <a:ext cx="8197516" cy="8382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b="1" dirty="0" smtClean="0">
                <a:ln w="11430"/>
                <a:effectLst>
                  <a:outerShdw blurRad="50800" dist="39000" dir="5460000" algn="tl">
                    <a:srgbClr val="000000">
                      <a:alpha val="38000"/>
                    </a:srgbClr>
                  </a:outerShdw>
                </a:effectLst>
                <a:latin typeface="NikoshBAN" pitchFamily="2" charset="0"/>
                <a:cs typeface="NikoshBAN" pitchFamily="2" charset="0"/>
              </a:rPr>
              <a:t>কপোতাক্ষ নদ</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2718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1383323"/>
            <a:ext cx="4114800" cy="838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p:cNvSpPr/>
          <p:nvPr/>
        </p:nvSpPr>
        <p:spPr>
          <a:xfrm>
            <a:off x="2719754" y="2221523"/>
            <a:ext cx="4343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954" y="3505200"/>
            <a:ext cx="2438400" cy="21336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371600" y="1079148"/>
            <a:ext cx="6553200" cy="30469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err="1">
                <a:ln w="11430"/>
                <a:effectLst>
                  <a:outerShdw blurRad="50800" dist="39000" dir="5460000" algn="tl">
                    <a:srgbClr val="000000">
                      <a:alpha val="38000"/>
                    </a:srgbClr>
                  </a:outerShdw>
                </a:effectLst>
                <a:latin typeface="NikoshBAN" pitchFamily="2" charset="0"/>
                <a:cs typeface="NikoshBAN" pitchFamily="2" charset="0"/>
              </a:rPr>
              <a:t>কপোতাক্ষ</a:t>
            </a:r>
            <a:r>
              <a:rPr lang="en-US" sz="7200" b="1" dirty="0">
                <a:ln w="11430"/>
                <a:effectLst>
                  <a:outerShdw blurRad="50800" dist="39000" dir="5460000" algn="tl">
                    <a:srgbClr val="000000">
                      <a:alpha val="38000"/>
                    </a:srgbClr>
                  </a:outerShdw>
                </a:effectLst>
                <a:latin typeface="NikoshBAN" pitchFamily="2" charset="0"/>
                <a:cs typeface="NikoshBAN" pitchFamily="2" charset="0"/>
              </a:rPr>
              <a:t> </a:t>
            </a:r>
            <a:r>
              <a:rPr lang="en-US" sz="7200" b="1" dirty="0" err="1" smtClean="0">
                <a:ln w="11430"/>
                <a:effectLst>
                  <a:outerShdw blurRad="50800" dist="39000" dir="5460000" algn="tl">
                    <a:srgbClr val="000000">
                      <a:alpha val="38000"/>
                    </a:srgbClr>
                  </a:outerShdw>
                </a:effectLst>
                <a:latin typeface="NikoshBAN" pitchFamily="2" charset="0"/>
                <a:cs typeface="NikoshBAN" pitchFamily="2" charset="0"/>
              </a:rPr>
              <a:t>নদ</a:t>
            </a:r>
            <a:endParaRPr lang="bn-BD" sz="7200" b="1" dirty="0" smtClean="0">
              <a:ln w="11430"/>
              <a:effectLst>
                <a:outerShdw blurRad="50800" dist="39000" dir="5460000" algn="tl">
                  <a:srgbClr val="000000">
                    <a:alpha val="38000"/>
                  </a:srgbClr>
                </a:outerShdw>
              </a:effectLst>
              <a:latin typeface="NikoshBAN" pitchFamily="2" charset="0"/>
              <a:cs typeface="NikoshBAN" pitchFamily="2" charset="0"/>
            </a:endParaRPr>
          </a:p>
          <a:p>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           মাইকেল </a:t>
            </a:r>
            <a:r>
              <a:rPr lang="bn-BD" sz="4800" b="1" dirty="0">
                <a:ln w="11430"/>
                <a:effectLst>
                  <a:outerShdw blurRad="50800" dist="39000" dir="5460000" algn="tl">
                    <a:srgbClr val="000000">
                      <a:alpha val="38000"/>
                    </a:srgbClr>
                  </a:outerShdw>
                </a:effectLst>
                <a:latin typeface="NikoshBAN" pitchFamily="2" charset="0"/>
                <a:cs typeface="NikoshBAN" pitchFamily="2" charset="0"/>
              </a:rPr>
              <a:t>মধুসূদন দত্ত</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a:p>
            <a:endParaRPr lang="en-US" sz="72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0010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1000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nodePh="1">
                                  <p:stCondLst>
                                    <p:cond delay="0"/>
                                  </p:stCondLst>
                                  <p:endCondLst>
                                    <p:cond evt="begin" delay="0">
                                      <p:tn val="19"/>
                                    </p:cond>
                                  </p:end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703742" y="2514600"/>
            <a:ext cx="8041314" cy="3975086"/>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BD" sz="4800" b="1"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p:txBody>
      </p:sp>
      <p:sp>
        <p:nvSpPr>
          <p:cNvPr id="5" name="TextBox 1"/>
          <p:cNvSpPr txBox="1">
            <a:spLocks noChangeArrowheads="1"/>
          </p:cNvSpPr>
          <p:nvPr/>
        </p:nvSpPr>
        <p:spPr bwMode="auto">
          <a:xfrm>
            <a:off x="1480112" y="699655"/>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শিখন ফল</a:t>
            </a:r>
            <a:endParaRPr lang="en-US" alt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6" name="Horizontal Scroll 5"/>
          <p:cNvSpPr/>
          <p:nvPr/>
        </p:nvSpPr>
        <p:spPr>
          <a:xfrm>
            <a:off x="472890" y="1371600"/>
            <a:ext cx="8279093" cy="4631389"/>
          </a:xfrm>
          <a:prstGeom prst="horizontalScroll">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a:p>
            <a:r>
              <a:rPr lang="en-US" sz="4400" b="1" dirty="0" smtClean="0">
                <a:solidFill>
                  <a:schemeClr val="tx1"/>
                </a:solidFill>
                <a:latin typeface="NikoshBAN" panose="02000000000000000000" pitchFamily="2" charset="0"/>
                <a:cs typeface="NikoshBAN" panose="02000000000000000000" pitchFamily="2" charset="0"/>
              </a:rPr>
              <a:t> </a:t>
            </a:r>
            <a:r>
              <a:rPr lang="bn-BD" sz="4400" b="1" dirty="0" smtClean="0">
                <a:solidFill>
                  <a:schemeClr val="tx1"/>
                </a:solidFill>
                <a:latin typeface="NikoshBAN" panose="02000000000000000000" pitchFamily="2" charset="0"/>
                <a:cs typeface="NikoshBAN" panose="02000000000000000000" pitchFamily="2" charset="0"/>
              </a:rPr>
              <a:t>  </a:t>
            </a: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এই পাঠ শেষে শিক্ষার্থীরা ---</a:t>
            </a: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endPar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কবি পরি</a:t>
            </a:r>
            <a:r>
              <a:rPr lang="en-US" sz="3200" b="1" dirty="0" err="1" smtClean="0">
                <a:solidFill>
                  <a:schemeClr val="tx1"/>
                </a:solidFill>
                <a:latin typeface="NikoshBAN" panose="02000000000000000000" pitchFamily="2" charset="0"/>
                <a:cs typeface="NikoshBAN" panose="02000000000000000000" pitchFamily="2" charset="0"/>
              </a:rPr>
              <a:t>চিতি</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বলতে পারবে;  </a:t>
            </a:r>
            <a:endParaRPr lang="bn-IN" sz="3200" b="1" dirty="0" smtClean="0">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কবিতাটি প্রমিত উচ্চারণে আবৃ</a:t>
            </a:r>
            <a:r>
              <a:rPr lang="en-US" sz="3200" b="1" dirty="0" err="1" smtClean="0">
                <a:solidFill>
                  <a:schemeClr val="tx1"/>
                </a:solidFill>
                <a:latin typeface="NikoshBAN" panose="02000000000000000000" pitchFamily="2" charset="0"/>
                <a:cs typeface="NikoshBAN" panose="02000000000000000000" pitchFamily="2" charset="0"/>
              </a:rPr>
              <a:t>ত্তি</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করতে পারবে;</a:t>
            </a:r>
          </a:p>
          <a:p>
            <a:pPr marL="457200" indent="-4572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নতুন শব্দের অর্থ </a:t>
            </a:r>
            <a:r>
              <a:rPr lang="en-US" sz="3200" b="1" dirty="0" err="1" smtClean="0">
                <a:solidFill>
                  <a:schemeClr val="tx1"/>
                </a:solidFill>
                <a:latin typeface="NikoshBAN" panose="02000000000000000000" pitchFamily="2" charset="0"/>
                <a:cs typeface="NikoshBAN" panose="02000000000000000000" pitchFamily="2" charset="0"/>
              </a:rPr>
              <a:t>প্রয়োগ</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বাক্য </a:t>
            </a:r>
            <a:r>
              <a:rPr lang="en-US" sz="3200" b="1" dirty="0" err="1" smtClean="0">
                <a:solidFill>
                  <a:schemeClr val="tx1"/>
                </a:solidFill>
                <a:latin typeface="NikoshBAN" panose="02000000000000000000" pitchFamily="2" charset="0"/>
                <a:cs typeface="NikoshBAN" panose="02000000000000000000" pitchFamily="2" charset="0"/>
              </a:rPr>
              <a:t>গঠন</a:t>
            </a:r>
            <a:r>
              <a:rPr lang="bn-BD" sz="3200" b="1" dirty="0" smtClean="0">
                <a:solidFill>
                  <a:schemeClr val="tx1"/>
                </a:solidFill>
                <a:latin typeface="NikoshBAN" panose="02000000000000000000" pitchFamily="2" charset="0"/>
                <a:cs typeface="NikoshBAN" panose="02000000000000000000" pitchFamily="2" charset="0"/>
              </a:rPr>
              <a:t> করতে পারবে;</a:t>
            </a:r>
          </a:p>
          <a:p>
            <a:pPr marL="457200" indent="-457200">
              <a:buFont typeface="Wingdings" panose="05000000000000000000" pitchFamily="2" charset="2"/>
              <a:buChar char="q"/>
            </a:pPr>
            <a:r>
              <a:rPr lang="bn-BD" sz="3200" b="1" dirty="0" smtClean="0">
                <a:solidFill>
                  <a:schemeClr val="tx1"/>
                </a:solidFill>
                <a:latin typeface="NikoshBAN" panose="02000000000000000000" pitchFamily="2" charset="0"/>
                <a:cs typeface="NikoshBAN" panose="02000000000000000000" pitchFamily="2" charset="0"/>
              </a:rPr>
              <a:t>কপোতাক্ষ নদের অন্তরালে কবির স্বদেশ প্রেমের বিষয়টি ব্যাখ্যা করতে পারবে।</a:t>
            </a:r>
            <a:endPar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293224" y="1862516"/>
            <a:ext cx="8469776" cy="97442"/>
          </a:xfrm>
          <a:prstGeom prst="rect">
            <a:avLst/>
          </a:prstGeom>
          <a:solidFill>
            <a:schemeClr val="bg1">
              <a:lumMod val="65000"/>
            </a:schemeClr>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68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6">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p:cTn id="2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6">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p:cTn id="3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4659840" y="2629006"/>
            <a:ext cx="35757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3695629" y="381000"/>
            <a:ext cx="2286000" cy="22860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জন্মঃ</a:t>
            </a:r>
            <a:r>
              <a:rPr lang="en-US" sz="4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২৫ </a:t>
            </a:r>
            <a:r>
              <a:rPr lang="bn-BD" sz="2800" b="1" dirty="0" smtClean="0">
                <a:solidFill>
                  <a:schemeClr val="tx1"/>
                </a:solidFill>
                <a:latin typeface="NikoshBAN" panose="02000000000000000000" pitchFamily="2" charset="0"/>
                <a:cs typeface="NikoshBAN" panose="02000000000000000000" pitchFamily="2" charset="0"/>
              </a:rPr>
              <a:t>জানুয়ারি </a:t>
            </a:r>
            <a:r>
              <a:rPr lang="en-US" sz="2800" b="1" dirty="0" smtClean="0">
                <a:solidFill>
                  <a:schemeClr val="tx1"/>
                </a:solidFill>
                <a:latin typeface="NikoshBAN" panose="02000000000000000000" pitchFamily="2" charset="0"/>
                <a:cs typeface="NikoshBAN" panose="02000000000000000000" pitchFamily="2" charset="0"/>
              </a:rPr>
              <a:t>১৮</a:t>
            </a:r>
            <a:r>
              <a:rPr lang="bn-BD" sz="2800" b="1" dirty="0" smtClean="0">
                <a:solidFill>
                  <a:schemeClr val="tx1"/>
                </a:solidFill>
                <a:latin typeface="NikoshBAN" panose="02000000000000000000" pitchFamily="2" charset="0"/>
                <a:cs typeface="NikoshBAN" panose="02000000000000000000" pitchFamily="2" charset="0"/>
              </a:rPr>
              <a:t>২৪</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খ্রিষ্টাব্দ</a:t>
            </a:r>
            <a:endParaRPr lang="bn-BD" sz="2800" b="1" dirty="0" smtClean="0">
              <a:solidFill>
                <a:schemeClr val="tx1"/>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যশোর জেলা</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5520837" y="3242161"/>
            <a:ext cx="2927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5895175" y="1568934"/>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সাহিত্যঃ</a:t>
            </a:r>
            <a:r>
              <a:rPr lang="bn-BD" sz="3600" kern="1200" dirty="0" smtClean="0">
                <a:solidFill>
                  <a:schemeClr val="tx1"/>
                </a:solidFill>
                <a:latin typeface="NikoshBAN" panose="02000000000000000000" pitchFamily="2" charset="0"/>
                <a:cs typeface="NikoshBAN" panose="02000000000000000000" pitchFamily="2" charset="0"/>
              </a:rPr>
              <a:t>  </a:t>
            </a:r>
          </a:p>
          <a:p>
            <a:pPr lvl="0" defTabSz="1422400">
              <a:lnSpc>
                <a:spcPct val="70000"/>
              </a:lnSpc>
              <a:spcBef>
                <a:spcPct val="0"/>
              </a:spcBef>
              <a:spcAft>
                <a:spcPts val="0"/>
              </a:spcAft>
            </a:pPr>
            <a:endParaRPr lang="bn-BD" sz="2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মহাকাব্য,গীতিকাব্য,</a:t>
            </a:r>
          </a:p>
          <a:p>
            <a:pPr lvl="0" algn="ctr" defTabSz="1422400">
              <a:lnSpc>
                <a:spcPct val="70000"/>
              </a:lnSpc>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পত্র কাব্য,সনেট,</a:t>
            </a:r>
          </a:p>
          <a:p>
            <a:pPr lvl="0" algn="ctr" defTabSz="1422400">
              <a:lnSpc>
                <a:spcPct val="70000"/>
              </a:lnSpc>
              <a:spcBef>
                <a:spcPct val="0"/>
              </a:spcBef>
              <a:spcAft>
                <a:spcPts val="0"/>
              </a:spcAft>
            </a:pPr>
            <a:r>
              <a:rPr lang="bn-BD" sz="2800" b="1" dirty="0" smtClean="0">
                <a:solidFill>
                  <a:schemeClr val="tx1"/>
                </a:solidFill>
                <a:latin typeface="NikoshBAN" panose="02000000000000000000" pitchFamily="2" charset="0"/>
                <a:cs typeface="NikoshBAN" panose="02000000000000000000" pitchFamily="2" charset="0"/>
              </a:rPr>
              <a:t>নাটক,প্রহসন</a:t>
            </a:r>
            <a:endParaRPr lang="bn-BD" sz="2800" b="1"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b="1" kern="1200" dirty="0" smtClean="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5358898" y="4108852"/>
            <a:ext cx="362467"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7" name="Freeform 6"/>
          <p:cNvSpPr/>
          <p:nvPr/>
        </p:nvSpPr>
        <p:spPr>
          <a:xfrm>
            <a:off x="5638800" y="4038600"/>
            <a:ext cx="2286000" cy="2286000"/>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none" lIns="340911" tIns="348636" rIns="340911" bIns="348636" numCol="1" spcCol="1270" anchor="ctr" anchorCtr="0">
            <a:noAutofit/>
          </a:bodyPr>
          <a:lstStyle/>
          <a:p>
            <a:pPr lvl="0" algn="ctr" defTabSz="1422400">
              <a:lnSpc>
                <a:spcPct val="90000"/>
              </a:lnSpc>
              <a:spcBef>
                <a:spcPct val="0"/>
              </a:spcBef>
              <a:spcAft>
                <a:spcPct val="35000"/>
              </a:spcAft>
            </a:pPr>
            <a:r>
              <a:rPr lang="bn-BD"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পারদর্শীভাষাঃ</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বাংলা,ইংরেজি,হিব্রু,</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ফরাসী,তামিল,তেলেগু,</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ইটালিয়ান</a:t>
            </a:r>
            <a:endParaRPr lang="bn-BD" sz="2400" b="1" kern="1200" dirty="0" smtClean="0">
              <a:solidFill>
                <a:schemeClr val="tx1"/>
              </a:solidFill>
              <a:latin typeface="NikoshBAN" panose="02000000000000000000" pitchFamily="2" charset="0"/>
              <a:cs typeface="NikoshBAN" panose="02000000000000000000" pitchFamily="2" charset="0"/>
            </a:endParaRPr>
          </a:p>
        </p:txBody>
      </p:sp>
      <p:sp>
        <p:nvSpPr>
          <p:cNvPr id="8" name="Freeform 7"/>
          <p:cNvSpPr/>
          <p:nvPr/>
        </p:nvSpPr>
        <p:spPr>
          <a:xfrm rot="18852977">
            <a:off x="3916475" y="4057520"/>
            <a:ext cx="389111"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1841040" y="4076716"/>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200" kern="1200" dirty="0" smtClean="0">
                <a:solidFill>
                  <a:schemeClr val="tx1"/>
                </a:solidFill>
                <a:latin typeface="NikoshBAN" panose="02000000000000000000" pitchFamily="2" charset="0"/>
                <a:cs typeface="NikoshBAN" panose="02000000000000000000" pitchFamily="2" charset="0"/>
              </a:rPr>
              <a:t>   </a:t>
            </a:r>
            <a:r>
              <a:rPr lang="bn-BD" sz="4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রচনাঃ</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মেঘনাদবধ কাব্য,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পদ্মাবতী, একেই</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কি বলে সভ্যতা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রিজিয়া ,শর্মিষ্ঠা </a:t>
            </a:r>
          </a:p>
        </p:txBody>
      </p:sp>
      <p:sp>
        <p:nvSpPr>
          <p:cNvPr id="10" name="Freeform 9"/>
          <p:cNvSpPr/>
          <p:nvPr/>
        </p:nvSpPr>
        <p:spPr>
          <a:xfrm rot="1080000">
            <a:off x="3853161" y="3148028"/>
            <a:ext cx="323029"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1503764" y="1640622"/>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334836" tIns="348636" rIns="334836" bIns="348636" numCol="1" spcCol="1270" anchor="ctr" anchorCtr="0">
            <a:noAutofit/>
          </a:bodyPr>
          <a:lstStyle/>
          <a:p>
            <a:pPr lvl="0" algn="ctr" defTabSz="1422400">
              <a:lnSpc>
                <a:spcPct val="70000"/>
              </a:lnSpc>
              <a:spcBef>
                <a:spcPct val="0"/>
              </a:spcBef>
              <a:spcAft>
                <a:spcPts val="0"/>
              </a:spcAft>
            </a:pP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মৃত্যুঃ</a:t>
            </a:r>
            <a:endParaRPr lang="bn-B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২৯ </a:t>
            </a:r>
            <a:r>
              <a:rPr lang="bn-BD" sz="2800" b="1" dirty="0" smtClean="0">
                <a:solidFill>
                  <a:schemeClr val="tx1"/>
                </a:solidFill>
                <a:latin typeface="NikoshBAN" panose="02000000000000000000" pitchFamily="2" charset="0"/>
                <a:cs typeface="NikoshBAN" panose="02000000000000000000" pitchFamily="2" charset="0"/>
              </a:rPr>
              <a:t>জুন </a:t>
            </a:r>
            <a:r>
              <a:rPr lang="en-US" sz="2800" b="1" dirty="0" smtClean="0">
                <a:solidFill>
                  <a:schemeClr val="tx1"/>
                </a:solidFill>
                <a:latin typeface="NikoshBAN" panose="02000000000000000000" pitchFamily="2" charset="0"/>
                <a:cs typeface="NikoshBAN" panose="02000000000000000000" pitchFamily="2" charset="0"/>
              </a:rPr>
              <a:t>১</a:t>
            </a:r>
            <a:r>
              <a:rPr lang="bn-BD" sz="2800" b="1" dirty="0" smtClean="0">
                <a:solidFill>
                  <a:schemeClr val="tx1"/>
                </a:solidFill>
                <a:latin typeface="NikoshBAN" panose="02000000000000000000" pitchFamily="2" charset="0"/>
                <a:cs typeface="NikoshBAN" panose="02000000000000000000" pitchFamily="2" charset="0"/>
              </a:rPr>
              <a:t>৮</a:t>
            </a:r>
            <a:r>
              <a:rPr lang="en-US" sz="2800" b="1" dirty="0" smtClean="0">
                <a:solidFill>
                  <a:schemeClr val="tx1"/>
                </a:solidFill>
                <a:latin typeface="NikoshBAN" panose="02000000000000000000" pitchFamily="2" charset="0"/>
                <a:cs typeface="NikoshBAN" panose="02000000000000000000" pitchFamily="2" charset="0"/>
              </a:rPr>
              <a:t>৭</a:t>
            </a:r>
            <a:r>
              <a:rPr lang="bn-BD" sz="2800" b="1" dirty="0" smtClean="0">
                <a:solidFill>
                  <a:schemeClr val="tx1"/>
                </a:solidFill>
                <a:latin typeface="NikoshBAN" panose="02000000000000000000" pitchFamily="2" charset="0"/>
                <a:cs typeface="NikoshBAN" panose="02000000000000000000" pitchFamily="2" charset="0"/>
              </a:rPr>
              <a:t>৩  </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খ্রিষ্টাব্দ</a:t>
            </a:r>
            <a:r>
              <a:rPr lang="bn-BD" sz="2800" b="1" dirty="0" smtClean="0">
                <a:solidFill>
                  <a:schemeClr val="tx1"/>
                </a:solidFill>
                <a:latin typeface="NikoshBAN" panose="02000000000000000000" pitchFamily="2" charset="0"/>
                <a:cs typeface="NikoshBAN" panose="02000000000000000000" pitchFamily="2" charset="0"/>
              </a:rPr>
              <a:t> কলকাতায়</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4056683" y="4664867"/>
            <a:ext cx="1574415" cy="954107"/>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মাইকেল মধুসূধন দত্ত</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574248" y="447573"/>
            <a:ext cx="2533584"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u="sng" dirty="0" err="1" smtClean="0">
                <a:solidFill>
                  <a:srgbClr val="00B050"/>
                </a:solidFill>
                <a:latin typeface="NikoshBAN" panose="02000000000000000000" pitchFamily="2" charset="0"/>
                <a:cs typeface="NikoshBAN" panose="02000000000000000000" pitchFamily="2" charset="0"/>
              </a:rPr>
              <a:t>ক</a:t>
            </a:r>
            <a:r>
              <a:rPr lang="en-US" sz="4000" b="1" u="sng" dirty="0" err="1" smtClean="0">
                <a:solidFill>
                  <a:srgbClr val="FF0000"/>
                </a:solidFill>
                <a:latin typeface="NikoshBAN" panose="02000000000000000000" pitchFamily="2" charset="0"/>
                <a:cs typeface="NikoshBAN" panose="02000000000000000000" pitchFamily="2" charset="0"/>
              </a:rPr>
              <a:t>বি</a:t>
            </a:r>
            <a:r>
              <a:rPr lang="en-US" sz="4000" b="1" u="sng" dirty="0" smtClean="0">
                <a:solidFill>
                  <a:srgbClr val="00B050"/>
                </a:solidFill>
                <a:latin typeface="NikoshBAN" panose="02000000000000000000" pitchFamily="2" charset="0"/>
                <a:cs typeface="NikoshBAN" panose="02000000000000000000" pitchFamily="2" charset="0"/>
              </a:rPr>
              <a:t> </a:t>
            </a:r>
            <a:r>
              <a:rPr lang="en-US" sz="4000" b="1" u="sng" dirty="0" err="1" smtClean="0">
                <a:solidFill>
                  <a:srgbClr val="00B050"/>
                </a:solidFill>
                <a:latin typeface="NikoshBAN" panose="02000000000000000000" pitchFamily="2" charset="0"/>
                <a:cs typeface="NikoshBAN" panose="02000000000000000000" pitchFamily="2" charset="0"/>
              </a:rPr>
              <a:t>প</a:t>
            </a:r>
            <a:r>
              <a:rPr lang="en-US" sz="4000" b="1" u="sng" dirty="0" err="1" smtClean="0">
                <a:solidFill>
                  <a:srgbClr val="FF0000"/>
                </a:solidFill>
                <a:latin typeface="NikoshBAN" panose="02000000000000000000" pitchFamily="2" charset="0"/>
                <a:cs typeface="NikoshBAN" panose="02000000000000000000" pitchFamily="2" charset="0"/>
              </a:rPr>
              <a:t>রি</a:t>
            </a:r>
            <a:r>
              <a:rPr lang="en-US" sz="4000" b="1" u="sng" dirty="0" err="1" smtClean="0">
                <a:solidFill>
                  <a:srgbClr val="00B050"/>
                </a:solidFill>
                <a:latin typeface="NikoshBAN" panose="02000000000000000000" pitchFamily="2" charset="0"/>
                <a:cs typeface="NikoshBAN" panose="02000000000000000000" pitchFamily="2" charset="0"/>
              </a:rPr>
              <a:t>চি</a:t>
            </a:r>
            <a:r>
              <a:rPr lang="en-US" sz="4000" b="1" u="sng" dirty="0" err="1" smtClean="0">
                <a:solidFill>
                  <a:srgbClr val="FF0000"/>
                </a:solidFill>
                <a:latin typeface="NikoshBAN" panose="02000000000000000000" pitchFamily="2" charset="0"/>
                <a:cs typeface="NikoshBAN" panose="02000000000000000000" pitchFamily="2" charset="0"/>
              </a:rPr>
              <a:t>তি</a:t>
            </a:r>
            <a:r>
              <a:rPr lang="en-US" sz="4000" b="1" u="sng" dirty="0" smtClean="0">
                <a:solidFill>
                  <a:srgbClr val="00B050"/>
                </a:solidFill>
                <a:latin typeface="NikoshBAN" panose="02000000000000000000" pitchFamily="2" charset="0"/>
                <a:cs typeface="NikoshBAN" panose="02000000000000000000" pitchFamily="2" charset="0"/>
              </a:rPr>
              <a:t> </a:t>
            </a:r>
            <a:endParaRPr lang="en-US" sz="4000" b="1" u="sng" dirty="0">
              <a:solidFill>
                <a:srgbClr val="00B05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030" y="3111191"/>
            <a:ext cx="1429101" cy="1363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6795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p:cTn id="5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circle(in)">
                                      <p:cBhvr>
                                        <p:cTn id="59" dur="2000"/>
                                        <p:tgtEl>
                                          <p:spTgt spid="5">
                                            <p:txEl>
                                              <p:pRg st="3" end="3"/>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circle(in)">
                                      <p:cBhvr>
                                        <p:cTn id="62" dur="2000"/>
                                        <p:tgtEl>
                                          <p:spTgt spid="5">
                                            <p:txEl>
                                              <p:pRg st="4" end="4"/>
                                            </p:txEl>
                                          </p:spTgt>
                                        </p:tgtEl>
                                      </p:cBhvr>
                                    </p:animEffect>
                                  </p:childTnLst>
                                </p:cTn>
                              </p:par>
                              <p:par>
                                <p:cTn id="63" presetID="6" presetClass="entr" presetSubtype="16"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circle(in)">
                                      <p:cBhvr>
                                        <p:cTn id="65" dur="2000"/>
                                        <p:tgtEl>
                                          <p:spTgt spid="5">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par>
                                <p:cTn id="78" presetID="53" presetClass="entr" presetSubtype="16" fill="hold" nodeType="withEffect">
                                  <p:stCondLst>
                                    <p:cond delay="0"/>
                                  </p:stCondLst>
                                  <p:childTnLst>
                                    <p:set>
                                      <p:cBhvr>
                                        <p:cTn id="79" dur="1" fill="hold">
                                          <p:stCondLst>
                                            <p:cond delay="0"/>
                                          </p:stCondLst>
                                        </p:cTn>
                                        <p:tgtEl>
                                          <p:spTgt spid="7">
                                            <p:txEl>
                                              <p:pRg st="0" end="0"/>
                                            </p:txEl>
                                          </p:spTgt>
                                        </p:tgtEl>
                                        <p:attrNameLst>
                                          <p:attrName>style.visibility</p:attrName>
                                        </p:attrNameLst>
                                      </p:cBhvr>
                                      <p:to>
                                        <p:strVal val="visible"/>
                                      </p:to>
                                    </p:set>
                                    <p:anim calcmode="lin" valueType="num">
                                      <p:cBhvr>
                                        <p:cTn id="8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anim calcmode="lin" valueType="num">
                                      <p:cBhvr>
                                        <p:cTn id="8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89" dur="500"/>
                                        <p:tgtEl>
                                          <p:spTgt spid="7">
                                            <p:txEl>
                                              <p:pRg st="1" end="1"/>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7">
                                            <p:txEl>
                                              <p:pRg st="2" end="2"/>
                                            </p:txEl>
                                          </p:spTgt>
                                        </p:tgtEl>
                                        <p:attrNameLst>
                                          <p:attrName>style.visibility</p:attrName>
                                        </p:attrNameLst>
                                      </p:cBhvr>
                                      <p:to>
                                        <p:strVal val="visible"/>
                                      </p:to>
                                    </p:set>
                                    <p:anim calcmode="lin" valueType="num">
                                      <p:cBhvr>
                                        <p:cTn id="9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9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4" dur="500"/>
                                        <p:tgtEl>
                                          <p:spTgt spid="7">
                                            <p:txEl>
                                              <p:pRg st="2" end="2"/>
                                            </p:txEl>
                                          </p:spTgt>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 calcmode="lin" valueType="num">
                                      <p:cBhvr>
                                        <p:cTn id="9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9" dur="500"/>
                                        <p:tgtEl>
                                          <p:spTgt spid="7">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500" fill="hold"/>
                                        <p:tgtEl>
                                          <p:spTgt spid="8"/>
                                        </p:tgtEl>
                                        <p:attrNameLst>
                                          <p:attrName>ppt_w</p:attrName>
                                        </p:attrNameLst>
                                      </p:cBhvr>
                                      <p:tavLst>
                                        <p:tav tm="0">
                                          <p:val>
                                            <p:fltVal val="0"/>
                                          </p:val>
                                        </p:tav>
                                        <p:tav tm="100000">
                                          <p:val>
                                            <p:strVal val="#ppt_w"/>
                                          </p:val>
                                        </p:tav>
                                      </p:tavLst>
                                    </p:anim>
                                    <p:anim calcmode="lin" valueType="num">
                                      <p:cBhvr>
                                        <p:cTn id="105" dur="500" fill="hold"/>
                                        <p:tgtEl>
                                          <p:spTgt spid="8"/>
                                        </p:tgtEl>
                                        <p:attrNameLst>
                                          <p:attrName>ppt_h</p:attrName>
                                        </p:attrNameLst>
                                      </p:cBhvr>
                                      <p:tavLst>
                                        <p:tav tm="0">
                                          <p:val>
                                            <p:fltVal val="0"/>
                                          </p:val>
                                        </p:tav>
                                        <p:tav tm="100000">
                                          <p:val>
                                            <p:strVal val="#ppt_h"/>
                                          </p:val>
                                        </p:tav>
                                      </p:tavLst>
                                    </p:anim>
                                    <p:animEffect transition="in" filter="fade">
                                      <p:cBhvr>
                                        <p:cTn id="106" dur="500"/>
                                        <p:tgtEl>
                                          <p:spTgt spid="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par>
                                <p:cTn id="112" presetID="53" presetClass="entr" presetSubtype="16" fill="hold" nodeType="withEffect">
                                  <p:stCondLst>
                                    <p:cond delay="0"/>
                                  </p:stCondLst>
                                  <p:childTnLst>
                                    <p:set>
                                      <p:cBhvr>
                                        <p:cTn id="113" dur="1" fill="hold">
                                          <p:stCondLst>
                                            <p:cond delay="0"/>
                                          </p:stCondLst>
                                        </p:cTn>
                                        <p:tgtEl>
                                          <p:spTgt spid="9">
                                            <p:txEl>
                                              <p:pRg st="0" end="0"/>
                                            </p:txEl>
                                          </p:spTgt>
                                        </p:tgtEl>
                                        <p:attrNameLst>
                                          <p:attrName>style.visibility</p:attrName>
                                        </p:attrNameLst>
                                      </p:cBhvr>
                                      <p:to>
                                        <p:strVal val="visible"/>
                                      </p:to>
                                    </p:set>
                                    <p:anim calcmode="lin" valueType="num">
                                      <p:cBhvr>
                                        <p:cTn id="1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9">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9">
                                            <p:txEl>
                                              <p:pRg st="1" end="1"/>
                                            </p:txEl>
                                          </p:spTgt>
                                        </p:tgtEl>
                                        <p:attrNameLst>
                                          <p:attrName>style.visibility</p:attrName>
                                        </p:attrNameLst>
                                      </p:cBhvr>
                                      <p:to>
                                        <p:strVal val="visible"/>
                                      </p:to>
                                    </p:set>
                                    <p:animEffect transition="in" filter="circle(in)">
                                      <p:cBhvr>
                                        <p:cTn id="121" dur="2000"/>
                                        <p:tgtEl>
                                          <p:spTgt spid="9">
                                            <p:txEl>
                                              <p:pRg st="1" end="1"/>
                                            </p:txEl>
                                          </p:spTgt>
                                        </p:tgtEl>
                                      </p:cBhvr>
                                    </p:animEffect>
                                  </p:childTnLst>
                                </p:cTn>
                              </p:par>
                              <p:par>
                                <p:cTn id="122" presetID="6" presetClass="entr" presetSubtype="16" fill="hold" nodeType="withEffect">
                                  <p:stCondLst>
                                    <p:cond delay="0"/>
                                  </p:stCondLst>
                                  <p:childTnLst>
                                    <p:set>
                                      <p:cBhvr>
                                        <p:cTn id="123" dur="1" fill="hold">
                                          <p:stCondLst>
                                            <p:cond delay="0"/>
                                          </p:stCondLst>
                                        </p:cTn>
                                        <p:tgtEl>
                                          <p:spTgt spid="9">
                                            <p:txEl>
                                              <p:pRg st="2" end="2"/>
                                            </p:txEl>
                                          </p:spTgt>
                                        </p:tgtEl>
                                        <p:attrNameLst>
                                          <p:attrName>style.visibility</p:attrName>
                                        </p:attrNameLst>
                                      </p:cBhvr>
                                      <p:to>
                                        <p:strVal val="visible"/>
                                      </p:to>
                                    </p:set>
                                    <p:animEffect transition="in" filter="circle(in)">
                                      <p:cBhvr>
                                        <p:cTn id="124" dur="2000"/>
                                        <p:tgtEl>
                                          <p:spTgt spid="9">
                                            <p:txEl>
                                              <p:pRg st="2" end="2"/>
                                            </p:txEl>
                                          </p:spTgt>
                                        </p:tgtEl>
                                      </p:cBhvr>
                                    </p:animEffect>
                                  </p:childTnLst>
                                </p:cTn>
                              </p:par>
                              <p:par>
                                <p:cTn id="125" presetID="6" presetClass="entr" presetSubtype="16" fill="hold" nodeType="withEffect">
                                  <p:stCondLst>
                                    <p:cond delay="0"/>
                                  </p:stCondLst>
                                  <p:childTnLst>
                                    <p:set>
                                      <p:cBhvr>
                                        <p:cTn id="126" dur="1" fill="hold">
                                          <p:stCondLst>
                                            <p:cond delay="0"/>
                                          </p:stCondLst>
                                        </p:cTn>
                                        <p:tgtEl>
                                          <p:spTgt spid="9">
                                            <p:txEl>
                                              <p:pRg st="3" end="3"/>
                                            </p:txEl>
                                          </p:spTgt>
                                        </p:tgtEl>
                                        <p:attrNameLst>
                                          <p:attrName>style.visibility</p:attrName>
                                        </p:attrNameLst>
                                      </p:cBhvr>
                                      <p:to>
                                        <p:strVal val="visible"/>
                                      </p:to>
                                    </p:set>
                                    <p:animEffect transition="in" filter="circle(in)">
                                      <p:cBhvr>
                                        <p:cTn id="127" dur="2000"/>
                                        <p:tgtEl>
                                          <p:spTgt spid="9">
                                            <p:txEl>
                                              <p:pRg st="3" end="3"/>
                                            </p:txEl>
                                          </p:spTgt>
                                        </p:tgtEl>
                                      </p:cBhvr>
                                    </p:animEffect>
                                  </p:childTnLst>
                                </p:cTn>
                              </p:par>
                              <p:par>
                                <p:cTn id="128" presetID="6" presetClass="entr" presetSubtype="16" fill="hold" nodeType="withEffect">
                                  <p:stCondLst>
                                    <p:cond delay="0"/>
                                  </p:stCondLst>
                                  <p:childTnLst>
                                    <p:set>
                                      <p:cBhvr>
                                        <p:cTn id="129" dur="1" fill="hold">
                                          <p:stCondLst>
                                            <p:cond delay="0"/>
                                          </p:stCondLst>
                                        </p:cTn>
                                        <p:tgtEl>
                                          <p:spTgt spid="9">
                                            <p:txEl>
                                              <p:pRg st="4" end="4"/>
                                            </p:txEl>
                                          </p:spTgt>
                                        </p:tgtEl>
                                        <p:attrNameLst>
                                          <p:attrName>style.visibility</p:attrName>
                                        </p:attrNameLst>
                                      </p:cBhvr>
                                      <p:to>
                                        <p:strVal val="visible"/>
                                      </p:to>
                                    </p:set>
                                    <p:animEffect transition="in" filter="circle(in)">
                                      <p:cBhvr>
                                        <p:cTn id="130" dur="2000"/>
                                        <p:tgtEl>
                                          <p:spTgt spid="9">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10"/>
                                        </p:tgtEl>
                                        <p:attrNameLst>
                                          <p:attrName>style.visibility</p:attrName>
                                        </p:attrNameLst>
                                      </p:cBhvr>
                                      <p:to>
                                        <p:strVal val="visible"/>
                                      </p:to>
                                    </p:set>
                                    <p:anim calcmode="lin" valueType="num">
                                      <p:cBhvr>
                                        <p:cTn id="135" dur="500" fill="hold"/>
                                        <p:tgtEl>
                                          <p:spTgt spid="10"/>
                                        </p:tgtEl>
                                        <p:attrNameLst>
                                          <p:attrName>ppt_w</p:attrName>
                                        </p:attrNameLst>
                                      </p:cBhvr>
                                      <p:tavLst>
                                        <p:tav tm="0">
                                          <p:val>
                                            <p:fltVal val="0"/>
                                          </p:val>
                                        </p:tav>
                                        <p:tav tm="100000">
                                          <p:val>
                                            <p:strVal val="#ppt_w"/>
                                          </p:val>
                                        </p:tav>
                                      </p:tavLst>
                                    </p:anim>
                                    <p:anim calcmode="lin" valueType="num">
                                      <p:cBhvr>
                                        <p:cTn id="136" dur="500" fill="hold"/>
                                        <p:tgtEl>
                                          <p:spTgt spid="10"/>
                                        </p:tgtEl>
                                        <p:attrNameLst>
                                          <p:attrName>ppt_h</p:attrName>
                                        </p:attrNameLst>
                                      </p:cBhvr>
                                      <p:tavLst>
                                        <p:tav tm="0">
                                          <p:val>
                                            <p:fltVal val="0"/>
                                          </p:val>
                                        </p:tav>
                                        <p:tav tm="100000">
                                          <p:val>
                                            <p:strVal val="#ppt_h"/>
                                          </p:val>
                                        </p:tav>
                                      </p:tavLst>
                                    </p:anim>
                                    <p:animEffect transition="in" filter="fade">
                                      <p:cBhvr>
                                        <p:cTn id="137" dur="500"/>
                                        <p:tgtEl>
                                          <p:spTgt spid="10"/>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11"/>
                                        </p:tgtEl>
                                        <p:attrNameLst>
                                          <p:attrName>style.visibility</p:attrName>
                                        </p:attrNameLst>
                                      </p:cBhvr>
                                      <p:to>
                                        <p:strVal val="visible"/>
                                      </p:to>
                                    </p:set>
                                    <p:anim calcmode="lin" valueType="num">
                                      <p:cBhvr>
                                        <p:cTn id="140" dur="500" fill="hold"/>
                                        <p:tgtEl>
                                          <p:spTgt spid="11"/>
                                        </p:tgtEl>
                                        <p:attrNameLst>
                                          <p:attrName>ppt_w</p:attrName>
                                        </p:attrNameLst>
                                      </p:cBhvr>
                                      <p:tavLst>
                                        <p:tav tm="0">
                                          <p:val>
                                            <p:fltVal val="0"/>
                                          </p:val>
                                        </p:tav>
                                        <p:tav tm="100000">
                                          <p:val>
                                            <p:strVal val="#ppt_w"/>
                                          </p:val>
                                        </p:tav>
                                      </p:tavLst>
                                    </p:anim>
                                    <p:anim calcmode="lin" valueType="num">
                                      <p:cBhvr>
                                        <p:cTn id="141" dur="500" fill="hold"/>
                                        <p:tgtEl>
                                          <p:spTgt spid="11"/>
                                        </p:tgtEl>
                                        <p:attrNameLst>
                                          <p:attrName>ppt_h</p:attrName>
                                        </p:attrNameLst>
                                      </p:cBhvr>
                                      <p:tavLst>
                                        <p:tav tm="0">
                                          <p:val>
                                            <p:fltVal val="0"/>
                                          </p:val>
                                        </p:tav>
                                        <p:tav tm="100000">
                                          <p:val>
                                            <p:strVal val="#ppt_h"/>
                                          </p:val>
                                        </p:tav>
                                      </p:tavLst>
                                    </p:anim>
                                    <p:animEffect transition="in" filter="fade">
                                      <p:cBhvr>
                                        <p:cTn id="142" dur="500"/>
                                        <p:tgtEl>
                                          <p:spTgt spid="11"/>
                                        </p:tgtEl>
                                      </p:cBhvr>
                                    </p:animEffect>
                                  </p:childTnLst>
                                </p:cTn>
                              </p:par>
                              <p:par>
                                <p:cTn id="143" presetID="53" presetClass="entr" presetSubtype="16" fill="hold" nodeType="withEffect">
                                  <p:stCondLst>
                                    <p:cond delay="0"/>
                                  </p:stCondLst>
                                  <p:childTnLst>
                                    <p:set>
                                      <p:cBhvr>
                                        <p:cTn id="144" dur="1" fill="hold">
                                          <p:stCondLst>
                                            <p:cond delay="0"/>
                                          </p:stCondLst>
                                        </p:cTn>
                                        <p:tgtEl>
                                          <p:spTgt spid="11">
                                            <p:txEl>
                                              <p:pRg st="0" end="0"/>
                                            </p:txEl>
                                          </p:spTgt>
                                        </p:tgtEl>
                                        <p:attrNameLst>
                                          <p:attrName>style.visibility</p:attrName>
                                        </p:attrNameLst>
                                      </p:cBhvr>
                                      <p:to>
                                        <p:strVal val="visible"/>
                                      </p:to>
                                    </p:set>
                                    <p:anim calcmode="lin" valueType="num">
                                      <p:cBhvr>
                                        <p:cTn id="14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11">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nodeType="clickEffect">
                                  <p:stCondLst>
                                    <p:cond delay="0"/>
                                  </p:stCondLst>
                                  <p:childTnLst>
                                    <p:set>
                                      <p:cBhvr>
                                        <p:cTn id="151" dur="1" fill="hold">
                                          <p:stCondLst>
                                            <p:cond delay="0"/>
                                          </p:stCondLst>
                                        </p:cTn>
                                        <p:tgtEl>
                                          <p:spTgt spid="11">
                                            <p:txEl>
                                              <p:pRg st="1" end="1"/>
                                            </p:txEl>
                                          </p:spTgt>
                                        </p:tgtEl>
                                        <p:attrNameLst>
                                          <p:attrName>style.visibility</p:attrName>
                                        </p:attrNameLst>
                                      </p:cBhvr>
                                      <p:to>
                                        <p:strVal val="visible"/>
                                      </p:to>
                                    </p:set>
                                    <p:animEffect transition="in" filter="circle(in)">
                                      <p:cBhvr>
                                        <p:cTn id="15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p:cNvSpPr/>
          <p:nvPr/>
        </p:nvSpPr>
        <p:spPr>
          <a:xfrm>
            <a:off x="1143000" y="613973"/>
            <a:ext cx="4695078" cy="768342"/>
          </a:xfrm>
          <a:custGeom>
            <a:avLst>
              <a:gd name="f9" fmla="val 50000"/>
              <a:gd name="f10" fmla="val 50000"/>
            </a:avLst>
            <a:gdLst>
              <a:gd name="f2" fmla="val 10800000"/>
              <a:gd name="f3" fmla="val 5400000"/>
              <a:gd name="f4" fmla="val 16200000"/>
              <a:gd name="f5" fmla="val w"/>
              <a:gd name="f6" fmla="val h"/>
              <a:gd name="f7" fmla="val ss"/>
              <a:gd name="f8" fmla="val 0"/>
              <a:gd name="f9" fmla="val 50000"/>
              <a:gd name="f10" fmla="val 5000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12701" cap="flat">
            <a:solidFill>
              <a:srgbClr val="41719C"/>
            </a:solidFill>
            <a:prstDash val="solid"/>
            <a:miter/>
          </a:ln>
          <a:effectLst>
            <a:outerShdw dist="38096" dir="8100000" algn="tl">
              <a:srgbClr val="000000">
                <a:alpha val="40000"/>
              </a:srgbClr>
            </a:outerShdw>
          </a:effectLst>
        </p:spPr>
        <p:txBody>
          <a:bodyPr vert="horz" wrap="square" lIns="91440" tIns="45720" rIns="91440" bIns="45720"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4800" b="1" i="0" u="none" strike="noStrike" kern="1200" cap="none" spc="0" baseline="0" dirty="0">
                <a:solidFill>
                  <a:srgbClr val="002060"/>
                </a:solidFill>
                <a:uFillTx/>
                <a:latin typeface="NikoshBAN" pitchFamily="2"/>
                <a:cs typeface="NikoshBAN" pitchFamily="2"/>
              </a:rPr>
              <a:t>একক কাজ</a:t>
            </a:r>
            <a:r>
              <a:rPr lang="en-US" sz="4800" b="1" i="0" u="none" strike="noStrike" kern="1200" cap="none" spc="0" baseline="0" dirty="0">
                <a:solidFill>
                  <a:srgbClr val="002060"/>
                </a:solidFill>
                <a:uFillTx/>
                <a:latin typeface="NikoshBAN" pitchFamily="2"/>
                <a:cs typeface="NikoshBAN" pitchFamily="2"/>
              </a:rPr>
              <a:t>-০৫ </a:t>
            </a:r>
            <a:r>
              <a:rPr lang="en-US" sz="4800" b="1" i="0" u="none" strike="noStrike" kern="1200" cap="none" spc="0" baseline="0" dirty="0" err="1">
                <a:solidFill>
                  <a:srgbClr val="002060"/>
                </a:solidFill>
                <a:uFillTx/>
                <a:latin typeface="NikoshBAN" pitchFamily="2"/>
                <a:cs typeface="NikoshBAN" pitchFamily="2"/>
              </a:rPr>
              <a:t>মিনিট</a:t>
            </a:r>
            <a:endParaRPr lang="en-US" sz="4800" b="1" i="0" u="none" strike="noStrike" kern="1200" cap="none" spc="0" baseline="0" dirty="0">
              <a:solidFill>
                <a:srgbClr val="002060"/>
              </a:solidFill>
              <a:uFillTx/>
              <a:latin typeface="NikoshBAN" pitchFamily="2"/>
              <a:cs typeface="NikoshBAN" pitchFamily="2"/>
            </a:endParaRPr>
          </a:p>
        </p:txBody>
      </p:sp>
      <p:sp>
        <p:nvSpPr>
          <p:cNvPr id="3" name="Rectangle 2"/>
          <p:cNvSpPr/>
          <p:nvPr/>
        </p:nvSpPr>
        <p:spPr>
          <a:xfrm>
            <a:off x="381000" y="1524000"/>
            <a:ext cx="8343898" cy="78926"/>
          </a:xfrm>
          <a:prstGeom prst="rect">
            <a:avLst/>
          </a:prstGeom>
          <a:solidFill>
            <a:srgbClr val="A6A6A6"/>
          </a:solidFill>
          <a:ln w="12701" cap="flat">
            <a:solidFill>
              <a:srgbClr val="7F7F7F"/>
            </a:solidFill>
            <a:prstDash val="solid"/>
            <a:miter/>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Box 3"/>
          <p:cNvSpPr txBox="1"/>
          <p:nvPr/>
        </p:nvSpPr>
        <p:spPr>
          <a:xfrm>
            <a:off x="609599" y="3581400"/>
            <a:ext cx="8001001"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v"/>
            </a:pPr>
            <a:r>
              <a:rPr lang="bn-BD" sz="4000" b="1" dirty="0" smtClean="0">
                <a:latin typeface="NikoshBAN" panose="02000000000000000000" pitchFamily="2" charset="0"/>
                <a:cs typeface="NikoshBAN" panose="02000000000000000000" pitchFamily="2" charset="0"/>
              </a:rPr>
              <a:t>কবি ‘মাইকেল মধুসূধন দত্ত’-এর জন্ম কোথায়? </a:t>
            </a:r>
            <a:r>
              <a:rPr lang="en-US" sz="4000" b="1" dirty="0" smtClean="0">
                <a:latin typeface="NikoshBAN" panose="02000000000000000000" pitchFamily="2" charset="0"/>
                <a:cs typeface="NikoshBAN" panose="02000000000000000000" pitchFamily="2" charset="0"/>
              </a:rPr>
              <a:t> </a:t>
            </a:r>
            <a:endParaRPr lang="bn-IN" sz="4000" b="1" dirty="0" smtClean="0">
              <a:latin typeface="NikoshBAN" panose="02000000000000000000" pitchFamily="2" charset="0"/>
              <a:cs typeface="NikoshBAN" panose="02000000000000000000" pitchFamily="2" charset="0"/>
            </a:endParaRPr>
          </a:p>
          <a:p>
            <a:pPr marL="457200" indent="-457200">
              <a:buFont typeface="Wingdings" pitchFamily="2" charset="2"/>
              <a:buChar char="v"/>
            </a:pPr>
            <a:r>
              <a:rPr lang="bn-BD" sz="4000" b="1" dirty="0" smtClean="0">
                <a:latin typeface="NikoshBAN" panose="02000000000000000000" pitchFamily="2" charset="0"/>
                <a:cs typeface="NikoshBAN" panose="02000000000000000000" pitchFamily="2" charset="0"/>
              </a:rPr>
              <a:t>তাঁর উল্লেখযোগ্য দুটি কাব্যগ্রন্থের নাম লিখ। </a:t>
            </a:r>
          </a:p>
        </p:txBody>
      </p:sp>
    </p:spTree>
    <p:extLst>
      <p:ext uri="{BB962C8B-B14F-4D97-AF65-F5344CB8AC3E}">
        <p14:creationId xmlns:p14="http://schemas.microsoft.com/office/powerpoint/2010/main" val="34042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3733" y="751730"/>
            <a:ext cx="3817960"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a:t>
            </a:r>
            <a:r>
              <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91" y="2057400"/>
            <a:ext cx="3720009" cy="3733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ound Diagonal Corner Rectangle 2"/>
          <p:cNvSpPr>
            <a:spLocks noChangeArrowheads="1"/>
          </p:cNvSpPr>
          <p:nvPr/>
        </p:nvSpPr>
        <p:spPr bwMode="auto">
          <a:xfrm>
            <a:off x="4999892" y="843473"/>
            <a:ext cx="2895600" cy="863600"/>
          </a:xfrm>
          <a:custGeom>
            <a:avLst/>
            <a:gdLst>
              <a:gd name="T0" fmla="*/ 331600 w 7972023"/>
              <a:gd name="T1" fmla="*/ 1223070 h 5492839"/>
              <a:gd name="T2" fmla="*/ 165800 w 7972023"/>
              <a:gd name="T3" fmla="*/ 2446137 h 5492839"/>
              <a:gd name="T4" fmla="*/ 0 w 7972023"/>
              <a:gd name="T5" fmla="*/ 1223070 h 5492839"/>
              <a:gd name="T6" fmla="*/ 165800 w 7972023"/>
              <a:gd name="T7" fmla="*/ 0 h 5492839"/>
              <a:gd name="T8" fmla="*/ 0 60000 65536"/>
              <a:gd name="T9" fmla="*/ 5898240 60000 65536"/>
              <a:gd name="T10" fmla="*/ 11796480 60000 65536"/>
              <a:gd name="T11" fmla="*/ 17694720 60000 65536"/>
              <a:gd name="T12" fmla="*/ 268139 w 7972023"/>
              <a:gd name="T13" fmla="*/ 268140 h 5492839"/>
              <a:gd name="T14" fmla="*/ 7703922 w 7972023"/>
              <a:gd name="T15" fmla="*/ 5224703 h 5492839"/>
            </a:gdLst>
            <a:ahLst/>
            <a:cxnLst>
              <a:cxn ang="T8">
                <a:pos x="T0" y="T1"/>
              </a:cxn>
              <a:cxn ang="T9">
                <a:pos x="T2" y="T3"/>
              </a:cxn>
              <a:cxn ang="T10">
                <a:pos x="T4" y="T5"/>
              </a:cxn>
              <a:cxn ang="T11">
                <a:pos x="T6" y="T7"/>
              </a:cxn>
            </a:cxnLst>
            <a:rect l="T12" t="T13" r="T14" b="T15"/>
            <a:pathLst>
              <a:path w="7972023" h="5492839">
                <a:moveTo>
                  <a:pt x="915492" y="0"/>
                </a:moveTo>
                <a:lnTo>
                  <a:pt x="7874580" y="0"/>
                </a:lnTo>
                <a:lnTo>
                  <a:pt x="7874579" y="0"/>
                </a:lnTo>
                <a:cubicBezTo>
                  <a:pt x="7928396" y="0"/>
                  <a:pt x="7972023" y="43626"/>
                  <a:pt x="7972023" y="97443"/>
                </a:cubicBezTo>
                <a:lnTo>
                  <a:pt x="7972023" y="4577347"/>
                </a:lnTo>
                <a:cubicBezTo>
                  <a:pt x="7972023" y="5082959"/>
                  <a:pt x="7562143" y="5492839"/>
                  <a:pt x="7056531" y="5492839"/>
                </a:cubicBezTo>
                <a:cubicBezTo>
                  <a:pt x="7056530" y="5492839"/>
                  <a:pt x="7056530" y="5492838"/>
                  <a:pt x="7056530" y="5492838"/>
                </a:cubicBezTo>
                <a:lnTo>
                  <a:pt x="97443" y="5492839"/>
                </a:lnTo>
                <a:cubicBezTo>
                  <a:pt x="43626" y="5492839"/>
                  <a:pt x="0" y="5449212"/>
                  <a:pt x="0" y="5395396"/>
                </a:cubicBezTo>
                <a:lnTo>
                  <a:pt x="0" y="915492"/>
                </a:lnTo>
                <a:cubicBezTo>
                  <a:pt x="0" y="409880"/>
                  <a:pt x="409880" y="0"/>
                  <a:pt x="915492" y="1"/>
                </a:cubicBezTo>
                <a:cubicBezTo>
                  <a:pt x="915492" y="1"/>
                  <a:pt x="915493" y="1"/>
                  <a:pt x="915493" y="1"/>
                </a:cubicBezTo>
                <a:close/>
              </a:path>
            </a:pathLst>
          </a:custGeom>
          <a:noFill/>
          <a:ln w="38100" algn="ctr">
            <a:noFill/>
            <a:miter lim="800000"/>
            <a:headEnd/>
            <a:tailEnd/>
          </a:ln>
        </p:spPr>
        <p:txBody>
          <a:bodyPr lIns="117564" tIns="58782" rIns="117564" bIns="58782"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endParaRPr lang="en-US" sz="7700" b="1" dirty="0" smtClean="0">
              <a:latin typeface="NikoshBAN" pitchFamily="2" charset="0"/>
              <a:cs typeface="NikoshBAN" pitchFamily="2" charset="0"/>
            </a:endParaRPr>
          </a:p>
          <a:p>
            <a:endParaRPr lang="en-US" sz="7700" b="1" dirty="0" smtClean="0">
              <a:latin typeface="NikoshBAN" pitchFamily="2" charset="0"/>
              <a:cs typeface="NikoshBAN" pitchFamily="2" charset="0"/>
            </a:endParaRPr>
          </a:p>
          <a:p>
            <a:r>
              <a:rPr lang="bn-BD" sz="3200" b="1" dirty="0" smtClean="0">
                <a:latin typeface="NikoshBAN" pitchFamily="2" charset="0"/>
                <a:cs typeface="NikoshBAN" pitchFamily="2" charset="0"/>
              </a:rPr>
              <a:t>কপোতাক্ষ </a:t>
            </a:r>
            <a:r>
              <a:rPr lang="bn-BD" sz="3200" b="1" dirty="0">
                <a:latin typeface="NikoshBAN" pitchFamily="2" charset="0"/>
                <a:cs typeface="NikoshBAN" pitchFamily="2" charset="0"/>
              </a:rPr>
              <a:t>নদ</a:t>
            </a:r>
          </a:p>
          <a:p>
            <a:pPr algn="ctr"/>
            <a:r>
              <a:rPr lang="en-US" sz="2000" b="1" dirty="0" smtClean="0">
                <a:latin typeface="NikoshBAN" pitchFamily="2" charset="0"/>
                <a:cs typeface="NikoshBAN" pitchFamily="2" charset="0"/>
              </a:rPr>
              <a:t>- </a:t>
            </a:r>
            <a:r>
              <a:rPr lang="bn-BD" sz="2000" b="1" dirty="0" smtClean="0">
                <a:latin typeface="NikoshBAN" pitchFamily="2" charset="0"/>
                <a:cs typeface="NikoshBAN" pitchFamily="2" charset="0"/>
              </a:rPr>
              <a:t>মাইকেল </a:t>
            </a:r>
            <a:r>
              <a:rPr lang="bn-BD" sz="2000" b="1" dirty="0">
                <a:latin typeface="NikoshBAN" pitchFamily="2" charset="0"/>
                <a:cs typeface="NikoshBAN" pitchFamily="2" charset="0"/>
              </a:rPr>
              <a:t>মধুসূদন </a:t>
            </a:r>
            <a:r>
              <a:rPr lang="bn-BD" sz="2000" b="1" dirty="0" smtClean="0">
                <a:latin typeface="NikoshBAN" pitchFamily="2" charset="0"/>
                <a:cs typeface="NikoshBAN" pitchFamily="2" charset="0"/>
              </a:rPr>
              <a:t>দত্ত</a:t>
            </a:r>
            <a:endParaRPr lang="en-US" sz="2000" b="1" dirty="0" smtClean="0">
              <a:latin typeface="NikoshBAN" pitchFamily="2" charset="0"/>
              <a:cs typeface="NikoshBAN" pitchFamily="2" charset="0"/>
            </a:endParaRPr>
          </a:p>
          <a:p>
            <a:pPr algn="ctr"/>
            <a:endParaRPr lang="en-US" sz="3600" b="1" dirty="0" smtClean="0">
              <a:latin typeface="NikoshBAN" pitchFamily="2" charset="0"/>
              <a:cs typeface="NikoshBAN" pitchFamily="2" charset="0"/>
            </a:endParaRPr>
          </a:p>
          <a:p>
            <a:pPr algn="ctr"/>
            <a:endParaRPr lang="en-US" sz="3600" b="1" dirty="0" smtClean="0">
              <a:latin typeface="NikoshBAN" pitchFamily="2" charset="0"/>
              <a:cs typeface="NikoshBAN" pitchFamily="2" charset="0"/>
            </a:endParaRPr>
          </a:p>
          <a:p>
            <a:pPr algn="ctr"/>
            <a:endParaRPr lang="bn-BD" sz="3600" b="1" dirty="0">
              <a:latin typeface="NikoshBAN" pitchFamily="2" charset="0"/>
              <a:cs typeface="NikoshBAN" pitchFamily="2" charset="0"/>
            </a:endParaRPr>
          </a:p>
          <a:p>
            <a:pPr algn="ctr"/>
            <a:endParaRPr lang="bn-BD" sz="3600" b="1" dirty="0">
              <a:latin typeface="NikoshBAN" pitchFamily="2" charset="0"/>
              <a:cs typeface="NikoshBAN" pitchFamily="2" charset="0"/>
            </a:endParaRPr>
          </a:p>
        </p:txBody>
      </p:sp>
      <p:sp>
        <p:nvSpPr>
          <p:cNvPr id="18" name="Rectangle 17"/>
          <p:cNvSpPr/>
          <p:nvPr/>
        </p:nvSpPr>
        <p:spPr>
          <a:xfrm>
            <a:off x="4999891" y="2057401"/>
            <a:ext cx="3018693" cy="3809999"/>
          </a:xfrm>
          <a:prstGeom prst="rect">
            <a:avLst/>
          </a:prstGeom>
        </p:spPr>
        <p:txBody>
          <a:bodyPr wrap="square" lIns="117564" tIns="58782" rIns="117564" bIns="58782" numCol="1">
            <a:prstTxWarp prst="textPlai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r>
              <a:rPr lang="bn-BD" sz="1000" b="1" dirty="0" smtClean="0">
                <a:latin typeface="NikoshBAN" pitchFamily="2" charset="0"/>
                <a:cs typeface="NikoshBAN" pitchFamily="2" charset="0"/>
              </a:rPr>
              <a:t>সতত, হে নদ তুমি পড় মোর মনে!</a:t>
            </a:r>
          </a:p>
          <a:p>
            <a:r>
              <a:rPr lang="bn-BD" sz="1000" b="1" dirty="0" smtClean="0">
                <a:latin typeface="NikoshBAN" pitchFamily="2" charset="0"/>
                <a:cs typeface="NikoshBAN" pitchFamily="2" charset="0"/>
              </a:rPr>
              <a:t>সতত তোমারি কথা ভাবি এ বিরলে;</a:t>
            </a:r>
          </a:p>
          <a:p>
            <a:r>
              <a:rPr lang="bn-BD" sz="1000" b="1" dirty="0" smtClean="0">
                <a:latin typeface="NikoshBAN" pitchFamily="2" charset="0"/>
                <a:cs typeface="NikoshBAN" pitchFamily="2" charset="0"/>
              </a:rPr>
              <a:t>সতত (যেমতি লোক নিশার স্বপনে</a:t>
            </a:r>
          </a:p>
          <a:p>
            <a:r>
              <a:rPr lang="bn-BD" sz="1000" b="1" dirty="0" smtClean="0">
                <a:latin typeface="NikoshBAN" pitchFamily="2" charset="0"/>
                <a:cs typeface="NikoshBAN" pitchFamily="2" charset="0"/>
              </a:rPr>
              <a:t>শোনে মায়া-মন্ত্রধনী) তব কলক’লে</a:t>
            </a:r>
          </a:p>
          <a:p>
            <a:r>
              <a:rPr lang="bn-BD" sz="1000" b="1" dirty="0" smtClean="0">
                <a:latin typeface="NikoshBAN" pitchFamily="2" charset="0"/>
                <a:cs typeface="NikoshBAN" pitchFamily="2" charset="0"/>
              </a:rPr>
              <a:t> জুড়াই এ কান আমি ভ্রান্তির ছলনে!</a:t>
            </a:r>
          </a:p>
          <a:p>
            <a:r>
              <a:rPr lang="bn-BD" sz="1000" b="1" dirty="0" smtClean="0">
                <a:latin typeface="NikoshBAN" pitchFamily="2" charset="0"/>
                <a:cs typeface="NikoshBAN" pitchFamily="2" charset="0"/>
              </a:rPr>
              <a:t>বহু দেশে দেখিয়াছি বহু  নদ-দলে,</a:t>
            </a:r>
            <a:endParaRPr lang="en-US" sz="1000" b="1" dirty="0" smtClean="0">
              <a:latin typeface="NikoshBAN" pitchFamily="2" charset="0"/>
              <a:cs typeface="NikoshBAN" pitchFamily="2" charset="0"/>
            </a:endParaRPr>
          </a:p>
          <a:p>
            <a:r>
              <a:rPr lang="bn-BD" sz="1000" b="1" dirty="0" smtClean="0">
                <a:latin typeface="NikoshBAN" pitchFamily="2" charset="0"/>
                <a:cs typeface="NikoshBAN" pitchFamily="2" charset="0"/>
              </a:rPr>
              <a:t>কিন্তু এ স্নেহের তৃষ্ণা মিটে কার জলে?</a:t>
            </a:r>
          </a:p>
          <a:p>
            <a:r>
              <a:rPr lang="bn-BD" sz="1000" b="1" dirty="0" smtClean="0">
                <a:latin typeface="NikoshBAN" pitchFamily="2" charset="0"/>
                <a:cs typeface="NikoshBAN" pitchFamily="2" charset="0"/>
              </a:rPr>
              <a:t>দুগ্ধ-স্রোতোরূপী তুমি জন্মভূমি-স্তনে।</a:t>
            </a:r>
            <a:endParaRPr lang="en-US" sz="1000" b="1" dirty="0" smtClean="0">
              <a:latin typeface="NikoshBAN" pitchFamily="2" charset="0"/>
              <a:cs typeface="NikoshBAN" pitchFamily="2" charset="0"/>
            </a:endParaRPr>
          </a:p>
          <a:p>
            <a:r>
              <a:rPr lang="bn-BD" sz="1000" b="1" dirty="0" smtClean="0">
                <a:latin typeface="NikoshBAN" pitchFamily="2" charset="0"/>
                <a:cs typeface="NikoshBAN" pitchFamily="2" charset="0"/>
              </a:rPr>
              <a:t>আর কি হবে দেখা?- যত দিন যাবে,</a:t>
            </a:r>
          </a:p>
          <a:p>
            <a:r>
              <a:rPr lang="bn-BD" sz="1000" b="1" dirty="0" smtClean="0">
                <a:latin typeface="NikoshBAN" pitchFamily="2" charset="0"/>
                <a:cs typeface="NikoshBAN" pitchFamily="2" charset="0"/>
              </a:rPr>
              <a:t>প্রজারূপে রাজরূপে সাগরেরে দিতে</a:t>
            </a:r>
            <a:endParaRPr lang="en-US" sz="1000" b="1" dirty="0" smtClean="0">
              <a:latin typeface="NikoshBAN" pitchFamily="2" charset="0"/>
              <a:cs typeface="NikoshBAN" pitchFamily="2" charset="0"/>
            </a:endParaRPr>
          </a:p>
          <a:p>
            <a:r>
              <a:rPr lang="bn-BD" sz="1000" b="1" dirty="0" smtClean="0">
                <a:latin typeface="NikoshBAN" pitchFamily="2" charset="0"/>
                <a:cs typeface="NikoshBAN" pitchFamily="2" charset="0"/>
              </a:rPr>
              <a:t>বারি-রূপ কর তুমি; এ মিনতি, গাবে</a:t>
            </a:r>
          </a:p>
          <a:p>
            <a:r>
              <a:rPr lang="bn-BD" sz="1000" b="1" dirty="0" smtClean="0">
                <a:latin typeface="NikoshBAN" pitchFamily="2" charset="0"/>
                <a:cs typeface="NikoshBAN" pitchFamily="2" charset="0"/>
              </a:rPr>
              <a:t>বঙ্গজ জনের কানে, সখে, সখা-রীতে</a:t>
            </a:r>
            <a:endParaRPr lang="en-US" sz="1000" b="1" dirty="0" smtClean="0">
              <a:latin typeface="NikoshBAN" pitchFamily="2" charset="0"/>
              <a:cs typeface="NikoshBAN" pitchFamily="2" charset="0"/>
            </a:endParaRPr>
          </a:p>
          <a:p>
            <a:r>
              <a:rPr lang="bn-BD" sz="1000" b="1" dirty="0" smtClean="0">
                <a:latin typeface="NikoshBAN" pitchFamily="2" charset="0"/>
                <a:cs typeface="NikoshBAN" pitchFamily="2" charset="0"/>
              </a:rPr>
              <a:t>নাম তার, এ প্রবাসে মজি প্রেম-ভাবে</a:t>
            </a:r>
          </a:p>
          <a:p>
            <a:r>
              <a:rPr lang="bn-BD" sz="1000" b="1" dirty="0" smtClean="0">
                <a:latin typeface="NikoshBAN" pitchFamily="2" charset="0"/>
                <a:cs typeface="NikoshBAN" pitchFamily="2" charset="0"/>
              </a:rPr>
              <a:t>লইছে যে তব নাম বঙ্গের সংগীতে।</a:t>
            </a:r>
            <a:endParaRPr lang="en-US" sz="1000" b="1" dirty="0">
              <a:latin typeface="NikoshBAN" pitchFamily="2" charset="0"/>
              <a:cs typeface="NikoshBAN" pitchFamily="2" charset="0"/>
            </a:endParaRPr>
          </a:p>
        </p:txBody>
      </p:sp>
    </p:spTree>
    <p:extLst>
      <p:ext uri="{BB962C8B-B14F-4D97-AF65-F5344CB8AC3E}">
        <p14:creationId xmlns:p14="http://schemas.microsoft.com/office/powerpoint/2010/main" val="22421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887</Words>
  <Application>Microsoft Office PowerPoint</Application>
  <PresentationFormat>On-screen Show (4:3)</PresentationFormat>
  <Paragraphs>165</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City computer</dc:creator>
  <cp:lastModifiedBy>City computer</cp:lastModifiedBy>
  <cp:revision>73</cp:revision>
  <dcterms:created xsi:type="dcterms:W3CDTF">2006-08-16T00:00:00Z</dcterms:created>
  <dcterms:modified xsi:type="dcterms:W3CDTF">2020-10-27T17:14:51Z</dcterms:modified>
</cp:coreProperties>
</file>