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2" r:id="rId2"/>
    <p:sldId id="301" r:id="rId3"/>
    <p:sldId id="299" r:id="rId4"/>
    <p:sldId id="257" r:id="rId5"/>
    <p:sldId id="304" r:id="rId6"/>
    <p:sldId id="258" r:id="rId7"/>
    <p:sldId id="259" r:id="rId8"/>
    <p:sldId id="260" r:id="rId9"/>
    <p:sldId id="320" r:id="rId10"/>
    <p:sldId id="322" r:id="rId11"/>
    <p:sldId id="323" r:id="rId12"/>
    <p:sldId id="265" r:id="rId13"/>
    <p:sldId id="267" r:id="rId14"/>
    <p:sldId id="268" r:id="rId15"/>
    <p:sldId id="269" r:id="rId16"/>
    <p:sldId id="270" r:id="rId17"/>
    <p:sldId id="311" r:id="rId18"/>
    <p:sldId id="337" r:id="rId19"/>
    <p:sldId id="29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FF"/>
    <a:srgbClr val="008000"/>
    <a:srgbClr val="000099"/>
    <a:srgbClr val="055B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4F77A-2A47-4FE8-B1C9-BE784796FB93}" type="datetimeFigureOut">
              <a:rPr lang="en-US" smtClean="0"/>
              <a:t>27-Oct-20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0480A-98F6-4AB1-BB1F-5F09E12E5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61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F0300-6A28-4A86-8B9F-65BAD2BA5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8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" y="152400"/>
            <a:ext cx="9144000" cy="6858000"/>
          </a:xfrm>
          <a:prstGeom prst="rect">
            <a:avLst/>
          </a:prstGeom>
        </p:spPr>
      </p:pic>
      <p:sp>
        <p:nvSpPr>
          <p:cNvPr id="4" name="Rectangle 11"/>
          <p:cNvSpPr txBox="1">
            <a:spLocks noChangeArrowheads="1"/>
          </p:cNvSpPr>
          <p:nvPr/>
        </p:nvSpPr>
        <p:spPr>
          <a:xfrm>
            <a:off x="304800" y="152400"/>
            <a:ext cx="8610600" cy="4839195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6000" dirty="0" smtClean="0">
                <a:solidFill>
                  <a:srgbClr val="FFFF00"/>
                </a:solidFill>
              </a:rPr>
              <a:t>Good Morning  </a:t>
            </a:r>
            <a:r>
              <a:rPr lang="en-US" sz="5400" dirty="0" smtClean="0">
                <a:solidFill>
                  <a:srgbClr val="FF0000"/>
                </a:solidFill>
              </a:rPr>
              <a:t>&amp;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8000" dirty="0" smtClean="0"/>
              <a:t>Welcome</a:t>
            </a:r>
            <a:r>
              <a:rPr lang="en-US" sz="4400" dirty="0" smtClean="0">
                <a:solidFill>
                  <a:srgbClr val="FFFF00"/>
                </a:solidFill>
              </a:rPr>
              <a:t/>
            </a:r>
            <a:br>
              <a:rPr lang="en-US" sz="4400" dirty="0" smtClean="0">
                <a:solidFill>
                  <a:srgbClr val="FFFF00"/>
                </a:solidFill>
              </a:rPr>
            </a:br>
            <a:r>
              <a:rPr lang="en-US" sz="4400" dirty="0" smtClean="0">
                <a:solidFill>
                  <a:srgbClr val="FFFF00"/>
                </a:solidFill>
              </a:rPr>
              <a:t>My dear learners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0 h 6899275"/>
              <a:gd name="T4" fmla="*/ 4620419 w 9240838"/>
              <a:gd name="T5" fmla="*/ 6899275 h 6899275"/>
              <a:gd name="T6" fmla="*/ 9240838 w 9240838"/>
              <a:gd name="T7" fmla="*/ 3449730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2504" y="154379"/>
            <a:ext cx="8906493" cy="6475022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41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5.55112E-17 C 0.06892 5.55112E-17 0.125 0.02847 0.125 0.06389 C 0.125 0.09907 0.06892 0.12778 3.33333E-6 0.12778 C -0.0691 0.12778 -0.125 0.09907 -0.125 0.06389 C -0.125 0.02847 -0.0691 5.55112E-17 3.33333E-6 5.55112E-17 Z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638425"/>
              </p:ext>
            </p:extLst>
          </p:nvPr>
        </p:nvGraphicFramePr>
        <p:xfrm>
          <a:off x="304797" y="609601"/>
          <a:ext cx="8534402" cy="6318773"/>
        </p:xfrm>
        <a:graphic>
          <a:graphicData uri="http://schemas.openxmlformats.org/drawingml/2006/table">
            <a:tbl>
              <a:tblPr/>
              <a:tblGrid>
                <a:gridCol w="1187068"/>
                <a:gridCol w="1383426"/>
                <a:gridCol w="1365576"/>
                <a:gridCol w="1397933"/>
                <a:gridCol w="1654531"/>
                <a:gridCol w="1545868"/>
              </a:tblGrid>
              <a:tr h="3773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c~Y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©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iƒc</a:t>
                      </a:r>
                      <a:endParaRPr lang="en-US" sz="2000" dirty="0">
                        <a:latin typeface="SutonnyMJ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msw¶ß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iƒc</a:t>
                      </a:r>
                      <a:endParaRPr lang="en-US" sz="2000" dirty="0">
                        <a:latin typeface="SutonnyMJ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D”PviY</a:t>
                      </a:r>
                      <a:endParaRPr lang="en-US" sz="2000" dirty="0">
                        <a:latin typeface="SutonnyMJ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c~Y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©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iƒc</a:t>
                      </a:r>
                      <a:endParaRPr lang="en-US" sz="2000" dirty="0">
                        <a:latin typeface="SutonnyMJ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msw¶ß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iƒc</a:t>
                      </a:r>
                      <a:endParaRPr lang="en-US" sz="2000" dirty="0">
                        <a:latin typeface="SutonnyMJ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D”PviY</a:t>
                      </a:r>
                      <a:endParaRPr lang="en-US" sz="2000" dirty="0">
                        <a:latin typeface="SutonnyMJ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1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 am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I’m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AvBg</a:t>
                      </a:r>
                      <a:endParaRPr lang="en-US" sz="2000" dirty="0">
                        <a:latin typeface="SutonnyMJ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She is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She’s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kxR</a:t>
                      </a:r>
                      <a:endParaRPr lang="en-US" sz="2000" dirty="0">
                        <a:latin typeface="SutonnyMJ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1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I have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I’ve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AvBf</a:t>
                      </a:r>
                      <a:endParaRPr lang="en-US" sz="2000" dirty="0">
                        <a:latin typeface="SutonnyMJ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She will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She’ll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kxj</a:t>
                      </a:r>
                      <a:endParaRPr lang="en-US" sz="2000" dirty="0">
                        <a:latin typeface="SutonnyMJ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4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 shall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I’ll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AvBj</a:t>
                      </a:r>
                      <a:endParaRPr lang="en-US" sz="2000" dirty="0">
                        <a:latin typeface="SutonnyMJ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she would/  she had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She’d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kxW</a:t>
                      </a:r>
                      <a:endParaRPr lang="en-US" sz="2000" dirty="0">
                        <a:latin typeface="SutonnyMJ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4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 would/  I had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I’d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AvBW</a:t>
                      </a:r>
                      <a:endParaRPr lang="en-US" sz="2000" dirty="0">
                        <a:latin typeface="SutonnyMJ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we are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We’re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DBqvi</a:t>
                      </a:r>
                      <a:endParaRPr lang="en-US" sz="2000" dirty="0">
                        <a:latin typeface="SutonnyMJ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1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You are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You’re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BIi</a:t>
                      </a:r>
                      <a:endParaRPr lang="en-US" sz="2000" dirty="0">
                        <a:latin typeface="SutonnyMJ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we have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We’ve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DBqve</a:t>
                      </a:r>
                      <a:endParaRPr lang="en-US" sz="2000" dirty="0">
                        <a:latin typeface="SutonnyMJ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8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You have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You’ve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BIf</a:t>
                      </a:r>
                      <a:endParaRPr lang="en-US" sz="2000" dirty="0">
                        <a:latin typeface="SutonnyMJ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we  will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We’ll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DCj</a:t>
                      </a:r>
                      <a:endParaRPr lang="en-US" sz="2000" dirty="0">
                        <a:latin typeface="SutonnyMJ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4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You  will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You’ll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BDj</a:t>
                      </a:r>
                      <a:endParaRPr lang="en-US" sz="2000" dirty="0">
                        <a:latin typeface="SutonnyMJ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we would/ we had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We’d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DBW</a:t>
                      </a:r>
                      <a:endParaRPr lang="en-US" sz="2000" dirty="0">
                        <a:latin typeface="SutonnyMJ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You would/ you had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You’d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BDW</a:t>
                      </a:r>
                      <a:endParaRPr lang="en-US" sz="2000" dirty="0">
                        <a:latin typeface="SutonnyMJ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It will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It’ll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BwUj</a:t>
                      </a:r>
                      <a:endParaRPr lang="en-US" sz="2000" dirty="0">
                        <a:latin typeface="SutonnyMJ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1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He is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He’s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nxR</a:t>
                      </a:r>
                      <a:endParaRPr lang="en-US" sz="2000" dirty="0">
                        <a:latin typeface="SutonnyMJ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They are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They’re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‡`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qv</a:t>
                      </a:r>
                      <a:endParaRPr lang="en-US" sz="2000" dirty="0">
                        <a:latin typeface="SutonnyMJ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1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He  will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He’ll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nxj</a:t>
                      </a:r>
                      <a:endParaRPr lang="en-US" sz="2000" dirty="0">
                        <a:latin typeface="SutonnyMJ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The have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They’ve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‡`e</a:t>
                      </a:r>
                      <a:endParaRPr lang="en-US" sz="2000" dirty="0">
                        <a:latin typeface="SutonnyMJ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0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He had, 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he would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He’d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nxW</a:t>
                      </a:r>
                      <a:endParaRPr lang="en-US" sz="2000" dirty="0">
                        <a:latin typeface="SutonnyMJ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They will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they’ll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‡`j</a:t>
                      </a:r>
                      <a:endParaRPr lang="en-US" sz="2000" dirty="0">
                        <a:latin typeface="SutonnyMJ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868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Personal Pronoun+ Verb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22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655641"/>
              </p:ext>
            </p:extLst>
          </p:nvPr>
        </p:nvGraphicFramePr>
        <p:xfrm>
          <a:off x="304801" y="533404"/>
          <a:ext cx="8610600" cy="6019794"/>
        </p:xfrm>
        <a:graphic>
          <a:graphicData uri="http://schemas.openxmlformats.org/drawingml/2006/table">
            <a:tbl>
              <a:tblPr/>
              <a:tblGrid>
                <a:gridCol w="1218481"/>
                <a:gridCol w="1374628"/>
                <a:gridCol w="1387264"/>
                <a:gridCol w="1543409"/>
                <a:gridCol w="1543409"/>
                <a:gridCol w="1543409"/>
              </a:tblGrid>
              <a:tr h="5472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msw¶ß</a:t>
                      </a:r>
                      <a:endParaRPr lang="en-US" sz="2400" dirty="0">
                        <a:latin typeface="SutonnyMJ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c~Y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©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iƒc</a:t>
                      </a:r>
                      <a:endParaRPr lang="en-US" sz="2400" dirty="0">
                        <a:latin typeface="SutonnyMJ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  D”PviY</a:t>
                      </a:r>
                      <a:endParaRPr lang="en-US" sz="2400">
                        <a:latin typeface="SutonnyMJ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msw¶ß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 </a:t>
                      </a:r>
                      <a:endParaRPr lang="en-US" sz="2400" dirty="0">
                        <a:latin typeface="SutonnyMJ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 c~Y© iƒc</a:t>
                      </a:r>
                      <a:endParaRPr lang="en-US" sz="2400">
                        <a:latin typeface="SutonnyMJ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D”PviY</a:t>
                      </a:r>
                      <a:endParaRPr lang="en-US" sz="2400" dirty="0">
                        <a:latin typeface="SutonnyMJ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2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Aren’t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Are not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Avi›U</a:t>
                      </a:r>
                      <a:endParaRPr lang="en-US" sz="2400" dirty="0">
                        <a:latin typeface="SutonnyMJ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Mightn’t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Might not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gvBU›U</a:t>
                      </a:r>
                      <a:endParaRPr lang="en-US" sz="2400" dirty="0">
                        <a:latin typeface="SutonnyMJ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2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Can’t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Can not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Kv›U</a:t>
                      </a:r>
                      <a:endParaRPr lang="en-US" sz="2400" dirty="0">
                        <a:latin typeface="SutonnyMJ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Mustn’t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Must not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gvm›U</a:t>
                      </a:r>
                      <a:endParaRPr lang="en-US" sz="2400">
                        <a:latin typeface="SutonnyMJ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2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Couldn’t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Could not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KzW›U</a:t>
                      </a:r>
                      <a:endParaRPr lang="en-US" sz="2400" dirty="0">
                        <a:latin typeface="SutonnyMJ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Needn’t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Need not 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bxW›U</a:t>
                      </a:r>
                      <a:endParaRPr lang="en-US" sz="2400">
                        <a:latin typeface="SutonnyMJ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2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Daren’t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Dare not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‡WB›U</a:t>
                      </a:r>
                      <a:endParaRPr lang="en-US" sz="2400" dirty="0">
                        <a:latin typeface="SutonnyMJ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Oughtn’t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Ought not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IUu›U</a:t>
                      </a:r>
                      <a:endParaRPr lang="en-US" sz="2400" dirty="0">
                        <a:latin typeface="SutonnyMJ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2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Didn’t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Did not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wWW›U</a:t>
                      </a:r>
                      <a:endParaRPr lang="en-US" sz="2400" dirty="0">
                        <a:latin typeface="SutonnyMJ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Shan’t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Shall not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k¨v›U</a:t>
                      </a:r>
                      <a:endParaRPr lang="en-US" sz="2400" dirty="0">
                        <a:latin typeface="SutonnyMJ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2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Doesn’t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Does not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WvR›U</a:t>
                      </a:r>
                      <a:endParaRPr lang="en-US" sz="2400" dirty="0">
                        <a:latin typeface="SutonnyMJ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Shouldn’t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Should not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ïW›U</a:t>
                      </a:r>
                      <a:endParaRPr lang="en-US" sz="2400" dirty="0">
                        <a:latin typeface="SutonnyMJ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2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Hasn’t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Has not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‡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nR›U</a:t>
                      </a:r>
                      <a:endParaRPr lang="en-US" sz="2400" dirty="0">
                        <a:latin typeface="SutonnyMJ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Wasn’t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Was not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IqvR›U</a:t>
                      </a:r>
                      <a:endParaRPr lang="en-US" sz="2400" dirty="0">
                        <a:latin typeface="SutonnyMJ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2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Haven’t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Have not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‡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nf›U</a:t>
                      </a:r>
                      <a:endParaRPr lang="en-US" sz="2400" dirty="0">
                        <a:latin typeface="SutonnyMJ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Weren’t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Were not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I‡q›U</a:t>
                      </a:r>
                      <a:endParaRPr lang="en-US" sz="2400" dirty="0">
                        <a:latin typeface="SutonnyMJ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2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Hadn’t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Had not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‡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nW›U</a:t>
                      </a:r>
                      <a:endParaRPr lang="en-US" sz="2400" dirty="0">
                        <a:latin typeface="SutonnyMJ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Wouldn’t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Would not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DW›U</a:t>
                      </a:r>
                      <a:endParaRPr lang="en-US" sz="2400" dirty="0">
                        <a:latin typeface="SutonnyMJ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2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Isn’t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Is not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BR›U</a:t>
                      </a:r>
                      <a:endParaRPr lang="en-US" sz="2400" dirty="0">
                        <a:latin typeface="SutonnyMJ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Mayn’t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May not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‡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SutonnyMJ" pitchFamily="2" charset="0"/>
                          <a:ea typeface="Times New Roman"/>
                          <a:cs typeface="Times New Roman"/>
                        </a:rPr>
                        <a:t>gB›U</a:t>
                      </a:r>
                      <a:endParaRPr lang="en-US" sz="2400" dirty="0">
                        <a:latin typeface="SutonnyMJ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883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Verb + not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905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1"/>
            <a:ext cx="8686800" cy="313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latin typeface="+mj-lt"/>
              </a:rPr>
              <a:t>2. </a:t>
            </a:r>
            <a:r>
              <a:rPr lang="en-US" sz="6000" dirty="0" err="1" smtClean="0">
                <a:latin typeface="SutonnyMJ" pitchFamily="2" charset="0"/>
                <a:cs typeface="AtraiMJ" pitchFamily="2" charset="0"/>
              </a:rPr>
              <a:t>gyj</a:t>
            </a:r>
            <a:r>
              <a:rPr lang="en-US" sz="6000" dirty="0" smtClean="0">
                <a:latin typeface="+mj-lt"/>
              </a:rPr>
              <a:t> sentence  </a:t>
            </a:r>
            <a:r>
              <a:rPr lang="en-US" sz="6000" dirty="0" smtClean="0">
                <a:latin typeface="SutonnyMJ" pitchFamily="2" charset="0"/>
                <a:cs typeface="AtraiMJ" pitchFamily="2" charset="0"/>
              </a:rPr>
              <a:t>I</a:t>
            </a:r>
            <a:r>
              <a:rPr lang="en-US" sz="6000" dirty="0" smtClean="0">
                <a:latin typeface="+mj-lt"/>
              </a:rPr>
              <a:t>  Tag question </a:t>
            </a:r>
            <a:r>
              <a:rPr lang="en-US" sz="6000" dirty="0" err="1" smtClean="0">
                <a:latin typeface="SutonnyMJ" pitchFamily="2" charset="0"/>
                <a:cs typeface="AtraiMJ" pitchFamily="2" charset="0"/>
              </a:rPr>
              <a:t>Gi</a:t>
            </a:r>
            <a:r>
              <a:rPr lang="en-US" sz="6000" dirty="0" smtClean="0">
                <a:latin typeface="SutonnyMJ" pitchFamily="2" charset="0"/>
                <a:cs typeface="Atrai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AtraiMJ" pitchFamily="2" charset="0"/>
              </a:rPr>
              <a:t>gvSLv‡b</a:t>
            </a:r>
            <a:r>
              <a:rPr lang="en-US" sz="6000" dirty="0" smtClean="0">
                <a:latin typeface="SutonnyMJ" pitchFamily="2" charset="0"/>
                <a:cs typeface="Atrai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AtraiMJ" pitchFamily="2" charset="0"/>
              </a:rPr>
              <a:t>Kgv</a:t>
            </a:r>
            <a:r>
              <a:rPr lang="en-US" sz="6000" dirty="0" smtClean="0">
                <a:latin typeface="SutonnyMJ" pitchFamily="2" charset="0"/>
                <a:cs typeface="AtraiMJ" pitchFamily="2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  <a:cs typeface="AtraiMJ" pitchFamily="2" charset="0"/>
              </a:rPr>
              <a:t>(,)</a:t>
            </a:r>
            <a:r>
              <a:rPr lang="en-US" sz="6000" dirty="0" smtClean="0">
                <a:latin typeface="SutonnyMJ" pitchFamily="2" charset="0"/>
                <a:cs typeface="Atrai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AtraiMJ" pitchFamily="2" charset="0"/>
              </a:rPr>
              <a:t>Ges</a:t>
            </a:r>
            <a:r>
              <a:rPr lang="en-US" sz="6000" dirty="0" smtClean="0">
                <a:latin typeface="SutonnyMJ" pitchFamily="2" charset="0"/>
                <a:cs typeface="Atrai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AtraiMJ" pitchFamily="2" charset="0"/>
              </a:rPr>
              <a:t>me‡k‡l</a:t>
            </a:r>
            <a:r>
              <a:rPr lang="en-US" sz="6000" dirty="0" smtClean="0">
                <a:latin typeface="SutonnyMJ" pitchFamily="2" charset="0"/>
                <a:cs typeface="AtraiMJ" pitchFamily="2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  <a:cs typeface="AtraiMJ" pitchFamily="2" charset="0"/>
              </a:rPr>
              <a:t>(? )</a:t>
            </a:r>
            <a:r>
              <a:rPr lang="en-US" sz="6000" dirty="0" smtClean="0">
                <a:latin typeface="SutonnyMJ" pitchFamily="2" charset="0"/>
                <a:cs typeface="AtraiMJ" pitchFamily="2" charset="0"/>
              </a:rPr>
              <a:t>  </a:t>
            </a:r>
            <a:r>
              <a:rPr lang="en-US" sz="6000" dirty="0" err="1" smtClean="0">
                <a:latin typeface="SutonnyMJ" pitchFamily="2" charset="0"/>
                <a:cs typeface="AtraiMJ" pitchFamily="2" charset="0"/>
              </a:rPr>
              <a:t>wPý</a:t>
            </a:r>
            <a:r>
              <a:rPr lang="en-US" sz="6000" dirty="0" smtClean="0">
                <a:latin typeface="SutonnyMJ" pitchFamily="2" charset="0"/>
                <a:cs typeface="Atrai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AtraiMJ" pitchFamily="2" charset="0"/>
              </a:rPr>
              <a:t>e‡m</a:t>
            </a:r>
            <a:r>
              <a:rPr lang="en-US" sz="6000" dirty="0" smtClean="0">
                <a:latin typeface="SutonnyMJ" pitchFamily="2" charset="0"/>
                <a:cs typeface="AtraiMJ" pitchFamily="2" charset="0"/>
              </a:rPr>
              <a:t> | </a:t>
            </a:r>
            <a:r>
              <a:rPr lang="en-US" sz="6000" dirty="0" smtClean="0">
                <a:latin typeface="SutonnyMJ" pitchFamily="2" charset="0"/>
              </a:rPr>
              <a:t>            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3962400"/>
            <a:ext cx="46482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spc="100" dirty="0">
                <a:solidFill>
                  <a:srgbClr val="055B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working </a:t>
            </a:r>
            <a:r>
              <a:rPr lang="en-US" sz="4000" spc="100" dirty="0" smtClean="0">
                <a:solidFill>
                  <a:srgbClr val="055B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</a:t>
            </a:r>
            <a:endParaRPr lang="en-US" sz="4000" dirty="0">
              <a:solidFill>
                <a:srgbClr val="055B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3962400"/>
            <a:ext cx="23622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55B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dirty="0" smtClean="0">
                <a:solidFill>
                  <a:srgbClr val="055B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sn’t he</a:t>
            </a:r>
            <a:endParaRPr lang="en-US" sz="4000" dirty="0">
              <a:solidFill>
                <a:srgbClr val="055B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10800000">
            <a:off x="4800600" y="4038600"/>
            <a:ext cx="609600" cy="53340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055B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endParaRPr lang="en-US" sz="7200" dirty="0">
              <a:solidFill>
                <a:srgbClr val="055B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041117" y="4085585"/>
            <a:ext cx="609600" cy="53340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055B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7200" dirty="0">
              <a:solidFill>
                <a:srgbClr val="055B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677415"/>
            <a:ext cx="46482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spc="100" dirty="0" smtClean="0">
                <a:solidFill>
                  <a:srgbClr val="055B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am your teacher</a:t>
            </a:r>
            <a:endParaRPr lang="en-US" sz="4000" dirty="0">
              <a:solidFill>
                <a:srgbClr val="055B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4677415"/>
            <a:ext cx="23622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55B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aren’t I</a:t>
            </a:r>
            <a:endParaRPr lang="en-US" sz="4000" dirty="0">
              <a:solidFill>
                <a:srgbClr val="055B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 rot="10800000">
            <a:off x="4800600" y="4753615"/>
            <a:ext cx="609600" cy="53340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055B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endParaRPr lang="en-US" sz="7200" dirty="0">
              <a:solidFill>
                <a:srgbClr val="055B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041117" y="4800600"/>
            <a:ext cx="609600" cy="53340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055B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7200" dirty="0">
              <a:solidFill>
                <a:srgbClr val="055B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5363215"/>
            <a:ext cx="46482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spc="100" dirty="0" smtClean="0">
                <a:solidFill>
                  <a:srgbClr val="055B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Birds can fly</a:t>
            </a:r>
            <a:endParaRPr lang="en-US" sz="4000" dirty="0">
              <a:solidFill>
                <a:srgbClr val="055B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200" y="5363215"/>
            <a:ext cx="23622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55B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can’t they</a:t>
            </a:r>
            <a:endParaRPr lang="en-US" sz="4000" dirty="0">
              <a:solidFill>
                <a:srgbClr val="055B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 rot="10800000">
            <a:off x="4800600" y="5439415"/>
            <a:ext cx="609600" cy="53340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055B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endParaRPr lang="en-US" sz="7200" dirty="0">
              <a:solidFill>
                <a:srgbClr val="055B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041117" y="5486400"/>
            <a:ext cx="609600" cy="53340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055B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7200" dirty="0">
              <a:solidFill>
                <a:srgbClr val="055B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ame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457200"/>
            <a:ext cx="8686800" cy="45243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3. Tag question </a:t>
            </a:r>
            <a:r>
              <a:rPr lang="en-US" sz="4800" b="1" dirty="0" err="1" smtClean="0">
                <a:solidFill>
                  <a:srgbClr val="C00000"/>
                </a:solidFill>
                <a:latin typeface="SutonnyMJ" pitchFamily="2" charset="0"/>
                <a:cs typeface="AtraiMJ" pitchFamily="2" charset="0"/>
              </a:rPr>
              <a:t>Gi</a:t>
            </a:r>
            <a:r>
              <a:rPr lang="en-US" sz="4800" b="1" dirty="0" smtClean="0">
                <a:solidFill>
                  <a:srgbClr val="C00000"/>
                </a:solidFill>
                <a:latin typeface="SutonnyMJ" pitchFamily="2" charset="0"/>
                <a:cs typeface="AtraiMJ" pitchFamily="2" charset="0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</a:rPr>
              <a:t> Subject </a:t>
            </a:r>
            <a:r>
              <a:rPr lang="en-US" sz="4800" b="1" dirty="0" err="1" smtClean="0">
                <a:solidFill>
                  <a:srgbClr val="C00000"/>
                </a:solidFill>
                <a:latin typeface="SutonnyMJ" pitchFamily="2" charset="0"/>
                <a:cs typeface="AtraiMJ" pitchFamily="2" charset="0"/>
              </a:rPr>
              <a:t>wU</a:t>
            </a:r>
            <a:r>
              <a:rPr lang="en-US" sz="4800" b="1" dirty="0" smtClean="0">
                <a:solidFill>
                  <a:srgbClr val="C00000"/>
                </a:solidFill>
                <a:latin typeface="SutonnyMJ" pitchFamily="2" charset="0"/>
                <a:cs typeface="AtraiMJ" pitchFamily="2" charset="0"/>
              </a:rPr>
              <a:t> me </a:t>
            </a:r>
            <a:r>
              <a:rPr lang="en-US" sz="4800" b="1" dirty="0" err="1" smtClean="0">
                <a:solidFill>
                  <a:srgbClr val="C00000"/>
                </a:solidFill>
                <a:latin typeface="SutonnyMJ" pitchFamily="2" charset="0"/>
                <a:cs typeface="AtraiMJ" pitchFamily="2" charset="0"/>
              </a:rPr>
              <a:t>mgq</a:t>
            </a:r>
            <a:r>
              <a:rPr lang="en-US" sz="4800" b="1" dirty="0" smtClean="0">
                <a:solidFill>
                  <a:srgbClr val="C00000"/>
                </a:solidFill>
                <a:latin typeface="SutonnyMJ" pitchFamily="2" charset="0"/>
                <a:cs typeface="AtraiMJ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SutonnyMJ" pitchFamily="2" charset="0"/>
                <a:cs typeface="AtraiMJ" pitchFamily="2" charset="0"/>
              </a:rPr>
              <a:t>g~j</a:t>
            </a:r>
            <a:r>
              <a:rPr lang="en-US" sz="4800" b="1" dirty="0" smtClean="0">
                <a:solidFill>
                  <a:srgbClr val="C00000"/>
                </a:solidFill>
                <a:latin typeface="SutonnyMJ" pitchFamily="2" charset="0"/>
                <a:cs typeface="AtraiMJ" pitchFamily="2" charset="0"/>
              </a:rPr>
              <a:t>  </a:t>
            </a:r>
            <a:r>
              <a:rPr lang="en-US" sz="4800" b="1" dirty="0" smtClean="0">
                <a:solidFill>
                  <a:srgbClr val="C00000"/>
                </a:solidFill>
              </a:rPr>
              <a:t>noun  </a:t>
            </a:r>
            <a:r>
              <a:rPr lang="en-US" sz="4800" b="1" dirty="0" err="1" smtClean="0">
                <a:solidFill>
                  <a:srgbClr val="C00000"/>
                </a:solidFill>
                <a:latin typeface="SutonnyMJ" pitchFamily="2" charset="0"/>
                <a:cs typeface="AtraiMJ" pitchFamily="2" charset="0"/>
              </a:rPr>
              <a:t>Gi</a:t>
            </a:r>
            <a:r>
              <a:rPr lang="en-US" sz="4800" b="1" dirty="0" smtClean="0">
                <a:solidFill>
                  <a:srgbClr val="C00000"/>
                </a:solidFill>
                <a:latin typeface="SutonnyMJ" pitchFamily="2" charset="0"/>
              </a:rPr>
              <a:t>  </a:t>
            </a:r>
            <a:r>
              <a:rPr lang="en-US" sz="4800" b="1" dirty="0" smtClean="0">
                <a:solidFill>
                  <a:srgbClr val="C00000"/>
                </a:solidFill>
              </a:rPr>
              <a:t>pronoun </a:t>
            </a:r>
            <a:r>
              <a:rPr lang="en-US" sz="4800" b="1" dirty="0" err="1" smtClean="0">
                <a:solidFill>
                  <a:srgbClr val="C00000"/>
                </a:solidFill>
                <a:latin typeface="SutonnyMJ" pitchFamily="2" charset="0"/>
                <a:cs typeface="AtraiMJ" pitchFamily="2" charset="0"/>
              </a:rPr>
              <a:t>wnmv‡e</a:t>
            </a:r>
            <a:r>
              <a:rPr lang="en-US" sz="4800" b="1" dirty="0" smtClean="0">
                <a:solidFill>
                  <a:srgbClr val="C00000"/>
                </a:solidFill>
                <a:latin typeface="SutonnyMJ" pitchFamily="2" charset="0"/>
                <a:cs typeface="AtraiMJ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SutonnyMJ" pitchFamily="2" charset="0"/>
                <a:cs typeface="AtraiMJ" pitchFamily="2" charset="0"/>
              </a:rPr>
              <a:t>em‡e</a:t>
            </a:r>
            <a:r>
              <a:rPr lang="en-US" sz="4800" b="1" dirty="0" smtClean="0">
                <a:solidFill>
                  <a:srgbClr val="C00000"/>
                </a:solidFill>
                <a:latin typeface="SutonnyMJ" pitchFamily="2" charset="0"/>
                <a:cs typeface="AtraiMJ" pitchFamily="2" charset="0"/>
              </a:rPr>
              <a:t>  |</a:t>
            </a:r>
          </a:p>
          <a:p>
            <a:r>
              <a:rPr lang="en-US" sz="4800" dirty="0" smtClean="0"/>
              <a:t>1. </a:t>
            </a:r>
            <a:r>
              <a:rPr lang="en-US" sz="4800" b="1" dirty="0" err="1" smtClean="0">
                <a:solidFill>
                  <a:srgbClr val="C00000"/>
                </a:solidFill>
              </a:rPr>
              <a:t>Kamal</a:t>
            </a:r>
            <a:r>
              <a:rPr lang="en-US" sz="4800" dirty="0" smtClean="0"/>
              <a:t> is  students,  isn’t         ? </a:t>
            </a:r>
          </a:p>
          <a:p>
            <a:r>
              <a:rPr lang="en-US" sz="4800" dirty="0" smtClean="0"/>
              <a:t> 2</a:t>
            </a:r>
            <a:r>
              <a:rPr lang="en-US" sz="4000" dirty="0" smtClean="0"/>
              <a:t>. </a:t>
            </a:r>
            <a:r>
              <a:rPr lang="en-US" sz="4000" b="1" dirty="0" smtClean="0">
                <a:solidFill>
                  <a:srgbClr val="C00000"/>
                </a:solidFill>
              </a:rPr>
              <a:t>Milk</a:t>
            </a:r>
            <a:r>
              <a:rPr lang="en-US" sz="4000" dirty="0" smtClean="0"/>
              <a:t> is very wholesome, isn’t           ?</a:t>
            </a:r>
          </a:p>
          <a:p>
            <a:endParaRPr lang="en-US" sz="4800" dirty="0"/>
          </a:p>
        </p:txBody>
      </p:sp>
      <p:sp>
        <p:nvSpPr>
          <p:cNvPr id="4" name="Rounded Rectangle 3"/>
          <p:cNvSpPr/>
          <p:nvPr/>
        </p:nvSpPr>
        <p:spPr>
          <a:xfrm>
            <a:off x="9525000" y="3124200"/>
            <a:ext cx="9906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he</a:t>
            </a:r>
            <a:endParaRPr lang="en-US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9677400" y="4343400"/>
            <a:ext cx="9906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it</a:t>
            </a:r>
            <a:endParaRPr lang="en-US" sz="4000" dirty="0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5556 L -0.2625 -0.05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27083 -0.11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2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81000"/>
            <a:ext cx="838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solidFill>
                  <a:srgbClr val="C00000"/>
                </a:solidFill>
              </a:rPr>
              <a:t>4. </a:t>
            </a:r>
            <a:r>
              <a:rPr lang="en-US" sz="4400" dirty="0" err="1">
                <a:solidFill>
                  <a:srgbClr val="C00000"/>
                </a:solidFill>
                <a:latin typeface="SutonnyMJ" pitchFamily="2" charset="0"/>
                <a:cs typeface="AtraiMJ" pitchFamily="2" charset="0"/>
              </a:rPr>
              <a:t>g~j</a:t>
            </a:r>
            <a:r>
              <a:rPr lang="en-US" sz="4400" dirty="0">
                <a:solidFill>
                  <a:srgbClr val="C00000"/>
                </a:solidFill>
                <a:latin typeface="SutonnyMJ" pitchFamily="2" charset="0"/>
                <a:cs typeface="AtraiMJ" pitchFamily="2" charset="0"/>
              </a:rPr>
              <a:t> </a:t>
            </a:r>
            <a:r>
              <a:rPr lang="en-US" sz="4400" dirty="0">
                <a:solidFill>
                  <a:srgbClr val="C00000"/>
                </a:solidFill>
              </a:rPr>
              <a:t>sentence </a:t>
            </a:r>
            <a:r>
              <a:rPr lang="en-US" sz="4400" dirty="0" err="1">
                <a:solidFill>
                  <a:srgbClr val="C00000"/>
                </a:solidFill>
                <a:latin typeface="SutonnyMJ" pitchFamily="2" charset="0"/>
                <a:cs typeface="AtraiMJ" pitchFamily="2" charset="0"/>
              </a:rPr>
              <a:t>Gi</a:t>
            </a:r>
            <a:r>
              <a:rPr lang="en-US" sz="4400" dirty="0">
                <a:solidFill>
                  <a:srgbClr val="C00000"/>
                </a:solidFill>
                <a:latin typeface="SutonnyMJ" pitchFamily="2" charset="0"/>
                <a:cs typeface="AtraiMJ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SutonnyMJ" pitchFamily="2" charset="0"/>
                <a:cs typeface="AtraiMJ" pitchFamily="2" charset="0"/>
              </a:rPr>
              <a:t>g‡ধ্যে</a:t>
            </a:r>
            <a:r>
              <a:rPr lang="en-US" sz="4400" dirty="0">
                <a:solidFill>
                  <a:srgbClr val="C00000"/>
                </a:solidFill>
                <a:latin typeface="SutonnyMJ" pitchFamily="2" charset="0"/>
                <a:cs typeface="AtraiMJ" pitchFamily="2" charset="0"/>
              </a:rPr>
              <a:t> </a:t>
            </a:r>
            <a:r>
              <a:rPr lang="en-US" sz="4400" dirty="0">
                <a:solidFill>
                  <a:srgbClr val="C00000"/>
                </a:solidFill>
                <a:latin typeface="SutonnyMJ" pitchFamily="2" charset="0"/>
              </a:rPr>
              <a:t>†h </a:t>
            </a:r>
            <a:r>
              <a:rPr lang="en-US" sz="4400" dirty="0">
                <a:solidFill>
                  <a:srgbClr val="C00000"/>
                </a:solidFill>
              </a:rPr>
              <a:t>operator  </a:t>
            </a:r>
            <a:r>
              <a:rPr lang="en-US" sz="4400" dirty="0">
                <a:solidFill>
                  <a:srgbClr val="C00000"/>
                </a:solidFill>
                <a:latin typeface="SutonnyMJ" pitchFamily="2" charset="0"/>
                <a:cs typeface="AtraiMJ" pitchFamily="2" charset="0"/>
              </a:rPr>
              <a:t>_</a:t>
            </a:r>
            <a:r>
              <a:rPr lang="en-US" sz="4400" dirty="0" err="1">
                <a:solidFill>
                  <a:srgbClr val="C00000"/>
                </a:solidFill>
                <a:latin typeface="SutonnyMJ" pitchFamily="2" charset="0"/>
                <a:cs typeface="AtraiMJ" pitchFamily="2" charset="0"/>
              </a:rPr>
              <a:t>vK‡e</a:t>
            </a:r>
            <a:r>
              <a:rPr lang="en-US" sz="4400" dirty="0">
                <a:solidFill>
                  <a:srgbClr val="C00000"/>
                </a:solidFill>
                <a:latin typeface="SutonnyMJ" pitchFamily="2" charset="0"/>
                <a:cs typeface="AtraiMJ" pitchFamily="2" charset="0"/>
              </a:rPr>
              <a:t>  </a:t>
            </a:r>
            <a:r>
              <a:rPr lang="en-US" sz="4400" dirty="0">
                <a:solidFill>
                  <a:srgbClr val="C00000"/>
                </a:solidFill>
              </a:rPr>
              <a:t>Tag question </a:t>
            </a:r>
            <a:r>
              <a:rPr lang="en-US" sz="4400" dirty="0">
                <a:solidFill>
                  <a:srgbClr val="C00000"/>
                </a:solidFill>
                <a:latin typeface="SutonnyMJ" pitchFamily="2" charset="0"/>
                <a:cs typeface="AtraiMJ" pitchFamily="2" charset="0"/>
              </a:rPr>
              <a:t>G †</a:t>
            </a:r>
            <a:r>
              <a:rPr lang="en-US" sz="4400" dirty="0" err="1">
                <a:solidFill>
                  <a:srgbClr val="C00000"/>
                </a:solidFill>
                <a:latin typeface="SutonnyMJ" pitchFamily="2" charset="0"/>
                <a:cs typeface="AtraiMJ" pitchFamily="2" charset="0"/>
              </a:rPr>
              <a:t>mB</a:t>
            </a:r>
            <a:r>
              <a:rPr lang="en-US" sz="4400" dirty="0">
                <a:solidFill>
                  <a:srgbClr val="C00000"/>
                </a:solidFill>
                <a:latin typeface="SutonnyMJ" pitchFamily="2" charset="0"/>
                <a:cs typeface="AtraiMJ" pitchFamily="2" charset="0"/>
              </a:rPr>
              <a:t> </a:t>
            </a:r>
            <a:r>
              <a:rPr lang="en-US" sz="4400" dirty="0">
                <a:solidFill>
                  <a:srgbClr val="C00000"/>
                </a:solidFill>
              </a:rPr>
              <a:t>operator </a:t>
            </a:r>
            <a:r>
              <a:rPr lang="en-US" sz="4400" dirty="0" err="1">
                <a:solidFill>
                  <a:srgbClr val="C00000"/>
                </a:solidFill>
                <a:latin typeface="SutonnyMJ" pitchFamily="2" charset="0"/>
                <a:cs typeface="AtraiMJ" pitchFamily="2" charset="0"/>
              </a:rPr>
              <a:t>n‡e</a:t>
            </a:r>
            <a:r>
              <a:rPr lang="en-US" sz="4400" dirty="0">
                <a:solidFill>
                  <a:srgbClr val="C00000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4400" dirty="0">
                <a:solidFill>
                  <a:srgbClr val="C00000"/>
                </a:solidFill>
                <a:latin typeface="SutonnyMJ" pitchFamily="2" charset="0"/>
                <a:cs typeface="AtraiMJ" pitchFamily="2" charset="0"/>
              </a:rPr>
              <a:t>| </a:t>
            </a:r>
          </a:p>
          <a:p>
            <a:r>
              <a:rPr lang="en-US" sz="4400" dirty="0"/>
              <a:t>     He </a:t>
            </a:r>
            <a:r>
              <a:rPr lang="en-US" sz="4400" b="1" dirty="0">
                <a:solidFill>
                  <a:srgbClr val="C00000"/>
                </a:solidFill>
              </a:rPr>
              <a:t>is</a:t>
            </a:r>
            <a:r>
              <a:rPr lang="en-US" sz="4400" dirty="0"/>
              <a:t> my  brother, </a:t>
            </a:r>
            <a:r>
              <a:rPr lang="en-US" sz="4400" b="1" dirty="0">
                <a:solidFill>
                  <a:srgbClr val="C00000"/>
                </a:solidFill>
              </a:rPr>
              <a:t>isn</a:t>
            </a:r>
            <a:r>
              <a:rPr lang="en-US" sz="4400" dirty="0">
                <a:solidFill>
                  <a:srgbClr val="C00000"/>
                </a:solidFill>
              </a:rPr>
              <a:t>’t</a:t>
            </a:r>
            <a:r>
              <a:rPr lang="en-US" sz="4400" dirty="0"/>
              <a:t> he?  </a:t>
            </a:r>
            <a:r>
              <a:rPr lang="en-US" sz="4400" dirty="0" err="1" smtClean="0"/>
              <a:t>এখানে</a:t>
            </a:r>
            <a:r>
              <a:rPr lang="en-US" sz="4400" dirty="0" smtClean="0"/>
              <a:t> operator  </a:t>
            </a:r>
            <a:r>
              <a:rPr lang="en-US" sz="4400" dirty="0" err="1" smtClean="0"/>
              <a:t>হল</a:t>
            </a:r>
            <a:r>
              <a:rPr lang="en-US" sz="4400" dirty="0" smtClean="0"/>
              <a:t>   </a:t>
            </a:r>
            <a:r>
              <a:rPr lang="en-US" sz="4400" b="1" dirty="0" smtClean="0">
                <a:solidFill>
                  <a:srgbClr val="C00000"/>
                </a:solidFill>
              </a:rPr>
              <a:t>is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1910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good school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haven’t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they?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8768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 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the work, </a:t>
            </a:r>
            <a:r>
              <a:rPr lang="en-US" sz="3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won’t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they?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5.  Sentence </a:t>
            </a:r>
            <a:r>
              <a:rPr lang="en-US" sz="4400" dirty="0" smtClean="0">
                <a:latin typeface="SutonnyMJ" pitchFamily="2" charset="0"/>
                <a:cs typeface="AtraiMJ" pitchFamily="2" charset="0"/>
              </a:rPr>
              <a:t>G hw` `</a:t>
            </a:r>
            <a:r>
              <a:rPr lang="en-US" sz="4400" dirty="0" err="1" smtClean="0">
                <a:latin typeface="SutonnyMJ" pitchFamily="2" charset="0"/>
                <a:cs typeface="AtraiMJ" pitchFamily="2" charset="0"/>
              </a:rPr>
              <a:t>ywU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smtClean="0"/>
              <a:t>auxiliary (operator)  </a:t>
            </a:r>
            <a:r>
              <a:rPr lang="en-US" sz="4400" dirty="0" smtClean="0">
                <a:latin typeface="SutonnyMJ" pitchFamily="2" charset="0"/>
                <a:cs typeface="AtraiMJ" pitchFamily="2" charset="0"/>
              </a:rPr>
              <a:t>_</a:t>
            </a:r>
            <a:r>
              <a:rPr lang="en-US" sz="4400" dirty="0" err="1" smtClean="0">
                <a:latin typeface="SutonnyMJ" pitchFamily="2" charset="0"/>
                <a:cs typeface="AtraiMJ" pitchFamily="2" charset="0"/>
              </a:rPr>
              <a:t>v‡K</a:t>
            </a:r>
            <a:r>
              <a:rPr lang="en-US" sz="4400" dirty="0" smtClean="0">
                <a:latin typeface="Sutonny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AtraiMJ" pitchFamily="2" charset="0"/>
              </a:rPr>
              <a:t>Z‡e</a:t>
            </a:r>
            <a:r>
              <a:rPr lang="en-US" sz="4400" dirty="0" smtClean="0">
                <a:latin typeface="Sutonny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AtraiMJ" pitchFamily="2" charset="0"/>
              </a:rPr>
              <a:t>cÖ_gwU</a:t>
            </a:r>
            <a:r>
              <a:rPr lang="en-US" sz="4400" dirty="0" smtClean="0">
                <a:latin typeface="SutonnyMJ" pitchFamily="2" charset="0"/>
                <a:cs typeface="AtraiMJ" pitchFamily="2" charset="0"/>
              </a:rPr>
              <a:t>  </a:t>
            </a:r>
            <a:r>
              <a:rPr lang="en-US" sz="4400" dirty="0" err="1" smtClean="0">
                <a:latin typeface="SutonnyMJ" pitchFamily="2" charset="0"/>
                <a:cs typeface="AtraiMJ" pitchFamily="2" charset="0"/>
              </a:rPr>
              <a:t>ব্যenvi</a:t>
            </a:r>
            <a:r>
              <a:rPr lang="en-US" sz="4400" dirty="0" smtClean="0">
                <a:latin typeface="Sutonny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AtraiMJ" pitchFamily="2" charset="0"/>
              </a:rPr>
              <a:t>Ki‡Z</a:t>
            </a:r>
            <a:r>
              <a:rPr lang="en-US" sz="4400" dirty="0" smtClean="0">
                <a:latin typeface="Sutonny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AtraiMJ" pitchFamily="2" charset="0"/>
              </a:rPr>
              <a:t>n‡e</a:t>
            </a:r>
            <a:r>
              <a:rPr lang="en-US" sz="4400" dirty="0" smtClean="0">
                <a:latin typeface="SutonnyMJ" pitchFamily="2" charset="0"/>
                <a:cs typeface="AtraiMJ" pitchFamily="2" charset="0"/>
              </a:rPr>
              <a:t> | </a:t>
            </a:r>
          </a:p>
          <a:p>
            <a:r>
              <a:rPr lang="en-US" sz="3600" dirty="0" smtClean="0"/>
              <a:t>You </a:t>
            </a:r>
            <a:r>
              <a:rPr lang="en-US" sz="3600" b="1" dirty="0" smtClean="0">
                <a:solidFill>
                  <a:srgbClr val="C00000"/>
                </a:solidFill>
              </a:rPr>
              <a:t>should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055B13"/>
                </a:solidFill>
              </a:rPr>
              <a:t>have </a:t>
            </a:r>
            <a:r>
              <a:rPr lang="en-US" sz="3600" dirty="0" smtClean="0"/>
              <a:t>done  this,  </a:t>
            </a:r>
            <a:r>
              <a:rPr lang="en-US" sz="3600" b="1" dirty="0" smtClean="0">
                <a:solidFill>
                  <a:srgbClr val="FF0000"/>
                </a:solidFill>
              </a:rPr>
              <a:t>shouldn’t</a:t>
            </a:r>
            <a:r>
              <a:rPr lang="en-US" sz="3600" dirty="0" smtClean="0"/>
              <a:t> you?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33528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Here fist operator   is</a:t>
            </a:r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6781800" y="3505200"/>
            <a:ext cx="1708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should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44196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second   operator    is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81800" y="4800600"/>
            <a:ext cx="1708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have</a:t>
            </a:r>
            <a:endParaRPr lang="en-US" sz="3600" dirty="0"/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54864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You </a:t>
            </a:r>
            <a:r>
              <a:rPr lang="en-US" sz="3600" b="1" dirty="0" smtClean="0">
                <a:solidFill>
                  <a:srgbClr val="C00000"/>
                </a:solidFill>
              </a:rPr>
              <a:t>should not</a:t>
            </a:r>
            <a:r>
              <a:rPr lang="en-US" sz="3600" dirty="0" smtClean="0"/>
              <a:t> </a:t>
            </a:r>
            <a:r>
              <a:rPr lang="en-US" sz="3600" dirty="0">
                <a:solidFill>
                  <a:srgbClr val="055B13"/>
                </a:solidFill>
              </a:rPr>
              <a:t>have </a:t>
            </a:r>
            <a:r>
              <a:rPr lang="en-US" sz="3600" dirty="0" smtClean="0"/>
              <a:t>done,  </a:t>
            </a:r>
            <a:r>
              <a:rPr lang="en-US" sz="3600" b="1" dirty="0" smtClean="0">
                <a:solidFill>
                  <a:srgbClr val="FF0000"/>
                </a:solidFill>
              </a:rPr>
              <a:t>should</a:t>
            </a:r>
            <a:r>
              <a:rPr lang="en-US" sz="3600" dirty="0" smtClean="0"/>
              <a:t> </a:t>
            </a:r>
            <a:r>
              <a:rPr lang="en-US" sz="3600" dirty="0"/>
              <a:t>you?</a:t>
            </a:r>
            <a:endParaRPr lang="en-US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8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28600" y="134780"/>
            <a:ext cx="8763000" cy="62478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inkiyMJ" pitchFamily="2" charset="0"/>
                <a:ea typeface="Times New Roman" pitchFamily="18" charset="0"/>
                <a:cs typeface="RinkiyMJ" pitchFamily="2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RinkiyMJ" pitchFamily="2" charset="0"/>
              </a:rPr>
              <a:t>. 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AtraiMJ" pitchFamily="2" charset="0"/>
              </a:rPr>
              <a:t>‡h me 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sentence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RinkiyMJ" pitchFamily="2" charset="0"/>
                <a:ea typeface="Times New Roman" pitchFamily="18" charset="0"/>
                <a:cs typeface="RinkiyMJ" pitchFamily="2" charset="0"/>
              </a:rPr>
              <a:t> G 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operator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RinkiyMJ" pitchFamily="2" charset="0"/>
                <a:ea typeface="Times New Roman" pitchFamily="18" charset="0"/>
                <a:cs typeface="RinkiyMJ" pitchFamily="2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AtraiMJ" pitchFamily="2" charset="0"/>
              </a:rPr>
              <a:t>_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AtraiMJ" pitchFamily="2" charset="0"/>
              </a:rPr>
              <a:t>v‡K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AtraiMJ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AtraiMJ" pitchFamily="2" charset="0"/>
              </a:rPr>
              <a:t>bv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AtraiMJ" pitchFamily="2" charset="0"/>
              </a:rPr>
              <a:t> †m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RinkiyMJ" pitchFamily="2" charset="0"/>
                <a:ea typeface="Times New Roman" pitchFamily="18" charset="0"/>
                <a:cs typeface="RinkiyMJ" pitchFamily="2" charset="0"/>
              </a:rPr>
              <a:t>me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sentence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RinkiyMJ" pitchFamily="2" charset="0"/>
                <a:ea typeface="Times New Roman" pitchFamily="18" charset="0"/>
                <a:cs typeface="RinkiyMJ" pitchFamily="2" charset="0"/>
              </a:rPr>
              <a:t> G 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verb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traiMJ" pitchFamily="2" charset="0"/>
                <a:ea typeface="Times New Roman" pitchFamily="18" charset="0"/>
                <a:cs typeface="AtraiMJ" pitchFamily="2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AtraiMJ" pitchFamily="2" charset="0"/>
              </a:rPr>
              <a:t>_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AtraiMJ" pitchFamily="2" charset="0"/>
              </a:rPr>
              <a:t>v‡K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AtraiMJ" pitchFamily="2" charset="0"/>
              </a:rPr>
              <a:t>|  G me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sentence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RinkiyMJ" pitchFamily="2" charset="0"/>
                <a:ea typeface="Times New Roman" pitchFamily="18" charset="0"/>
                <a:cs typeface="RinkiyMJ" pitchFamily="2" charset="0"/>
              </a:rPr>
              <a:t> G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traiMJ" pitchFamily="2" charset="0"/>
                <a:ea typeface="Times New Roman" pitchFamily="18" charset="0"/>
                <a:cs typeface="AtraiMJ" pitchFamily="2" charset="0"/>
              </a:rPr>
              <a:t>  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tense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RinkiyMJ" pitchFamily="2" charset="0"/>
                <a:ea typeface="Times New Roman" pitchFamily="18" charset="0"/>
                <a:cs typeface="RinkiyMJ" pitchFamily="2" charset="0"/>
              </a:rPr>
              <a:t> 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RinkiyMJ" pitchFamily="2" charset="0"/>
                <a:ea typeface="Times New Roman" pitchFamily="18" charset="0"/>
                <a:cs typeface="RinkiyMJ" pitchFamily="2" charset="0"/>
              </a:rPr>
              <a:t>Abyhvqx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RinkiyMJ" pitchFamily="2" charset="0"/>
                <a:ea typeface="Times New Roman" pitchFamily="18" charset="0"/>
                <a:cs typeface="RinkiyMJ" pitchFamily="2" charset="0"/>
              </a:rPr>
              <a:t> 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do,  does,   did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RinkiyMJ" pitchFamily="2" charset="0"/>
                <a:ea typeface="Times New Roman" pitchFamily="18" charset="0"/>
                <a:cs typeface="RinkiyMJ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SutonnyMJ" pitchFamily="2" charset="0"/>
                <a:ea typeface="Times New Roman" pitchFamily="18" charset="0"/>
                <a:cs typeface="AtraiMJ" pitchFamily="2" charset="0"/>
              </a:rPr>
              <a:t>e‡m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SutonnyMJ" pitchFamily="2" charset="0"/>
                <a:ea typeface="Times New Roman" pitchFamily="18" charset="0"/>
                <a:cs typeface="AtraiMJ" pitchFamily="2" charset="0"/>
              </a:rPr>
              <a:t> |  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goes to school,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doesn’t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We do the work, </a:t>
            </a:r>
            <a:r>
              <a:rPr lang="en-US" sz="4000" b="1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don’t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we?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 ate rice,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didn’t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?     (past tense)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traiMJ" pitchFamily="2" charset="0"/>
              </a:rPr>
              <a:t>GLv‡b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traiMJ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traiMJ" pitchFamily="2" charset="0"/>
              </a:rPr>
              <a:t>g‡b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traiMJ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traiMJ" pitchFamily="2" charset="0"/>
              </a:rPr>
              <a:t>ivL‡Z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traiMJ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traiMJ" pitchFamily="2" charset="0"/>
              </a:rPr>
              <a:t>n‡e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traiMJ" pitchFamily="2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verb present tense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inkiyMJ" pitchFamily="2" charset="0"/>
                <a:ea typeface="Times New Roman" pitchFamily="18" charset="0"/>
                <a:cs typeface="RinkiyMJ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traiMJ" pitchFamily="2" charset="0"/>
              </a:rPr>
              <a:t>n‡j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traiMJ" pitchFamily="2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do,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3</a:t>
            </a:r>
            <a:r>
              <a:rPr kumimoji="0" lang="en-US" sz="4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rd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person singular number</a:t>
            </a:r>
            <a:r>
              <a:rPr lang="en-US" sz="4000" dirty="0" smtClean="0">
                <a:latin typeface="AtraiMJ" pitchFamily="2" charset="0"/>
                <a:ea typeface="Times New Roman" pitchFamily="18" charset="0"/>
                <a:cs typeface="Atrai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ea typeface="Times New Roman" pitchFamily="18" charset="0"/>
                <a:cs typeface="AtraiMJ" pitchFamily="2" charset="0"/>
              </a:rPr>
              <a:t>n‡j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RinkiyMJ" pitchFamily="2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does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inkiyMJ" pitchFamily="2" charset="0"/>
                <a:ea typeface="Times New Roman" pitchFamily="18" charset="0"/>
                <a:cs typeface="RinkiyMJ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traiMJ" pitchFamily="2" charset="0"/>
              </a:rPr>
              <a:t>wKšÍ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traiMJ" pitchFamily="2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past tense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traiMJ" pitchFamily="2" charset="0"/>
              </a:rPr>
              <a:t>n‡j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traiMJ" pitchFamily="2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did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traiMJ" pitchFamily="2" charset="0"/>
              </a:rPr>
              <a:t>e‡m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traiMJ" pitchFamily="2" charset="0"/>
              </a:rPr>
              <a:t> | 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78" name="Picture 90" descr="cat_swallows_too_much_fi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95773"/>
            <a:ext cx="1447800" cy="117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80" name="Picture 92" descr="fruit_bowl_on_tab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438400"/>
            <a:ext cx="1317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82" name="Picture 94" descr="ANd9GcRTtItom-S8WZxh7fPeogM9QiLBscqiNVD8ZdDvkZL1iBlfjF-26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886200"/>
            <a:ext cx="12774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86" name="Text Box 98"/>
          <p:cNvSpPr txBox="1">
            <a:spLocks noChangeArrowheads="1"/>
          </p:cNvSpPr>
          <p:nvPr/>
        </p:nvSpPr>
        <p:spPr bwMode="auto">
          <a:xfrm>
            <a:off x="2590800" y="1295400"/>
            <a:ext cx="3733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33CC"/>
                </a:solidFill>
              </a:rPr>
              <a:t>Cats like fish,</a:t>
            </a:r>
          </a:p>
        </p:txBody>
      </p:sp>
      <p:sp>
        <p:nvSpPr>
          <p:cNvPr id="37988" name="Text Box 100"/>
          <p:cNvSpPr txBox="1">
            <a:spLocks noChangeArrowheads="1"/>
          </p:cNvSpPr>
          <p:nvPr/>
        </p:nvSpPr>
        <p:spPr bwMode="auto">
          <a:xfrm>
            <a:off x="2057400" y="2514600"/>
            <a:ext cx="6934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There’re some fruits on the table,</a:t>
            </a:r>
          </a:p>
        </p:txBody>
      </p:sp>
      <p:sp>
        <p:nvSpPr>
          <p:cNvPr id="37989" name="Text Box 101"/>
          <p:cNvSpPr txBox="1">
            <a:spLocks noChangeArrowheads="1"/>
          </p:cNvSpPr>
          <p:nvPr/>
        </p:nvSpPr>
        <p:spPr bwMode="auto">
          <a:xfrm>
            <a:off x="2590800" y="4343400"/>
            <a:ext cx="6019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Raja doesn’t sing very well,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95" name="Text Box 107"/>
          <p:cNvSpPr txBox="1">
            <a:spLocks noChangeArrowheads="1"/>
          </p:cNvSpPr>
          <p:nvPr/>
        </p:nvSpPr>
        <p:spPr bwMode="auto">
          <a:xfrm>
            <a:off x="2590800" y="1295400"/>
            <a:ext cx="579120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33CC"/>
                </a:solidFill>
              </a:rPr>
              <a:t>Cats like fish, </a:t>
            </a:r>
            <a:r>
              <a:rPr lang="en-US" sz="3600" b="1" dirty="0">
                <a:solidFill>
                  <a:srgbClr val="FF0000"/>
                </a:solidFill>
              </a:rPr>
              <a:t>don’t they?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37996" name="Text Box 108"/>
          <p:cNvSpPr txBox="1">
            <a:spLocks noChangeArrowheads="1"/>
          </p:cNvSpPr>
          <p:nvPr/>
        </p:nvSpPr>
        <p:spPr bwMode="auto">
          <a:xfrm>
            <a:off x="2057400" y="2514600"/>
            <a:ext cx="6248400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There’re some fruits on the table,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aren’t there?</a:t>
            </a:r>
          </a:p>
        </p:txBody>
      </p:sp>
      <p:sp>
        <p:nvSpPr>
          <p:cNvPr id="37997" name="Text Box 109"/>
          <p:cNvSpPr txBox="1">
            <a:spLocks noChangeArrowheads="1"/>
          </p:cNvSpPr>
          <p:nvPr/>
        </p:nvSpPr>
        <p:spPr bwMode="auto">
          <a:xfrm>
            <a:off x="2590800" y="4343400"/>
            <a:ext cx="5867400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Raja doesn’t sing very well,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he?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3048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Examples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936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7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7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7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7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86" grpId="0"/>
      <p:bldP spid="37988" grpId="0"/>
      <p:bldP spid="37989" grpId="0"/>
      <p:bldP spid="37995" grpId="0" animBg="1"/>
      <p:bldP spid="37996" grpId="0" animBg="1"/>
      <p:bldP spid="3799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85"/>
          <p:cNvSpPr txBox="1">
            <a:spLocks noChangeArrowheads="1"/>
          </p:cNvSpPr>
          <p:nvPr/>
        </p:nvSpPr>
        <p:spPr bwMode="auto">
          <a:xfrm>
            <a:off x="381000" y="304800"/>
            <a:ext cx="548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EXERCISES 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38998" name="Text Box 86"/>
          <p:cNvSpPr txBox="1">
            <a:spLocks noChangeArrowheads="1"/>
          </p:cNvSpPr>
          <p:nvPr/>
        </p:nvSpPr>
        <p:spPr bwMode="auto">
          <a:xfrm>
            <a:off x="304800" y="1066800"/>
            <a:ext cx="8382000" cy="531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Lily are working, ____________?</a:t>
            </a:r>
          </a:p>
          <a:p>
            <a:pPr>
              <a:spcBef>
                <a:spcPct val="20000"/>
              </a:spcBef>
            </a:pP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Anwar had visited Barisal before, _________?</a:t>
            </a:r>
          </a:p>
          <a:p>
            <a:pPr>
              <a:spcBef>
                <a:spcPct val="20000"/>
              </a:spcBef>
            </a:pP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Elephants can’t fly, ______________?</a:t>
            </a:r>
          </a:p>
          <a:p>
            <a:pPr>
              <a:spcBef>
                <a:spcPct val="20000"/>
              </a:spcBef>
            </a:pP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shouldn’t do this, ____________ ?</a:t>
            </a:r>
          </a:p>
          <a:p>
            <a:pPr>
              <a:spcBef>
                <a:spcPct val="20000"/>
              </a:spcBef>
            </a:pP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starts at 8:25, _____________?</a:t>
            </a:r>
          </a:p>
          <a:p>
            <a:pPr>
              <a:spcBef>
                <a:spcPct val="20000"/>
              </a:spcBef>
            </a:pP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Samia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class, ___________ ?</a:t>
            </a:r>
          </a:p>
          <a:p>
            <a:pPr>
              <a:spcBef>
                <a:spcPct val="20000"/>
              </a:spcBef>
            </a:pP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You’ve got three cats, ____________?</a:t>
            </a:r>
          </a:p>
          <a:p>
            <a:pPr>
              <a:spcBef>
                <a:spcPct val="20000"/>
              </a:spcBef>
            </a:pPr>
            <a:r>
              <a:rPr lang="en-US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 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careful, ______________?</a:t>
            </a:r>
          </a:p>
          <a:p>
            <a:pPr>
              <a:spcBef>
                <a:spcPct val="20000"/>
              </a:spcBef>
            </a:pPr>
            <a:r>
              <a:rPr lang="en-US" sz="32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Lotas</a:t>
            </a:r>
            <a:r>
              <a:rPr lang="en-US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wrote it, 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_____________?</a:t>
            </a:r>
          </a:p>
        </p:txBody>
      </p:sp>
      <p:sp>
        <p:nvSpPr>
          <p:cNvPr id="39000" name="Text Box 88"/>
          <p:cNvSpPr txBox="1">
            <a:spLocks noChangeArrowheads="1"/>
          </p:cNvSpPr>
          <p:nvPr/>
        </p:nvSpPr>
        <p:spPr bwMode="auto">
          <a:xfrm>
            <a:off x="5257800" y="1066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aren’t they</a:t>
            </a:r>
          </a:p>
        </p:txBody>
      </p:sp>
      <p:sp>
        <p:nvSpPr>
          <p:cNvPr id="39001" name="Text Box 89"/>
          <p:cNvSpPr txBox="1">
            <a:spLocks noChangeArrowheads="1"/>
          </p:cNvSpPr>
          <p:nvPr/>
        </p:nvSpPr>
        <p:spPr bwMode="auto">
          <a:xfrm>
            <a:off x="5715000" y="1676400"/>
            <a:ext cx="304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hadn’t he</a:t>
            </a:r>
          </a:p>
        </p:txBody>
      </p:sp>
      <p:sp>
        <p:nvSpPr>
          <p:cNvPr id="39002" name="Text Box 90"/>
          <p:cNvSpPr txBox="1">
            <a:spLocks noChangeArrowheads="1"/>
          </p:cNvSpPr>
          <p:nvPr/>
        </p:nvSpPr>
        <p:spPr bwMode="auto">
          <a:xfrm>
            <a:off x="4191000" y="2133600"/>
            <a:ext cx="373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they</a:t>
            </a:r>
          </a:p>
        </p:txBody>
      </p:sp>
      <p:sp>
        <p:nvSpPr>
          <p:cNvPr id="39003" name="Text Box 91"/>
          <p:cNvSpPr txBox="1">
            <a:spLocks noChangeArrowheads="1"/>
          </p:cNvSpPr>
          <p:nvPr/>
        </p:nvSpPr>
        <p:spPr bwMode="auto">
          <a:xfrm>
            <a:off x="4495800" y="3429000"/>
            <a:ext cx="2667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doesn’t it</a:t>
            </a:r>
          </a:p>
        </p:txBody>
      </p:sp>
      <p:sp>
        <p:nvSpPr>
          <p:cNvPr id="39004" name="Text Box 92"/>
          <p:cNvSpPr txBox="1">
            <a:spLocks noChangeArrowheads="1"/>
          </p:cNvSpPr>
          <p:nvPr/>
        </p:nvSpPr>
        <p:spPr bwMode="auto">
          <a:xfrm>
            <a:off x="3429000" y="28194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should we</a:t>
            </a:r>
          </a:p>
        </p:txBody>
      </p:sp>
      <p:sp>
        <p:nvSpPr>
          <p:cNvPr id="39005" name="Text Box 93"/>
          <p:cNvSpPr txBox="1">
            <a:spLocks noChangeArrowheads="1"/>
          </p:cNvSpPr>
          <p:nvPr/>
        </p:nvSpPr>
        <p:spPr bwMode="auto">
          <a:xfrm>
            <a:off x="4419600" y="4572000"/>
            <a:ext cx="220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havn’t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</a:p>
        </p:txBody>
      </p:sp>
      <p:sp>
        <p:nvSpPr>
          <p:cNvPr id="39006" name="Text Box 94"/>
          <p:cNvSpPr txBox="1">
            <a:spLocks noChangeArrowheads="1"/>
          </p:cNvSpPr>
          <p:nvPr/>
        </p:nvSpPr>
        <p:spPr bwMode="auto">
          <a:xfrm>
            <a:off x="3962400" y="3962400"/>
            <a:ext cx="259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isn’t she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007" name="Text Box 95"/>
          <p:cNvSpPr txBox="1">
            <a:spLocks noChangeArrowheads="1"/>
          </p:cNvSpPr>
          <p:nvPr/>
        </p:nvSpPr>
        <p:spPr bwMode="auto">
          <a:xfrm>
            <a:off x="3505200" y="5029200"/>
            <a:ext cx="259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aren’t we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008" name="Text Box 96"/>
          <p:cNvSpPr txBox="1">
            <a:spLocks noChangeArrowheads="1"/>
          </p:cNvSpPr>
          <p:nvPr/>
        </p:nvSpPr>
        <p:spPr bwMode="auto">
          <a:xfrm>
            <a:off x="3657600" y="5638800"/>
            <a:ext cx="2057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didn’t he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23" name="WordArt 12"/>
          <p:cNvSpPr>
            <a:spLocks noChangeArrowheads="1" noChangeShapeType="1" noTextEdit="1"/>
          </p:cNvSpPr>
          <p:nvPr/>
        </p:nvSpPr>
        <p:spPr bwMode="auto">
          <a:xfrm>
            <a:off x="381000" y="990600"/>
            <a:ext cx="1219200" cy="381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974706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59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0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0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0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0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0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0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0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0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8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0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0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0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0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0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0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0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0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8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0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0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0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0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0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0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0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0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89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0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0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0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0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0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0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0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0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89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0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0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0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0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0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0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0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0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389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0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0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0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0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0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0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0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0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389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0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0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0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0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0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0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0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0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389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0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0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0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0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0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0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0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0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389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0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0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0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0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0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0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0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0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00" grpId="0"/>
      <p:bldP spid="39001" grpId="0"/>
      <p:bldP spid="39002" grpId="0"/>
      <p:bldP spid="39003" grpId="0"/>
      <p:bldP spid="39004" grpId="0"/>
      <p:bldP spid="39005" grpId="0"/>
      <p:bldP spid="39006" grpId="0"/>
      <p:bldP spid="39007" grpId="0"/>
      <p:bldP spid="3900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 txBox="1">
            <a:spLocks noChangeArrowheads="1"/>
          </p:cNvSpPr>
          <p:nvPr/>
        </p:nvSpPr>
        <p:spPr>
          <a:xfrm>
            <a:off x="3352800" y="762000"/>
            <a:ext cx="2514600" cy="4839195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6000" dirty="0" smtClean="0">
                <a:solidFill>
                  <a:srgbClr val="055B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6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staying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6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Picture 4" descr="https://s-media-cache-ak0.pinimg.com/736x/12/64/da/1264da4a3f18207dc22592102abae40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23885"/>
            <a:ext cx="4419600" cy="66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s://s-media-cache-ak0.pinimg.com/736x/12/64/da/1264da4a3f18207dc22592102abae40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6201"/>
            <a:ext cx="45878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1.11111E-6 C 0.06892 1.11111E-6 0.125 0.02847 0.125 0.06389 C 0.125 0.09907 0.06892 0.12778 3.33333E-6 0.12778 C -0.0691 0.12778 -0.125 0.09907 -0.125 0.06389 C -0.125 0.02847 -0.0691 1.11111E-6 3.33333E-6 1.11111E-6 Z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82586" y="1752600"/>
            <a:ext cx="5732814" cy="181588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Nazrul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Islam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Hossainy</a:t>
            </a:r>
            <a:r>
              <a:rPr lang="en-US" sz="3600" dirty="0" smtClean="0">
                <a:solidFill>
                  <a:srgbClr val="E731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Headmaster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-3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Cox’s Bazar Model </a:t>
            </a:r>
            <a:r>
              <a:rPr lang="en-US" sz="3600" b="1" spc="-3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sz="3600" b="1" spc="-3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endParaRPr lang="en-US" sz="3600" b="1" spc="-3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600199" y="327025"/>
            <a:ext cx="5943600" cy="1228725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E7318C"/>
                </a:solidFill>
                <a:latin typeface="+mj-lt"/>
              </a:rPr>
              <a:t>INTRODUCTION</a:t>
            </a:r>
            <a:endParaRPr lang="en-US" sz="3600" b="1" dirty="0">
              <a:solidFill>
                <a:srgbClr val="E7318C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4" t="1559"/>
          <a:stretch/>
        </p:blipFill>
        <p:spPr>
          <a:xfrm>
            <a:off x="228600" y="1981200"/>
            <a:ext cx="2971800" cy="37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0 h 6899275"/>
              <a:gd name="T4" fmla="*/ 4620419 w 9240838"/>
              <a:gd name="T5" fmla="*/ 6899275 h 6899275"/>
              <a:gd name="T6" fmla="*/ 9240838 w 9240838"/>
              <a:gd name="T7" fmla="*/ 3449730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3733800"/>
            <a:ext cx="5351813" cy="181588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-150" dirty="0" smtClean="0">
                <a:solidFill>
                  <a:srgbClr val="E731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Subject-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Grammar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 - IX &amp; X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62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6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505200"/>
            <a:ext cx="3495774" cy="2133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5"/>
          <a:stretch/>
        </p:blipFill>
        <p:spPr>
          <a:xfrm>
            <a:off x="4953000" y="304800"/>
            <a:ext cx="3886200" cy="30324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4431896" cy="304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3581400"/>
            <a:ext cx="495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we travel   one place to another  with our luggage , we see these kinds of token are tagged with this bag </a:t>
            </a:r>
          </a:p>
          <a:p>
            <a:pPr algn="ctr"/>
            <a:r>
              <a:rPr lang="en-US" sz="4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called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TAG</a:t>
            </a:r>
            <a:r>
              <a:rPr lang="en-US" sz="4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40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00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latin typeface="SutonnyMJ" pitchFamily="2" charset="0"/>
                <a:cs typeface="PairaMJ" pitchFamily="2" charset="0"/>
              </a:rPr>
              <a:t>K_v</a:t>
            </a:r>
            <a:r>
              <a:rPr lang="en-US" sz="3200" dirty="0">
                <a:latin typeface="SutonnyMJ" pitchFamily="2" charset="0"/>
                <a:cs typeface="Paira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PairaMJ" pitchFamily="2" charset="0"/>
              </a:rPr>
              <a:t>ejvi</a:t>
            </a:r>
            <a:r>
              <a:rPr lang="en-US" sz="3200" dirty="0">
                <a:latin typeface="SutonnyMJ" pitchFamily="2" charset="0"/>
                <a:cs typeface="Paira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PairaMJ" pitchFamily="2" charset="0"/>
              </a:rPr>
              <a:t>mgq</a:t>
            </a:r>
            <a:r>
              <a:rPr lang="en-US" sz="3200" dirty="0">
                <a:latin typeface="SutonnyMJ" pitchFamily="2" charset="0"/>
                <a:cs typeface="PairaMJ" pitchFamily="2" charset="0"/>
              </a:rPr>
              <a:t> </a:t>
            </a:r>
            <a:r>
              <a:rPr lang="en-US" sz="3200" dirty="0">
                <a:cs typeface="PairaMJ" pitchFamily="2" charset="0"/>
              </a:rPr>
              <a:t>sentence</a:t>
            </a:r>
            <a:r>
              <a:rPr lang="en-US" sz="3200" dirty="0">
                <a:latin typeface="PairaMJ" pitchFamily="2" charset="0"/>
                <a:cs typeface="Paira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PairaMJ" pitchFamily="2" charset="0"/>
              </a:rPr>
              <a:t>Gi</a:t>
            </a:r>
            <a:r>
              <a:rPr lang="en-US" sz="3200" dirty="0">
                <a:latin typeface="SutonnyMJ" pitchFamily="2" charset="0"/>
                <a:cs typeface="Paira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PairaMJ" pitchFamily="2" charset="0"/>
              </a:rPr>
              <a:t>k‡l</a:t>
            </a:r>
            <a:r>
              <a:rPr lang="en-US" sz="3200" dirty="0">
                <a:latin typeface="SutonnyMJ" pitchFamily="2" charset="0"/>
                <a:cs typeface="Paira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PairaMJ" pitchFamily="2" charset="0"/>
              </a:rPr>
              <a:t>kªvZvi</a:t>
            </a:r>
            <a:r>
              <a:rPr lang="en-US" sz="3200" dirty="0">
                <a:latin typeface="SutonnyMJ" pitchFamily="2" charset="0"/>
                <a:cs typeface="Paira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PairaMJ" pitchFamily="2" charset="0"/>
              </a:rPr>
              <a:t>mg_©b</a:t>
            </a:r>
            <a:r>
              <a:rPr lang="en-US" sz="3200" dirty="0">
                <a:latin typeface="SutonnyMJ" pitchFamily="2" charset="0"/>
                <a:cs typeface="Paira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PairaMJ" pitchFamily="2" charset="0"/>
              </a:rPr>
              <a:t>wKsev</a:t>
            </a:r>
            <a:r>
              <a:rPr lang="en-US" sz="3200" dirty="0">
                <a:latin typeface="SutonnyMJ" pitchFamily="2" charset="0"/>
                <a:cs typeface="Paira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PairaMJ" pitchFamily="2" charset="0"/>
              </a:rPr>
              <a:t>g‡bv‡hvM</a:t>
            </a:r>
            <a:r>
              <a:rPr lang="en-US" sz="3200" dirty="0">
                <a:latin typeface="SutonnyMJ" pitchFamily="2" charset="0"/>
                <a:cs typeface="Paira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PairaMJ" pitchFamily="2" charset="0"/>
              </a:rPr>
              <a:t>AvKl</a:t>
            </a:r>
            <a:r>
              <a:rPr lang="en-US" sz="3200" dirty="0">
                <a:latin typeface="SutonnyMJ" pitchFamily="2" charset="0"/>
                <a:cs typeface="PairaMJ" pitchFamily="2" charset="0"/>
              </a:rPr>
              <a:t>©‡bi  </a:t>
            </a:r>
            <a:r>
              <a:rPr lang="en-US" sz="3200" dirty="0" smtClean="0">
                <a:latin typeface="SutonnyMJ" pitchFamily="2" charset="0"/>
                <a:cs typeface="Paira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PairaMJ" pitchFamily="2" charset="0"/>
              </a:rPr>
              <a:t>Rন্য</a:t>
            </a:r>
            <a:r>
              <a:rPr lang="en-US" sz="3200" dirty="0" smtClean="0">
                <a:latin typeface="GangaSagarMJ" pitchFamily="2" charset="0"/>
                <a:cs typeface="PairaMJ" pitchFamily="2" charset="0"/>
              </a:rPr>
              <a:t>  </a:t>
            </a:r>
            <a:r>
              <a:rPr lang="en-US" sz="3200" dirty="0">
                <a:latin typeface="SutonnyMJ" pitchFamily="2" charset="0"/>
                <a:cs typeface="PairaMJ" pitchFamily="2" charset="0"/>
              </a:rPr>
              <a:t>†h </a:t>
            </a:r>
            <a:r>
              <a:rPr lang="en-US" sz="3200" dirty="0" err="1">
                <a:latin typeface="SutonnyMJ" pitchFamily="2" charset="0"/>
                <a:cs typeface="PairaMJ" pitchFamily="2" charset="0"/>
              </a:rPr>
              <a:t>cÖkœ</a:t>
            </a:r>
            <a:r>
              <a:rPr lang="en-US" sz="3200" dirty="0">
                <a:latin typeface="SutonnyMJ" pitchFamily="2" charset="0"/>
                <a:cs typeface="Paira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PairaMJ" pitchFamily="2" charset="0"/>
              </a:rPr>
              <a:t>Ry‡o</a:t>
            </a:r>
            <a:r>
              <a:rPr lang="en-US" sz="3200" dirty="0">
                <a:latin typeface="SutonnyMJ" pitchFamily="2" charset="0"/>
                <a:cs typeface="PairaMJ" pitchFamily="2" charset="0"/>
              </a:rPr>
              <a:t> †`qv  </a:t>
            </a:r>
            <a:r>
              <a:rPr lang="en-US" sz="3200" dirty="0" err="1">
                <a:latin typeface="SutonnyMJ" pitchFamily="2" charset="0"/>
                <a:cs typeface="Paira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PairaMJ" pitchFamily="2" charset="0"/>
              </a:rPr>
              <a:t>  </a:t>
            </a:r>
            <a:r>
              <a:rPr lang="en-US" sz="3200" dirty="0" err="1">
                <a:latin typeface="SutonnyMJ" pitchFamily="2" charset="0"/>
                <a:cs typeface="PairaMJ" pitchFamily="2" charset="0"/>
              </a:rPr>
              <a:t>Zv‡K</a:t>
            </a:r>
            <a:r>
              <a:rPr lang="en-US" sz="3200" dirty="0">
                <a:latin typeface="SutonnyMJ" pitchFamily="2" charset="0"/>
                <a:cs typeface="Paira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PairaMJ" pitchFamily="2" charset="0"/>
              </a:rPr>
              <a:t>ejv</a:t>
            </a:r>
            <a:r>
              <a:rPr lang="en-US" sz="3200" dirty="0">
                <a:latin typeface="SutonnyMJ" pitchFamily="2" charset="0"/>
                <a:cs typeface="Paira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Paira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Paira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PairaMJ" pitchFamily="2" charset="0"/>
              </a:rPr>
              <a:t>Ryob</a:t>
            </a:r>
            <a:r>
              <a:rPr lang="en-US" sz="3200" dirty="0" smtClean="0">
                <a:latin typeface="SutonnyMJ" pitchFamily="2" charset="0"/>
                <a:cs typeface="Paira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PairaMJ" pitchFamily="2" charset="0"/>
              </a:rPr>
              <a:t>cÖkœ</a:t>
            </a:r>
            <a:r>
              <a:rPr lang="en-US" sz="3200" dirty="0">
                <a:latin typeface="SutonnyMJ" pitchFamily="2" charset="0"/>
                <a:cs typeface="Paira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PairaMJ" pitchFamily="2" charset="0"/>
              </a:rPr>
              <a:t>ev</a:t>
            </a:r>
            <a:r>
              <a:rPr lang="en-US" sz="3200" dirty="0">
                <a:latin typeface="SutonnyMJ" pitchFamily="2" charset="0"/>
                <a:cs typeface="Paira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PairaMJ" pitchFamily="2" charset="0"/>
              </a:rPr>
              <a:t>,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sz="3200" dirty="0" smtClean="0">
                <a:latin typeface="SutonnyMJ" pitchFamily="2" charset="0"/>
                <a:cs typeface="PairaMJ" pitchFamily="2" charset="0"/>
              </a:rPr>
              <a:t>| 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SutonnyMJ" pitchFamily="2" charset="0"/>
                <a:cs typeface="PairaMJ" pitchFamily="2" charset="0"/>
              </a:rPr>
              <a:t>†</a:t>
            </a:r>
            <a:r>
              <a:rPr lang="en-US" sz="3200" dirty="0" err="1">
                <a:latin typeface="SutonnyMJ" pitchFamily="2" charset="0"/>
                <a:cs typeface="PairaMJ" pitchFamily="2" charset="0"/>
              </a:rPr>
              <a:t>hgb</a:t>
            </a:r>
            <a:r>
              <a:rPr lang="en-US" sz="3200" dirty="0">
                <a:latin typeface="SutonnyMJ" pitchFamily="2" charset="0"/>
                <a:cs typeface="PairaMJ" pitchFamily="2" charset="0"/>
              </a:rPr>
              <a:t>- †m ¯‹</a:t>
            </a:r>
            <a:r>
              <a:rPr lang="en-US" sz="3200" dirty="0" err="1">
                <a:latin typeface="SutonnyMJ" pitchFamily="2" charset="0"/>
                <a:cs typeface="PairaMJ" pitchFamily="2" charset="0"/>
              </a:rPr>
              <a:t>z‡j</a:t>
            </a:r>
            <a:r>
              <a:rPr lang="en-US" sz="3200" dirty="0">
                <a:latin typeface="SutonnyMJ" pitchFamily="2" charset="0"/>
                <a:cs typeface="Paira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PairaMJ" pitchFamily="2" charset="0"/>
              </a:rPr>
              <a:t>hvq</a:t>
            </a:r>
            <a:r>
              <a:rPr lang="en-US" sz="3200" dirty="0">
                <a:latin typeface="SutonnyMJ" pitchFamily="2" charset="0"/>
                <a:cs typeface="PairaMJ" pitchFamily="2" charset="0"/>
              </a:rPr>
              <a:t> , </a:t>
            </a:r>
            <a:r>
              <a:rPr lang="en-US" sz="3200" dirty="0" err="1">
                <a:latin typeface="SutonnyMJ" pitchFamily="2" charset="0"/>
                <a:cs typeface="PairaMJ" pitchFamily="2" charset="0"/>
              </a:rPr>
              <a:t>hvq</a:t>
            </a:r>
            <a:r>
              <a:rPr lang="en-US" sz="3200" dirty="0">
                <a:latin typeface="SutonnyMJ" pitchFamily="2" charset="0"/>
                <a:cs typeface="Paira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PairaMJ" pitchFamily="2" charset="0"/>
              </a:rPr>
              <a:t>bv</a:t>
            </a:r>
            <a:r>
              <a:rPr lang="en-US" sz="3200" dirty="0">
                <a:latin typeface="SutonnyMJ" pitchFamily="2" charset="0"/>
                <a:cs typeface="PairaMJ" pitchFamily="2" charset="0"/>
              </a:rPr>
              <a:t> ?</a:t>
            </a:r>
          </a:p>
          <a:p>
            <a:pPr algn="just"/>
            <a:r>
              <a:rPr lang="en-US" sz="3200" dirty="0">
                <a:latin typeface="PairaMJ" pitchFamily="2" charset="0"/>
                <a:cs typeface="PairaMJ" pitchFamily="2" charset="0"/>
              </a:rPr>
              <a:t>                               </a:t>
            </a:r>
            <a:r>
              <a:rPr lang="en-US" sz="3200" dirty="0">
                <a:cs typeface="PairaMJ" pitchFamily="2" charset="0"/>
              </a:rPr>
              <a:t>He goes to school, </a:t>
            </a:r>
            <a:r>
              <a:rPr lang="en-US" sz="3200" b="1" dirty="0">
                <a:solidFill>
                  <a:srgbClr val="FF0000"/>
                </a:solidFill>
                <a:cs typeface="PairaMJ" pitchFamily="2" charset="0"/>
              </a:rPr>
              <a:t>doesn’t he?       </a:t>
            </a:r>
          </a:p>
          <a:p>
            <a:pPr algn="just"/>
            <a:r>
              <a:rPr lang="en-US" sz="3200" dirty="0" smtClean="0">
                <a:latin typeface="SutonnyMJ" pitchFamily="2" charset="0"/>
                <a:cs typeface="PairaMJ" pitchFamily="2" charset="0"/>
              </a:rPr>
              <a:t>GB</a:t>
            </a:r>
            <a:r>
              <a:rPr lang="en-US" sz="3200" dirty="0" smtClean="0">
                <a:latin typeface="PairaMJ" pitchFamily="2" charset="0"/>
                <a:cs typeface="PairaMJ" pitchFamily="2" charset="0"/>
              </a:rPr>
              <a:t>  </a:t>
            </a:r>
            <a:r>
              <a:rPr lang="en-US" sz="3200" dirty="0">
                <a:cs typeface="PairaMJ" pitchFamily="2" charset="0"/>
              </a:rPr>
              <a:t>doesn’t he, </a:t>
            </a:r>
            <a:r>
              <a:rPr lang="en-US" sz="3200" dirty="0" err="1" smtClean="0">
                <a:latin typeface="SutonnyMJ" pitchFamily="2" charset="0"/>
                <a:cs typeface="PairaMJ" pitchFamily="2" charset="0"/>
              </a:rPr>
              <a:t>Gi</a:t>
            </a:r>
            <a:r>
              <a:rPr lang="en-US" sz="3200" dirty="0" smtClean="0">
                <a:latin typeface="SutonnyMJ" pitchFamily="2" charset="0"/>
                <a:cs typeface="Paira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PairaMJ" pitchFamily="2" charset="0"/>
              </a:rPr>
              <a:t>A_© </a:t>
            </a:r>
            <a:r>
              <a:rPr lang="en-US" sz="3200" dirty="0" err="1">
                <a:latin typeface="SutonnyMJ" pitchFamily="2" charset="0"/>
                <a:cs typeface="PairaMJ" pitchFamily="2" charset="0"/>
              </a:rPr>
              <a:t>n‡jv</a:t>
            </a:r>
            <a:r>
              <a:rPr lang="en-US" sz="3200" dirty="0">
                <a:latin typeface="SutonnyMJ" pitchFamily="2" charset="0"/>
                <a:cs typeface="Paira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PairaMJ" pitchFamily="2" charset="0"/>
              </a:rPr>
              <a:t>ÓZvB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Paira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PairaMJ" pitchFamily="2" charset="0"/>
              </a:rPr>
              <a:t>bv?Ó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PairaMJ" pitchFamily="2" charset="0"/>
              </a:rPr>
              <a:t>  </a:t>
            </a:r>
            <a:r>
              <a:rPr lang="en-US" sz="3200" dirty="0">
                <a:latin typeface="SutonnyMJ" pitchFamily="2" charset="0"/>
                <a:cs typeface="PairaMJ" pitchFamily="2" charset="0"/>
              </a:rPr>
              <a:t>G†KB </a:t>
            </a:r>
            <a:r>
              <a:rPr lang="en-US" sz="3200" dirty="0" err="1">
                <a:latin typeface="SutonnyMJ" pitchFamily="2" charset="0"/>
                <a:cs typeface="PairaMJ" pitchFamily="2" charset="0"/>
              </a:rPr>
              <a:t>e‡j</a:t>
            </a:r>
            <a:r>
              <a:rPr lang="en-US" sz="3200" dirty="0">
                <a:latin typeface="PairaMJ" pitchFamily="2" charset="0"/>
                <a:cs typeface="PairaMJ" pitchFamily="2" charset="0"/>
              </a:rPr>
              <a:t> </a:t>
            </a:r>
            <a:r>
              <a:rPr lang="en-US" sz="3200" dirty="0">
                <a:cs typeface="PairaMJ" pitchFamily="2" charset="0"/>
              </a:rPr>
              <a:t>Question Tag </a:t>
            </a:r>
            <a:r>
              <a:rPr lang="en-US" sz="3200" dirty="0" smtClean="0">
                <a:cs typeface="PairaMJ" pitchFamily="2" charset="0"/>
              </a:rPr>
              <a:t>.</a:t>
            </a:r>
            <a:endParaRPr lang="en-US" sz="3200" dirty="0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0292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Lesson is </a:t>
            </a:r>
          </a:p>
          <a:p>
            <a:pPr algn="ctr"/>
            <a:r>
              <a:rPr lang="en-US" sz="4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Tag Questions </a:t>
            </a:r>
            <a:endParaRPr lang="en-US" sz="44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4724400" cy="3657600"/>
          </a:xfrm>
          <a:solidFill>
            <a:schemeClr val="bg1">
              <a:alpha val="70195"/>
            </a:schemeClr>
          </a:solidFill>
        </p:spPr>
        <p:txBody>
          <a:bodyPr>
            <a:noAutofit/>
          </a:bodyPr>
          <a:lstStyle/>
          <a:p>
            <a:pPr marL="265176" indent="-265176" fontAlgn="auto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is your dog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isn’t it?</a:t>
            </a:r>
          </a:p>
          <a:p>
            <a:pPr marL="265176" indent="-265176" fontAlgn="auto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isn’t your dog,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it?</a:t>
            </a:r>
          </a:p>
          <a:p>
            <a:pPr marL="265176" indent="-265176" fontAlgn="auto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76" indent="-265176" fontAlgn="auto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work in a bank,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you?</a:t>
            </a:r>
          </a:p>
          <a:p>
            <a:pPr marL="265176" indent="-265176" fontAlgn="auto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don’t work in a bank,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you?</a:t>
            </a:r>
          </a:p>
          <a:p>
            <a:pPr marL="265176" indent="-265176" fontAlgn="auto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76" indent="-265176" fontAlgn="auto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Naznin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liked the film,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didn’t she?</a:t>
            </a:r>
          </a:p>
          <a:p>
            <a:pPr marL="265176" indent="-265176" fontAlgn="auto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Naznin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didn’t like the film,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did she?</a:t>
            </a:r>
          </a:p>
        </p:txBody>
      </p:sp>
      <p:sp>
        <p:nvSpPr>
          <p:cNvPr id="9221" name="Text Box 11"/>
          <p:cNvSpPr txBox="1">
            <a:spLocks noChangeArrowheads="1"/>
          </p:cNvSpPr>
          <p:nvPr/>
        </p:nvSpPr>
        <p:spPr bwMode="auto">
          <a:xfrm>
            <a:off x="304800" y="228600"/>
            <a:ext cx="8534400" cy="1077218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339933"/>
                </a:solidFill>
              </a:rPr>
              <a:t>Tag questions are usually formed by a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0033CC"/>
                </a:solidFill>
              </a:rPr>
              <a:t>statement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339933"/>
                </a:solidFill>
              </a:rPr>
              <a:t>and a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question tag</a:t>
            </a:r>
            <a:r>
              <a:rPr lang="en-US" sz="3200" dirty="0"/>
              <a:t>.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5257800" y="1676400"/>
            <a:ext cx="3505200" cy="1815882"/>
          </a:xfrm>
          <a:prstGeom prst="rect">
            <a:avLst/>
          </a:prstGeom>
          <a:noFill/>
          <a:ln w="28575">
            <a:solidFill>
              <a:srgbClr val="D6009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sz="2800" b="1" dirty="0">
                <a:solidFill>
                  <a:srgbClr val="339933"/>
                </a:solidFill>
              </a:rPr>
              <a:t>The blue </a:t>
            </a:r>
            <a:r>
              <a:rPr lang="en-US" sz="2800" b="1" dirty="0" smtClean="0">
                <a:solidFill>
                  <a:srgbClr val="339933"/>
                </a:solidFill>
              </a:rPr>
              <a:t>sentences are </a:t>
            </a:r>
            <a:r>
              <a:rPr lang="en-US" sz="2800" b="1" dirty="0">
                <a:solidFill>
                  <a:srgbClr val="339933"/>
                </a:solidFill>
              </a:rPr>
              <a:t>the </a:t>
            </a:r>
            <a:r>
              <a:rPr lang="en-US" sz="2800" b="1" dirty="0">
                <a:solidFill>
                  <a:srgbClr val="0033CC"/>
                </a:solidFill>
              </a:rPr>
              <a:t>statements</a:t>
            </a:r>
            <a:r>
              <a:rPr lang="en-US" sz="2800" b="1" dirty="0">
                <a:solidFill>
                  <a:srgbClr val="339933"/>
                </a:solidFill>
              </a:rPr>
              <a:t> and the part in red is the </a:t>
            </a:r>
            <a:r>
              <a:rPr lang="en-US" sz="2800" b="1" dirty="0">
                <a:solidFill>
                  <a:srgbClr val="FF0000"/>
                </a:solidFill>
              </a:rPr>
              <a:t>question tags</a:t>
            </a:r>
            <a:r>
              <a:rPr lang="en-US" sz="2800" b="1" dirty="0">
                <a:solidFill>
                  <a:srgbClr val="339933"/>
                </a:solidFill>
              </a:rPr>
              <a:t>.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1000" y="5638800"/>
            <a:ext cx="8458200" cy="707886"/>
          </a:xfrm>
          <a:prstGeom prst="rect">
            <a:avLst/>
          </a:prstGeom>
          <a:noFill/>
          <a:ln w="28575">
            <a:solidFill>
              <a:srgbClr val="D6009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sz="4000" b="1" dirty="0" smtClean="0">
                <a:solidFill>
                  <a:srgbClr val="339933"/>
                </a:solidFill>
              </a:rPr>
              <a:t>Rules about  </a:t>
            </a:r>
            <a:r>
              <a:rPr lang="en-US" sz="4000" b="1" dirty="0">
                <a:solidFill>
                  <a:srgbClr val="FF0000"/>
                </a:solidFill>
              </a:rPr>
              <a:t>question tags</a:t>
            </a:r>
            <a:r>
              <a:rPr lang="en-US" sz="4000" b="1" dirty="0">
                <a:solidFill>
                  <a:srgbClr val="339933"/>
                </a:solidFill>
              </a:rPr>
              <a:t>.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4939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7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build="p" animBg="1"/>
      <p:bldP spid="29710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3048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Tag Question  </a:t>
            </a:r>
            <a:r>
              <a:rPr lang="en-US" sz="4800" b="1" dirty="0" err="1">
                <a:latin typeface="SutonnyMJ" pitchFamily="2" charset="0"/>
                <a:cs typeface="PairaMJ" pitchFamily="2" charset="0"/>
              </a:rPr>
              <a:t>MVb</a:t>
            </a:r>
            <a:r>
              <a:rPr lang="en-US" sz="4800" b="1" dirty="0">
                <a:latin typeface="SutonnyMJ" pitchFamily="2" charset="0"/>
                <a:cs typeface="Paira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  <a:cs typeface="PairaMJ" pitchFamily="2" charset="0"/>
              </a:rPr>
              <a:t>Kivi</a:t>
            </a:r>
            <a:r>
              <a:rPr lang="en-US" sz="4800" b="1" dirty="0">
                <a:latin typeface="SutonnyMJ" pitchFamily="2" charset="0"/>
                <a:cs typeface="PairaMJ" pitchFamily="2" charset="0"/>
              </a:rPr>
              <a:t>  †</a:t>
            </a:r>
            <a:r>
              <a:rPr lang="en-US" sz="4800" b="1" dirty="0" err="1">
                <a:latin typeface="SutonnyMJ" pitchFamily="2" charset="0"/>
                <a:cs typeface="PairaMJ" pitchFamily="2" charset="0"/>
              </a:rPr>
              <a:t>KŠkj</a:t>
            </a:r>
            <a:endParaRPr lang="en-US" sz="4800" dirty="0"/>
          </a:p>
        </p:txBody>
      </p:sp>
      <p:sp>
        <p:nvSpPr>
          <p:cNvPr id="12" name="Oval 11"/>
          <p:cNvSpPr/>
          <p:nvPr/>
        </p:nvSpPr>
        <p:spPr>
          <a:xfrm>
            <a:off x="838200" y="1219200"/>
            <a:ext cx="1600200" cy="1447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n-US" sz="9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2667000" y="1219200"/>
            <a:ext cx="1600200" cy="1447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4495800" y="1219200"/>
            <a:ext cx="1600200" cy="1447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</p:txBody>
      </p:sp>
      <p:sp>
        <p:nvSpPr>
          <p:cNvPr id="15" name="Oval 14"/>
          <p:cNvSpPr/>
          <p:nvPr/>
        </p:nvSpPr>
        <p:spPr>
          <a:xfrm>
            <a:off x="6324600" y="1219200"/>
            <a:ext cx="1600200" cy="1447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sz="8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 rot="18310787">
            <a:off x="-756850" y="4515426"/>
            <a:ext cx="3616797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7030A0"/>
                </a:solidFill>
              </a:rPr>
              <a:t>pronoun</a:t>
            </a:r>
          </a:p>
        </p:txBody>
      </p:sp>
      <p:sp>
        <p:nvSpPr>
          <p:cNvPr id="17" name="TextBox 16"/>
          <p:cNvSpPr txBox="1"/>
          <p:nvPr/>
        </p:nvSpPr>
        <p:spPr>
          <a:xfrm rot="18310787">
            <a:off x="1224350" y="4515424"/>
            <a:ext cx="3616797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Operator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8310787">
            <a:off x="3129350" y="4515426"/>
            <a:ext cx="3616797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Negative</a:t>
            </a:r>
            <a:endParaRPr lang="en-US" sz="4400" dirty="0"/>
          </a:p>
        </p:txBody>
      </p:sp>
      <p:sp>
        <p:nvSpPr>
          <p:cNvPr id="19" name="TextBox 18"/>
          <p:cNvSpPr txBox="1"/>
          <p:nvPr/>
        </p:nvSpPr>
        <p:spPr>
          <a:xfrm rot="18310787">
            <a:off x="5034350" y="4515425"/>
            <a:ext cx="3616797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55B13"/>
                </a:solidFill>
              </a:rPr>
              <a:t>Affirmative </a:t>
            </a:r>
            <a:endParaRPr lang="en-US" sz="4400" dirty="0">
              <a:solidFill>
                <a:srgbClr val="055B13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371600"/>
            <a:ext cx="8534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SutonnyMJ" pitchFamily="2" charset="0"/>
                <a:cs typeface="PairaMJ" pitchFamily="2" charset="0"/>
              </a:rPr>
              <a:t>gyUvgywU</a:t>
            </a:r>
            <a:r>
              <a:rPr lang="en-US" sz="4400" dirty="0" smtClean="0">
                <a:latin typeface="SutonnyMJ" pitchFamily="2" charset="0"/>
                <a:cs typeface="PairaMJ" pitchFamily="2" charset="0"/>
              </a:rPr>
              <a:t> 24wU  </a:t>
            </a:r>
            <a:r>
              <a:rPr lang="en-US" sz="4400" dirty="0" smtClean="0"/>
              <a:t>operator </a:t>
            </a:r>
            <a:r>
              <a:rPr lang="en-US" sz="4400" dirty="0" err="1" smtClean="0">
                <a:latin typeface="SutonnyMJ" pitchFamily="2" charset="0"/>
                <a:cs typeface="PairaMJ" pitchFamily="2" charset="0"/>
              </a:rPr>
              <a:t>Av‡Q</a:t>
            </a:r>
            <a:endParaRPr lang="en-US" sz="4400" dirty="0" smtClean="0">
              <a:latin typeface="SutonnyMJ" pitchFamily="2" charset="0"/>
              <a:cs typeface="PairaMJ" pitchFamily="2" charset="0"/>
            </a:endParaRPr>
          </a:p>
          <a:p>
            <a:pPr algn="ctr"/>
            <a:r>
              <a:rPr lang="en-US" sz="4400" dirty="0" smtClean="0">
                <a:latin typeface="PairaMJ" pitchFamily="2" charset="0"/>
                <a:cs typeface="PairaMJ" pitchFamily="2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</a:rPr>
              <a:t>[am is are]  </a:t>
            </a:r>
          </a:p>
          <a:p>
            <a:pPr algn="ctr"/>
            <a:r>
              <a:rPr lang="en-US" sz="4400" dirty="0" smtClean="0">
                <a:solidFill>
                  <a:srgbClr val="055B13"/>
                </a:solidFill>
              </a:rPr>
              <a:t>{was, were}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{ have. has, had}</a:t>
            </a:r>
          </a:p>
          <a:p>
            <a:pPr algn="ctr"/>
            <a:r>
              <a:rPr lang="en-US" sz="4400" dirty="0">
                <a:solidFill>
                  <a:srgbClr val="055B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do, does, did).</a:t>
            </a:r>
          </a:p>
          <a:p>
            <a:pPr algn="ctr"/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(shall, should, will,  would, may, might, can, could, must, ought to, used to, need, dare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33400" y="381000"/>
            <a:ext cx="7772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List of operator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228600"/>
            <a:ext cx="80010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Some general Rules  </a:t>
            </a:r>
            <a:endParaRPr lang="en-US" sz="4400" dirty="0">
              <a:solidFill>
                <a:srgbClr val="008000"/>
              </a:solidFill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28600" y="1295400"/>
            <a:ext cx="8610600" cy="39703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Affirmative Sentence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inkiyMJ" pitchFamily="2" charset="0"/>
                <a:ea typeface="Times New Roman" pitchFamily="18" charset="0"/>
                <a:cs typeface="RinkiyMJ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Times New Roman" pitchFamily="18" charset="0"/>
                <a:cs typeface="PairaMJ" pitchFamily="2" charset="0"/>
              </a:rPr>
              <a:t>Gi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PairaMJ" pitchFamily="2" charset="0"/>
                <a:ea typeface="Times New Roman" pitchFamily="18" charset="0"/>
                <a:cs typeface="PairaMJ" pitchFamily="2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Tag question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Times New Roman" pitchFamily="18" charset="0"/>
                <a:cs typeface="PairaMJ" pitchFamily="2" charset="0"/>
              </a:rPr>
              <a:t>¸‡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Times New Roman" pitchFamily="18" charset="0"/>
                <a:cs typeface="PairaMJ" pitchFamily="2" charset="0"/>
              </a:rPr>
              <a:t>jv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Times New Roman" pitchFamily="18" charset="0"/>
                <a:cs typeface="PairaMJ" pitchFamily="2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Negative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iraMJ" pitchFamily="2" charset="0"/>
                <a:ea typeface="Times New Roman" pitchFamily="18" charset="0"/>
                <a:cs typeface="PairaMJ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Times New Roman" pitchFamily="18" charset="0"/>
                <a:cs typeface="PairaMJ" pitchFamily="2" charset="0"/>
              </a:rPr>
              <a:t>n‡e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Times New Roman" pitchFamily="18" charset="0"/>
                <a:cs typeface="PairaMJ" pitchFamily="2" charset="0"/>
              </a:rPr>
              <a:t> |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Times New Roman" pitchFamily="18" charset="0"/>
                <a:cs typeface="PairaMJ" pitchFamily="2" charset="0"/>
              </a:rPr>
              <a:t>Avi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Times New Roman" pitchFamily="18" charset="0"/>
                <a:cs typeface="PairaMJ" pitchFamily="2" charset="0"/>
              </a:rPr>
              <a:t>  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Negative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sentence 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inkiyMJ" pitchFamily="2" charset="0"/>
                <a:ea typeface="Times New Roman" pitchFamily="18" charset="0"/>
                <a:cs typeface="RinkiyMJ" pitchFamily="2" charset="0"/>
              </a:rPr>
              <a:t> </a:t>
            </a:r>
            <a:r>
              <a:rPr lang="en-US" sz="3600" b="1" i="1" dirty="0" err="1" smtClean="0">
                <a:solidFill>
                  <a:srgbClr val="000000"/>
                </a:solidFill>
                <a:latin typeface="RinkiyMJ" pitchFamily="2" charset="0"/>
                <a:ea typeface="Times New Roman" pitchFamily="18" charset="0"/>
                <a:cs typeface="RinkiyMJ" pitchFamily="2" charset="0"/>
              </a:rPr>
              <a:t>Gi</a:t>
            </a:r>
            <a:r>
              <a:rPr lang="en-US" sz="3600" b="1" i="1" dirty="0" smtClean="0">
                <a:solidFill>
                  <a:srgbClr val="000000"/>
                </a:solidFill>
                <a:latin typeface="RinkiyMJ" pitchFamily="2" charset="0"/>
                <a:ea typeface="Times New Roman" pitchFamily="18" charset="0"/>
                <a:cs typeface="RinkiyMJ" pitchFamily="2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Tag question </a:t>
            </a:r>
            <a:r>
              <a:rPr lang="en-US" sz="3600" dirty="0">
                <a:solidFill>
                  <a:srgbClr val="000000"/>
                </a:solidFill>
                <a:latin typeface="SutonnyMJ" pitchFamily="2" charset="0"/>
                <a:ea typeface="Times New Roman" pitchFamily="18" charset="0"/>
                <a:cs typeface="PairaMJ" pitchFamily="2" charset="0"/>
              </a:rPr>
              <a:t>¸‡</a:t>
            </a:r>
            <a:r>
              <a:rPr lang="en-US" sz="3600" dirty="0" err="1">
                <a:solidFill>
                  <a:srgbClr val="000000"/>
                </a:solidFill>
                <a:latin typeface="SutonnyMJ" pitchFamily="2" charset="0"/>
                <a:ea typeface="Times New Roman" pitchFamily="18" charset="0"/>
                <a:cs typeface="PairaMJ" pitchFamily="2" charset="0"/>
              </a:rPr>
              <a:t>jv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iraMJ" pitchFamily="2" charset="0"/>
                <a:ea typeface="Times New Roman" pitchFamily="18" charset="0"/>
                <a:cs typeface="PairaMJ" pitchFamily="2" charset="0"/>
              </a:rPr>
              <a:t> 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Affirmative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inkiyMJ" pitchFamily="2" charset="0"/>
                <a:ea typeface="Times New Roman" pitchFamily="18" charset="0"/>
                <a:cs typeface="RinkiyMJ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Times New Roman" pitchFamily="18" charset="0"/>
                <a:cs typeface="PairaMJ" pitchFamily="2" charset="0"/>
              </a:rPr>
              <a:t>n‡e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iraMJ" pitchFamily="2" charset="0"/>
                <a:ea typeface="Times New Roman" pitchFamily="18" charset="0"/>
                <a:cs typeface="PairaMJ" pitchFamily="2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inkiyMJ" pitchFamily="2" charset="0"/>
                <a:ea typeface="Times New Roman" pitchFamily="18" charset="0"/>
                <a:cs typeface="RinkiyMJ" pitchFamily="2" charset="0"/>
              </a:rPr>
              <a:t> 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RinkiyMJ" pitchFamily="2" charset="0"/>
                <a:ea typeface="Times New Roman" pitchFamily="18" charset="0"/>
                <a:cs typeface="RinkiyMJ" pitchFamily="2" charset="0"/>
              </a:rPr>
              <a:t>Ges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inkiyMJ" pitchFamily="2" charset="0"/>
                <a:ea typeface="Times New Roman" pitchFamily="18" charset="0"/>
                <a:cs typeface="RinkiyMJ" pitchFamily="2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Negative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Form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Times New Roman" pitchFamily="18" charset="0"/>
                <a:cs typeface="PairaMJ" pitchFamily="2" charset="0"/>
              </a:rPr>
              <a:t>wU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Times New Roman" pitchFamily="18" charset="0"/>
                <a:cs typeface="PairaMJ" pitchFamily="2" charset="0"/>
              </a:rPr>
              <a:t> me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Times New Roman" pitchFamily="18" charset="0"/>
                <a:cs typeface="PairaMJ" pitchFamily="2" charset="0"/>
              </a:rPr>
              <a:t>mgq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Times New Roman" pitchFamily="18" charset="0"/>
                <a:cs typeface="PairaMJ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Times New Roman" pitchFamily="18" charset="0"/>
                <a:cs typeface="PairaMJ" pitchFamily="2" charset="0"/>
              </a:rPr>
              <a:t>msw¶ß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Times New Roman" pitchFamily="18" charset="0"/>
                <a:cs typeface="PairaMJ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Times New Roman" pitchFamily="18" charset="0"/>
                <a:cs typeface="PairaMJ" pitchFamily="2" charset="0"/>
              </a:rPr>
              <a:t>iæc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Times New Roman" pitchFamily="18" charset="0"/>
                <a:cs typeface="PairaMJ" pitchFamily="2" charset="0"/>
              </a:rPr>
              <a:t> 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inkiyMJ" pitchFamily="2" charset="0"/>
                <a:ea typeface="Times New Roman" pitchFamily="18" charset="0"/>
                <a:cs typeface="RinkiyMJ" pitchFamily="2" charset="0"/>
              </a:rPr>
              <a:t>(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Contraction )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inkiyMJ" pitchFamily="2" charset="0"/>
                <a:ea typeface="Times New Roman" pitchFamily="18" charset="0"/>
                <a:cs typeface="RinkiyMJ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Times New Roman" pitchFamily="18" charset="0"/>
                <a:cs typeface="PairaMJ" pitchFamily="2" charset="0"/>
              </a:rPr>
              <a:t>n‡e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Times New Roman" pitchFamily="18" charset="0"/>
                <a:cs typeface="PairaMJ" pitchFamily="2" charset="0"/>
              </a:rPr>
              <a:t> | 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utonnyMJ" pitchFamily="2" charset="0"/>
                <a:ea typeface="Times New Roman" pitchFamily="18" charset="0"/>
                <a:cs typeface="PairaMJ" pitchFamily="2" charset="0"/>
              </a:rPr>
              <a:t>‡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SutonnyMJ" pitchFamily="2" charset="0"/>
                <a:ea typeface="Times New Roman" pitchFamily="18" charset="0"/>
                <a:cs typeface="PairaMJ" pitchFamily="2" charset="0"/>
              </a:rPr>
              <a:t>hgb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SutonnyMJ" pitchFamily="2" charset="0"/>
                <a:ea typeface="Times New Roman" pitchFamily="18" charset="0"/>
                <a:cs typeface="RinkiyMJ" pitchFamily="2" charset="0"/>
              </a:rPr>
              <a:t>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RinkiyMJ" pitchFamily="2" charset="0"/>
                <a:ea typeface="Times New Roman" pitchFamily="18" charset="0"/>
                <a:cs typeface="RinkiyMJ" pitchFamily="2" charset="0"/>
              </a:rPr>
              <a:t>-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Can not  =  Can’t,       Is not = Isn’t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RinkiyMJ" pitchFamily="2" charset="0"/>
                <a:ea typeface="Times New Roman" pitchFamily="18" charset="0"/>
                <a:cs typeface="RinkiyMJ" pitchFamily="2" charset="0"/>
              </a:rPr>
              <a:t>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RinkiyMJ" pitchFamily="2" charset="0"/>
                <a:ea typeface="Times New Roman" pitchFamily="18" charset="0"/>
                <a:cs typeface="RinkiyMJ" pitchFamily="2" charset="0"/>
              </a:rPr>
              <a:t>              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Birds can fly, can’t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(can not)  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they?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752600"/>
            <a:ext cx="8305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>
                <a:ea typeface="Times New Roman" pitchFamily="18" charset="0"/>
                <a:cs typeface="AtraiMJ" pitchFamily="2" charset="0"/>
              </a:rPr>
              <a:t>Spoken  English   </a:t>
            </a:r>
            <a:r>
              <a:rPr lang="en-US" sz="4800" dirty="0">
                <a:latin typeface="SutonnyMJ" pitchFamily="2" charset="0"/>
                <a:ea typeface="Times New Roman" pitchFamily="18" charset="0"/>
                <a:cs typeface="AtraiMJ" pitchFamily="2" charset="0"/>
              </a:rPr>
              <a:t>G   K‡_</a:t>
            </a:r>
            <a:r>
              <a:rPr lang="en-US" sz="4800" dirty="0" err="1">
                <a:latin typeface="SutonnyMJ" pitchFamily="2" charset="0"/>
                <a:ea typeface="Times New Roman" pitchFamily="18" charset="0"/>
                <a:cs typeface="AtraiMJ" pitchFamily="2" charset="0"/>
              </a:rPr>
              <a:t>vcK</a:t>
            </a:r>
            <a:r>
              <a:rPr lang="en-US" sz="4800" dirty="0">
                <a:latin typeface="SutonnyMJ" pitchFamily="2" charset="0"/>
                <a:ea typeface="Times New Roman" pitchFamily="18" charset="0"/>
                <a:cs typeface="AtraiMJ" pitchFamily="2" charset="0"/>
              </a:rPr>
              <a:t>_‡bi </a:t>
            </a:r>
            <a:r>
              <a:rPr lang="en-US" sz="4800" dirty="0" err="1">
                <a:latin typeface="SutonnyMJ" pitchFamily="2" charset="0"/>
                <a:ea typeface="Times New Roman" pitchFamily="18" charset="0"/>
                <a:cs typeface="AtraiMJ" pitchFamily="2" charset="0"/>
              </a:rPr>
              <a:t>mgq</a:t>
            </a:r>
            <a:r>
              <a:rPr lang="en-US" sz="4800" dirty="0">
                <a:latin typeface="SutonnyMJ" pitchFamily="2" charset="0"/>
                <a:ea typeface="Times New Roman" pitchFamily="18" charset="0"/>
                <a:cs typeface="AtraiMJ" pitchFamily="2" charset="0"/>
              </a:rPr>
              <a:t> </a:t>
            </a:r>
            <a:r>
              <a:rPr lang="en-US" sz="4800" dirty="0" err="1">
                <a:latin typeface="SutonnyMJ" pitchFamily="2" charset="0"/>
                <a:ea typeface="Times New Roman" pitchFamily="18" charset="0"/>
                <a:cs typeface="AtraiMJ" pitchFamily="2" charset="0"/>
              </a:rPr>
              <a:t>wKQy</a:t>
            </a:r>
            <a:r>
              <a:rPr lang="en-US" sz="4800" dirty="0">
                <a:latin typeface="SutonnyMJ" pitchFamily="2" charset="0"/>
                <a:ea typeface="Times New Roman" pitchFamily="18" charset="0"/>
                <a:cs typeface="AtraiMJ" pitchFamily="2" charset="0"/>
              </a:rPr>
              <a:t> </a:t>
            </a:r>
            <a:r>
              <a:rPr lang="en-US" sz="4800" dirty="0" err="1">
                <a:latin typeface="SutonnyMJ" pitchFamily="2" charset="0"/>
                <a:ea typeface="Times New Roman" pitchFamily="18" charset="0"/>
                <a:cs typeface="AtraiMJ" pitchFamily="2" charset="0"/>
              </a:rPr>
              <a:t>wKQy</a:t>
            </a:r>
            <a:r>
              <a:rPr lang="en-US" sz="4800" dirty="0">
                <a:latin typeface="SutonnyMJ" pitchFamily="2" charset="0"/>
                <a:ea typeface="Times New Roman" pitchFamily="18" charset="0"/>
                <a:cs typeface="AtraiMJ" pitchFamily="2" charset="0"/>
              </a:rPr>
              <a:t> </a:t>
            </a:r>
            <a:r>
              <a:rPr lang="en-US" sz="4800" dirty="0" err="1">
                <a:latin typeface="SutonnyMJ" pitchFamily="2" charset="0"/>
                <a:ea typeface="Times New Roman" pitchFamily="18" charset="0"/>
                <a:cs typeface="AtraiMJ" pitchFamily="2" charset="0"/>
              </a:rPr>
              <a:t>kã</a:t>
            </a:r>
            <a:r>
              <a:rPr lang="en-US" sz="4800" dirty="0">
                <a:latin typeface="SutonnyMJ" pitchFamily="2" charset="0"/>
                <a:ea typeface="Times New Roman" pitchFamily="18" charset="0"/>
                <a:cs typeface="AtraiMJ" pitchFamily="2" charset="0"/>
              </a:rPr>
              <a:t> </a:t>
            </a:r>
            <a:r>
              <a:rPr lang="en-US" sz="4800" dirty="0" err="1">
                <a:latin typeface="SutonnyMJ" pitchFamily="2" charset="0"/>
                <a:ea typeface="Times New Roman" pitchFamily="18" charset="0"/>
                <a:cs typeface="AtraiMJ" pitchFamily="2" charset="0"/>
              </a:rPr>
              <a:t>ms</a:t>
            </a:r>
            <a:r>
              <a:rPr lang="en-US" sz="4800" dirty="0">
                <a:latin typeface="SutonnyMJ" pitchFamily="2" charset="0"/>
                <a:ea typeface="Times New Roman" pitchFamily="18" charset="0"/>
                <a:cs typeface="AtraiMJ" pitchFamily="2" charset="0"/>
              </a:rPr>
              <a:t>‡¶‡c  </a:t>
            </a:r>
            <a:r>
              <a:rPr lang="en-US" sz="4800" dirty="0" err="1">
                <a:latin typeface="SutonnyMJ" pitchFamily="2" charset="0"/>
                <a:ea typeface="Times New Roman" pitchFamily="18" charset="0"/>
                <a:cs typeface="AtraiMJ" pitchFamily="2" charset="0"/>
              </a:rPr>
              <a:t>D”PvwiZ</a:t>
            </a:r>
            <a:r>
              <a:rPr lang="en-US" sz="4800" dirty="0">
                <a:latin typeface="SutonnyMJ" pitchFamily="2" charset="0"/>
                <a:ea typeface="Times New Roman" pitchFamily="18" charset="0"/>
                <a:cs typeface="AtraiMJ" pitchFamily="2" charset="0"/>
              </a:rPr>
              <a:t> </a:t>
            </a:r>
            <a:r>
              <a:rPr lang="en-US" sz="4800" dirty="0" err="1">
                <a:latin typeface="SutonnyMJ" pitchFamily="2" charset="0"/>
                <a:ea typeface="Times New Roman" pitchFamily="18" charset="0"/>
                <a:cs typeface="AtraiMJ" pitchFamily="2" charset="0"/>
              </a:rPr>
              <a:t>nq</a:t>
            </a:r>
            <a:r>
              <a:rPr lang="en-US" sz="4800" dirty="0">
                <a:latin typeface="SutonnyMJ" pitchFamily="2" charset="0"/>
                <a:ea typeface="Times New Roman" pitchFamily="18" charset="0"/>
                <a:cs typeface="AtraiMJ" pitchFamily="2" charset="0"/>
              </a:rPr>
              <a:t>  </a:t>
            </a:r>
            <a:r>
              <a:rPr lang="en-US" sz="4800" dirty="0" err="1">
                <a:latin typeface="SutonnyMJ" pitchFamily="2" charset="0"/>
                <a:ea typeface="Times New Roman" pitchFamily="18" charset="0"/>
                <a:cs typeface="AtraiMJ" pitchFamily="2" charset="0"/>
              </a:rPr>
              <a:t>ewjqv</a:t>
            </a:r>
            <a:r>
              <a:rPr lang="en-US" sz="4800" dirty="0">
                <a:latin typeface="SutonnyMJ" pitchFamily="2" charset="0"/>
                <a:ea typeface="Times New Roman" pitchFamily="18" charset="0"/>
                <a:cs typeface="AtraiMJ" pitchFamily="2" charset="0"/>
              </a:rPr>
              <a:t> </a:t>
            </a:r>
            <a:r>
              <a:rPr lang="en-US" sz="4800" dirty="0" err="1">
                <a:latin typeface="SutonnyMJ" pitchFamily="2" charset="0"/>
                <a:ea typeface="Times New Roman" pitchFamily="18" charset="0"/>
                <a:cs typeface="AtraiMJ" pitchFamily="2" charset="0"/>
              </a:rPr>
              <a:t>ïwbev</a:t>
            </a:r>
            <a:r>
              <a:rPr lang="en-US" sz="4800" dirty="0">
                <a:latin typeface="SutonnyMJ" pitchFamily="2" charset="0"/>
                <a:ea typeface="Times New Roman" pitchFamily="18" charset="0"/>
                <a:cs typeface="AtraiMJ" pitchFamily="2" charset="0"/>
              </a:rPr>
              <a:t> </a:t>
            </a:r>
            <a:r>
              <a:rPr lang="en-US" sz="4800" dirty="0" err="1">
                <a:latin typeface="SutonnyMJ" pitchFamily="2" charset="0"/>
                <a:ea typeface="Times New Roman" pitchFamily="18" charset="0"/>
                <a:cs typeface="AtraiMJ" pitchFamily="2" charset="0"/>
              </a:rPr>
              <a:t>gvÎ</a:t>
            </a:r>
            <a:r>
              <a:rPr lang="en-US" sz="4800" dirty="0">
                <a:latin typeface="SutonnyMJ" pitchFamily="2" charset="0"/>
                <a:ea typeface="Times New Roman" pitchFamily="18" charset="0"/>
                <a:cs typeface="AtraiMJ" pitchFamily="2" charset="0"/>
              </a:rPr>
              <a:t> </a:t>
            </a:r>
            <a:r>
              <a:rPr lang="en-US" sz="4800" dirty="0" err="1">
                <a:latin typeface="SutonnyMJ" pitchFamily="2" charset="0"/>
                <a:ea typeface="Times New Roman" pitchFamily="18" charset="0"/>
                <a:cs typeface="AtraiMJ" pitchFamily="2" charset="0"/>
              </a:rPr>
              <a:t>Zvnv</a:t>
            </a:r>
            <a:r>
              <a:rPr lang="en-US" sz="4800" dirty="0">
                <a:latin typeface="SutonnyMJ" pitchFamily="2" charset="0"/>
                <a:ea typeface="Times New Roman" pitchFamily="18" charset="0"/>
                <a:cs typeface="AtraiMJ" pitchFamily="2" charset="0"/>
              </a:rPr>
              <a:t>  </a:t>
            </a:r>
            <a:r>
              <a:rPr lang="en-US" sz="4800" dirty="0" err="1">
                <a:latin typeface="SutonnyMJ" pitchFamily="2" charset="0"/>
                <a:ea typeface="Times New Roman" pitchFamily="18" charset="0"/>
                <a:cs typeface="AtraiMJ" pitchFamily="2" charset="0"/>
              </a:rPr>
              <a:t>eySv</a:t>
            </a:r>
            <a:r>
              <a:rPr lang="en-US" sz="4800" dirty="0">
                <a:latin typeface="SutonnyMJ" pitchFamily="2" charset="0"/>
                <a:ea typeface="Times New Roman" pitchFamily="18" charset="0"/>
                <a:cs typeface="AtraiMJ" pitchFamily="2" charset="0"/>
              </a:rPr>
              <a:t> m¤¢e </a:t>
            </a:r>
            <a:r>
              <a:rPr lang="en-US" sz="4800" dirty="0" err="1">
                <a:latin typeface="SutonnyMJ" pitchFamily="2" charset="0"/>
                <a:ea typeface="Times New Roman" pitchFamily="18" charset="0"/>
                <a:cs typeface="AtraiMJ" pitchFamily="2" charset="0"/>
              </a:rPr>
              <a:t>nq</a:t>
            </a:r>
            <a:r>
              <a:rPr lang="en-US" sz="4800" dirty="0">
                <a:latin typeface="SutonnyMJ" pitchFamily="2" charset="0"/>
                <a:ea typeface="Times New Roman" pitchFamily="18" charset="0"/>
                <a:cs typeface="AtraiMJ" pitchFamily="2" charset="0"/>
              </a:rPr>
              <a:t> </a:t>
            </a:r>
            <a:r>
              <a:rPr lang="en-US" sz="4800" dirty="0" err="1">
                <a:latin typeface="SutonnyMJ" pitchFamily="2" charset="0"/>
                <a:ea typeface="Times New Roman" pitchFamily="18" charset="0"/>
                <a:cs typeface="AtraiMJ" pitchFamily="2" charset="0"/>
              </a:rPr>
              <a:t>bv</a:t>
            </a:r>
            <a:r>
              <a:rPr lang="en-US" sz="4800" dirty="0">
                <a:latin typeface="SutonnyMJ" pitchFamily="2" charset="0"/>
                <a:ea typeface="Times New Roman" pitchFamily="18" charset="0"/>
                <a:cs typeface="AtraiMJ" pitchFamily="2" charset="0"/>
              </a:rPr>
              <a:t> |  </a:t>
            </a:r>
            <a:r>
              <a:rPr lang="en-US" sz="4800" dirty="0" err="1">
                <a:latin typeface="SutonnyMJ" pitchFamily="2" charset="0"/>
                <a:ea typeface="Times New Roman" pitchFamily="18" charset="0"/>
                <a:cs typeface="AtraiMJ" pitchFamily="2" charset="0"/>
              </a:rPr>
              <a:t>Gme</a:t>
            </a:r>
            <a:r>
              <a:rPr lang="en-US" sz="4800" dirty="0">
                <a:latin typeface="SutonnyMJ" pitchFamily="2" charset="0"/>
                <a:ea typeface="Times New Roman" pitchFamily="18" charset="0"/>
                <a:cs typeface="AtraiMJ" pitchFamily="2" charset="0"/>
              </a:rPr>
              <a:t> </a:t>
            </a:r>
            <a:r>
              <a:rPr lang="en-US" sz="4800" dirty="0" err="1">
                <a:latin typeface="SutonnyMJ" pitchFamily="2" charset="0"/>
                <a:ea typeface="Times New Roman" pitchFamily="18" charset="0"/>
                <a:cs typeface="AtraiMJ" pitchFamily="2" charset="0"/>
              </a:rPr>
              <a:t>mswÿß</a:t>
            </a:r>
            <a:r>
              <a:rPr lang="en-US" sz="4800" dirty="0">
                <a:latin typeface="SutonnyMJ" pitchFamily="2" charset="0"/>
                <a:ea typeface="Times New Roman" pitchFamily="18" charset="0"/>
                <a:cs typeface="AtraiMJ" pitchFamily="2" charset="0"/>
              </a:rPr>
              <a:t> </a:t>
            </a:r>
            <a:r>
              <a:rPr lang="en-US" sz="4800" dirty="0" err="1">
                <a:latin typeface="SutonnyMJ" pitchFamily="2" charset="0"/>
                <a:ea typeface="Times New Roman" pitchFamily="18" charset="0"/>
                <a:cs typeface="AtraiMJ" pitchFamily="2" charset="0"/>
              </a:rPr>
              <a:t>iæc‡K</a:t>
            </a:r>
            <a:r>
              <a:rPr lang="en-US" sz="4800" dirty="0">
                <a:latin typeface="SutonnyMJ" pitchFamily="2" charset="0"/>
                <a:ea typeface="Times New Roman" pitchFamily="18" charset="0"/>
                <a:cs typeface="AtraiMJ" pitchFamily="2" charset="0"/>
              </a:rPr>
              <a:t>  </a:t>
            </a:r>
            <a:r>
              <a:rPr lang="en-US" sz="4800" dirty="0">
                <a:ea typeface="Times New Roman" pitchFamily="18" charset="0"/>
                <a:cs typeface="AtraiMJ" pitchFamily="2" charset="0"/>
              </a:rPr>
              <a:t>Contractions  </a:t>
            </a:r>
            <a:r>
              <a:rPr lang="en-US" sz="4800" dirty="0">
                <a:latin typeface="AtraiMJ" pitchFamily="2" charset="0"/>
                <a:ea typeface="Times New Roman" pitchFamily="18" charset="0"/>
                <a:cs typeface="AtraiMJ" pitchFamily="2" charset="0"/>
              </a:rPr>
              <a:t> </a:t>
            </a:r>
            <a:r>
              <a:rPr lang="en-US" sz="4800" dirty="0" err="1">
                <a:latin typeface="SutonnyMJ" pitchFamily="2" charset="0"/>
                <a:ea typeface="Times New Roman" pitchFamily="18" charset="0"/>
                <a:cs typeface="AtraiMJ" pitchFamily="2" charset="0"/>
              </a:rPr>
              <a:t>e‡j</a:t>
            </a:r>
            <a:r>
              <a:rPr lang="en-US" sz="4800" dirty="0">
                <a:latin typeface="SutonnyMJ" pitchFamily="2" charset="0"/>
                <a:ea typeface="Times New Roman" pitchFamily="18" charset="0"/>
                <a:cs typeface="AtraiMJ" pitchFamily="2" charset="0"/>
              </a:rPr>
              <a:t>  </a:t>
            </a:r>
            <a:r>
              <a:rPr lang="en-US" sz="4800" dirty="0" smtClean="0">
                <a:latin typeface="SutonnyMJ" pitchFamily="2" charset="0"/>
                <a:ea typeface="Times New Roman" pitchFamily="18" charset="0"/>
                <a:cs typeface="AtraiMJ" pitchFamily="2" charset="0"/>
              </a:rPr>
              <a:t>| </a:t>
            </a:r>
          </a:p>
          <a:p>
            <a:pPr lvl="0"/>
            <a:r>
              <a:rPr lang="en-US" sz="4000" dirty="0" smtClean="0">
                <a:latin typeface="Sitka Display" panose="02000505000000020004" pitchFamily="2" charset="0"/>
                <a:ea typeface="Times New Roman" pitchFamily="18" charset="0"/>
                <a:cs typeface="AtraiMJ" pitchFamily="2" charset="0"/>
              </a:rPr>
              <a:t>Let us see  some contraction form </a:t>
            </a:r>
            <a:endParaRPr lang="en-US" sz="6000" dirty="0">
              <a:latin typeface="Sitka Display" panose="02000505000000020004" pitchFamily="2" charset="0"/>
              <a:cs typeface="AtraiMJ" pitchFamily="2" charset="0"/>
            </a:endParaRPr>
          </a:p>
          <a:p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8382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contractions?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96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1007</Words>
  <Application>Microsoft Office PowerPoint</Application>
  <PresentationFormat>On-screen Show (4:3)</PresentationFormat>
  <Paragraphs>255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 Unicode MS</vt:lpstr>
      <vt:lpstr>Arial</vt:lpstr>
      <vt:lpstr>Arial Black</vt:lpstr>
      <vt:lpstr>AtraiMJ</vt:lpstr>
      <vt:lpstr>Calibri</vt:lpstr>
      <vt:lpstr>GangaSagarMJ</vt:lpstr>
      <vt:lpstr>PairaMJ</vt:lpstr>
      <vt:lpstr>RinkiyMJ</vt:lpstr>
      <vt:lpstr>Sitka Display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English grammar</dc:title>
  <dc:creator>NAZRUL</dc:creator>
  <cp:lastModifiedBy>Nazrul</cp:lastModifiedBy>
  <cp:revision>97</cp:revision>
  <dcterms:created xsi:type="dcterms:W3CDTF">2006-08-16T00:00:00Z</dcterms:created>
  <dcterms:modified xsi:type="dcterms:W3CDTF">2020-10-27T05:22:24Z</dcterms:modified>
</cp:coreProperties>
</file>