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2" r:id="rId2"/>
    <p:sldId id="301" r:id="rId3"/>
    <p:sldId id="258" r:id="rId4"/>
    <p:sldId id="327" r:id="rId5"/>
    <p:sldId id="272" r:id="rId6"/>
    <p:sldId id="273" r:id="rId7"/>
    <p:sldId id="285" r:id="rId8"/>
    <p:sldId id="274" r:id="rId9"/>
    <p:sldId id="275" r:id="rId10"/>
    <p:sldId id="276" r:id="rId11"/>
    <p:sldId id="317" r:id="rId12"/>
    <p:sldId id="334" r:id="rId13"/>
    <p:sldId id="319" r:id="rId14"/>
    <p:sldId id="29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FF"/>
    <a:srgbClr val="008000"/>
    <a:srgbClr val="000099"/>
    <a:srgbClr val="055B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66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74F77A-2A47-4FE8-B1C9-BE784796FB93}" type="datetimeFigureOut">
              <a:rPr lang="en-US" smtClean="0"/>
              <a:t>27-Oct-20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0480A-98F6-4AB1-BB1F-5F09E12E5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61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27-Oct-20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" y="152400"/>
            <a:ext cx="9144000" cy="6858000"/>
          </a:xfrm>
          <a:prstGeom prst="rect">
            <a:avLst/>
          </a:prstGeom>
        </p:spPr>
      </p:pic>
      <p:sp>
        <p:nvSpPr>
          <p:cNvPr id="4" name="Rectangle 11"/>
          <p:cNvSpPr txBox="1">
            <a:spLocks noChangeArrowheads="1"/>
          </p:cNvSpPr>
          <p:nvPr/>
        </p:nvSpPr>
        <p:spPr>
          <a:xfrm>
            <a:off x="304800" y="152400"/>
            <a:ext cx="8610600" cy="4839195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6000" dirty="0" smtClean="0">
                <a:solidFill>
                  <a:srgbClr val="FFFF00"/>
                </a:solidFill>
              </a:rPr>
              <a:t>Good Morning  </a:t>
            </a:r>
            <a:r>
              <a:rPr lang="en-US" sz="5400" dirty="0" smtClean="0">
                <a:solidFill>
                  <a:srgbClr val="FF0000"/>
                </a:solidFill>
              </a:rPr>
              <a:t>&amp;</a:t>
            </a:r>
            <a:r>
              <a:rPr lang="en-US" sz="6000" dirty="0" smtClean="0">
                <a:solidFill>
                  <a:srgbClr val="FFFF00"/>
                </a:solidFill>
              </a:rPr>
              <a:t> </a:t>
            </a:r>
            <a:r>
              <a:rPr lang="en-US" sz="8000" dirty="0" smtClean="0"/>
              <a:t>Welcome</a:t>
            </a:r>
            <a:r>
              <a:rPr lang="en-US" sz="4400" dirty="0" smtClean="0">
                <a:solidFill>
                  <a:srgbClr val="FFFF00"/>
                </a:solidFill>
              </a:rPr>
              <a:t/>
            </a:r>
            <a:br>
              <a:rPr lang="en-US" sz="4400" dirty="0" smtClean="0">
                <a:solidFill>
                  <a:srgbClr val="FFFF00"/>
                </a:solidFill>
              </a:rPr>
            </a:br>
            <a:r>
              <a:rPr lang="en-US" sz="4400" dirty="0" smtClean="0">
                <a:solidFill>
                  <a:srgbClr val="FFFF00"/>
                </a:solidFill>
              </a:rPr>
              <a:t>My dear learners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0 h 6899275"/>
              <a:gd name="T4" fmla="*/ 4620419 w 9240838"/>
              <a:gd name="T5" fmla="*/ 6899275 h 6899275"/>
              <a:gd name="T6" fmla="*/ 9240838 w 9240838"/>
              <a:gd name="T7" fmla="*/ 3449730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42504" y="154379"/>
            <a:ext cx="8906493" cy="6475022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414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5.55112E-17 C 0.06892 5.55112E-17 0.125 0.02847 0.125 0.06389 C 0.125 0.09907 0.06892 0.12778 3.33333E-6 0.12778 C -0.0691 0.12778 -0.125 0.09907 -0.125 0.06389 C -0.125 0.02847 -0.0691 5.55112E-17 3.33333E-6 5.55112E-17 Z " pathEditMode="relative" rAng="0" ptsTypes="AAA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458200" cy="30469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800" dirty="0" smtClean="0"/>
              <a:t>11. Statement </a:t>
            </a:r>
            <a:r>
              <a:rPr lang="en-US" sz="4800" dirty="0" smtClean="0">
                <a:latin typeface="SutonnyMJ" pitchFamily="2" charset="0"/>
                <a:cs typeface="AtraiMJ" pitchFamily="2" charset="0"/>
              </a:rPr>
              <a:t>G hw`   </a:t>
            </a:r>
            <a:r>
              <a:rPr lang="en-US" sz="4800" dirty="0" smtClean="0">
                <a:solidFill>
                  <a:srgbClr val="FF0000"/>
                </a:solidFill>
              </a:rPr>
              <a:t>here, there, It </a:t>
            </a:r>
            <a:r>
              <a:rPr lang="en-US" sz="4800" b="1" dirty="0" smtClean="0">
                <a:solidFill>
                  <a:srgbClr val="FF0000"/>
                </a:solidFill>
              </a:rPr>
              <a:t>  </a:t>
            </a:r>
            <a:r>
              <a:rPr lang="en-US" sz="4800" b="1" dirty="0" err="1" smtClean="0">
                <a:latin typeface="SutonnyMJ" pitchFamily="2" charset="0"/>
                <a:cs typeface="AtraiMJ" pitchFamily="2" charset="0"/>
              </a:rPr>
              <a:t>Bত্যাw</a:t>
            </a:r>
            <a:r>
              <a:rPr lang="en-US" sz="4800" b="1" dirty="0" smtClean="0">
                <a:latin typeface="SutonnyMJ" pitchFamily="2" charset="0"/>
                <a:cs typeface="AtraiMJ" pitchFamily="2" charset="0"/>
              </a:rPr>
              <a:t>`</a:t>
            </a:r>
            <a:r>
              <a:rPr lang="en-US" sz="4800" b="1" dirty="0" smtClean="0">
                <a:latin typeface="SutonnyMJ" pitchFamily="2" charset="0"/>
              </a:rPr>
              <a:t>   </a:t>
            </a:r>
            <a:r>
              <a:rPr lang="en-US" sz="4800" b="1" dirty="0" smtClean="0"/>
              <a:t>subject </a:t>
            </a:r>
            <a:r>
              <a:rPr lang="en-US" sz="4800" dirty="0" smtClean="0"/>
              <a:t> </a:t>
            </a:r>
            <a:r>
              <a:rPr lang="en-US" sz="4800" b="1" dirty="0" err="1" smtClean="0">
                <a:latin typeface="SutonnyMJ" pitchFamily="2" charset="0"/>
                <a:cs typeface="AtraiMJ" pitchFamily="2" charset="0"/>
              </a:rPr>
              <a:t>wnmv‡e</a:t>
            </a:r>
            <a:r>
              <a:rPr lang="en-US" sz="4800" b="1" dirty="0" smtClean="0">
                <a:latin typeface="SutonnyMJ" pitchFamily="2" charset="0"/>
                <a:cs typeface="AtraiMJ" pitchFamily="2" charset="0"/>
              </a:rPr>
              <a:t> </a:t>
            </a:r>
            <a:r>
              <a:rPr lang="en-US" sz="4800" dirty="0" smtClean="0">
                <a:latin typeface="SutonnyMJ" pitchFamily="2" charset="0"/>
              </a:rPr>
              <a:t>          </a:t>
            </a:r>
            <a:r>
              <a:rPr lang="en-US" sz="4800" dirty="0" smtClean="0">
                <a:latin typeface="SutonnyMJ" pitchFamily="2" charset="0"/>
                <a:cs typeface="AtraiMJ" pitchFamily="2" charset="0"/>
              </a:rPr>
              <a:t>_</a:t>
            </a:r>
            <a:r>
              <a:rPr lang="en-US" sz="4800" dirty="0" err="1" smtClean="0">
                <a:latin typeface="SutonnyMJ" pitchFamily="2" charset="0"/>
                <a:cs typeface="AtraiMJ" pitchFamily="2" charset="0"/>
              </a:rPr>
              <a:t>v‡K</a:t>
            </a:r>
            <a:r>
              <a:rPr lang="en-US" sz="4800" dirty="0" smtClean="0">
                <a:latin typeface="SutonnyMJ" pitchFamily="2" charset="0"/>
                <a:cs typeface="Atrai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AtraiMJ" pitchFamily="2" charset="0"/>
              </a:rPr>
              <a:t>Z‡e</a:t>
            </a:r>
            <a:r>
              <a:rPr lang="en-US" sz="4800" dirty="0" smtClean="0">
                <a:latin typeface="SutonnyMJ" pitchFamily="2" charset="0"/>
                <a:cs typeface="AtraiMJ" pitchFamily="2" charset="0"/>
              </a:rPr>
              <a:t> †m †¶‡Î  </a:t>
            </a:r>
            <a:r>
              <a:rPr lang="en-US" sz="4800" dirty="0" smtClean="0"/>
              <a:t>Tag </a:t>
            </a:r>
            <a:r>
              <a:rPr lang="en-US" sz="4800" dirty="0" err="1" smtClean="0">
                <a:latin typeface="SutonnyMJ" pitchFamily="2" charset="0"/>
                <a:cs typeface="AtraiMJ" pitchFamily="2" charset="0"/>
              </a:rPr>
              <a:t>Gi</a:t>
            </a:r>
            <a:r>
              <a:rPr lang="en-US" sz="4800" dirty="0" smtClean="0">
                <a:latin typeface="SutonnyMJ" pitchFamily="2" charset="0"/>
                <a:cs typeface="Atrai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AtraiMJ" pitchFamily="2" charset="0"/>
              </a:rPr>
              <a:t>mgq</a:t>
            </a:r>
            <a:r>
              <a:rPr lang="en-US" sz="4800" dirty="0" smtClean="0">
                <a:latin typeface="SutonnyMJ" pitchFamily="2" charset="0"/>
                <a:cs typeface="AtraiMJ" pitchFamily="2" charset="0"/>
              </a:rPr>
              <a:t> </a:t>
            </a:r>
            <a:r>
              <a:rPr lang="en-US" sz="4800" dirty="0" smtClean="0">
                <a:solidFill>
                  <a:srgbClr val="008000"/>
                </a:solidFill>
              </a:rPr>
              <a:t>here, there, It </a:t>
            </a:r>
            <a:r>
              <a:rPr lang="en-US" sz="4800" b="1" dirty="0" smtClean="0">
                <a:solidFill>
                  <a:srgbClr val="008000"/>
                </a:solidFill>
              </a:rPr>
              <a:t>  </a:t>
            </a:r>
            <a:r>
              <a:rPr lang="en-US" sz="4800" dirty="0" err="1" smtClean="0">
                <a:latin typeface="SutonnyMJ" pitchFamily="2" charset="0"/>
                <a:cs typeface="AtraiMJ" pitchFamily="2" charset="0"/>
              </a:rPr>
              <a:t>em‡e</a:t>
            </a:r>
            <a:r>
              <a:rPr lang="en-US" sz="4800" dirty="0" smtClean="0">
                <a:latin typeface="SutonnyMJ" pitchFamily="2" charset="0"/>
                <a:cs typeface="AtraiMJ" pitchFamily="2" charset="0"/>
              </a:rPr>
              <a:t> </a:t>
            </a:r>
            <a:endParaRPr lang="en-US" sz="4000" dirty="0"/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82"/>
            </a:avLst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3657600"/>
            <a:ext cx="8458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solidFill>
                  <a:srgbClr val="FF0000"/>
                </a:solidFill>
              </a:rPr>
              <a:t>1.</a:t>
            </a:r>
            <a:r>
              <a:rPr lang="en-US" sz="4400" b="1" dirty="0">
                <a:solidFill>
                  <a:srgbClr val="FF0000"/>
                </a:solidFill>
              </a:rPr>
              <a:t>Here </a:t>
            </a:r>
            <a:r>
              <a:rPr lang="en-US" sz="4400" dirty="0"/>
              <a:t>is the money</a:t>
            </a:r>
            <a:r>
              <a:rPr lang="en-US" sz="4400" b="1" dirty="0"/>
              <a:t>, isn’t </a:t>
            </a:r>
            <a:r>
              <a:rPr lang="en-US" sz="4400" b="1" dirty="0">
                <a:solidFill>
                  <a:srgbClr val="FF0000"/>
                </a:solidFill>
              </a:rPr>
              <a:t>here?  </a:t>
            </a:r>
          </a:p>
          <a:p>
            <a:pPr algn="just"/>
            <a:r>
              <a:rPr lang="en-US" sz="4400" dirty="0">
                <a:solidFill>
                  <a:srgbClr val="FF0000"/>
                </a:solidFill>
              </a:rPr>
              <a:t>2. It </a:t>
            </a:r>
            <a:r>
              <a:rPr lang="en-US" sz="4400" dirty="0"/>
              <a:t>rains, doesn’t </a:t>
            </a:r>
            <a:r>
              <a:rPr lang="en-US" sz="4400" dirty="0">
                <a:solidFill>
                  <a:srgbClr val="FF0000"/>
                </a:solidFill>
              </a:rPr>
              <a:t>it?</a:t>
            </a:r>
          </a:p>
          <a:p>
            <a:pPr algn="just"/>
            <a:r>
              <a:rPr lang="en-US" sz="4400" dirty="0">
                <a:solidFill>
                  <a:srgbClr val="FF0000"/>
                </a:solidFill>
              </a:rPr>
              <a:t>3. There was a noble man, </a:t>
            </a:r>
            <a:r>
              <a:rPr lang="en-US" sz="4400" dirty="0"/>
              <a:t>wasn’t there</a:t>
            </a:r>
            <a:r>
              <a:rPr lang="en-US" sz="4400" dirty="0" smtClean="0"/>
              <a:t>?</a:t>
            </a:r>
            <a:endParaRPr lang="en-US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8610600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Feed back-1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990600"/>
            <a:ext cx="8610600" cy="5509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Add tag questions with the following sentences;</a:t>
            </a:r>
          </a:p>
          <a:p>
            <a:pPr marL="342900" indent="-342900"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Open the window.</a:t>
            </a:r>
          </a:p>
          <a:p>
            <a:pPr marL="342900" indent="-342900"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He is in American.</a:t>
            </a:r>
          </a:p>
          <a:p>
            <a:pPr marL="342900" indent="-342900"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Nothing was said.</a:t>
            </a:r>
          </a:p>
          <a:p>
            <a:pPr marL="342900" indent="-342900"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You should help me.</a:t>
            </a:r>
          </a:p>
          <a:p>
            <a:pPr marL="342900" indent="-342900"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Everybody wishes to be happy in life..</a:t>
            </a:r>
          </a:p>
          <a:p>
            <a:pPr marL="342900" indent="-342900"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Let’s have a picnic.</a:t>
            </a:r>
          </a:p>
          <a:p>
            <a:pPr marL="342900" indent="-342900"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Let him do the work.</a:t>
            </a:r>
          </a:p>
          <a:p>
            <a:pPr marL="342900" indent="-342900"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He needs your help</a:t>
            </a:r>
          </a:p>
          <a:p>
            <a:pPr marL="342900" indent="-342900"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 am innocent.</a:t>
            </a:r>
          </a:p>
          <a:p>
            <a:pPr marL="342900" indent="-342900"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She hardly came here.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82"/>
            </a:avLst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2992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610600" cy="618630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Open the window,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will you/won’t you?</a:t>
            </a:r>
          </a:p>
          <a:p>
            <a:pPr marL="342900" indent="-342900">
              <a:buAutoNum type="arabicPeriod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He is in American, 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isn’t he?</a:t>
            </a:r>
          </a:p>
          <a:p>
            <a:pPr marL="342900" indent="-342900">
              <a:buAutoNum type="arabicPeriod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Nothing was said,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 it?</a:t>
            </a:r>
          </a:p>
          <a:p>
            <a:pPr marL="342900" indent="-342900">
              <a:buAutoNum type="arabicPeriod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You should help me, 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shouldn’t you?</a:t>
            </a:r>
          </a:p>
          <a:p>
            <a:pPr marL="342900" indent="-342900">
              <a:buAutoNum type="arabicPeriod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Everybody wishes to be happy in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life, don’t they?</a:t>
            </a:r>
          </a:p>
          <a:p>
            <a:pPr marL="342900" indent="-342900">
              <a:buAutoNum type="arabicPeriod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Let’s have a picnic,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shall we?</a:t>
            </a:r>
          </a:p>
          <a:p>
            <a:pPr marL="342900" indent="-342900">
              <a:buAutoNum type="arabicPeriod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Let him do the work,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will you?</a:t>
            </a:r>
          </a:p>
          <a:p>
            <a:pPr marL="342900" indent="-342900">
              <a:buAutoNum type="arabicPeriod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He needs your help,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doesn’t he?</a:t>
            </a:r>
          </a:p>
          <a:p>
            <a:pPr marL="342900" indent="-342900">
              <a:buAutoNum type="arabicPeriod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 am innocent,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aren’t I?</a:t>
            </a:r>
          </a:p>
          <a:p>
            <a:pPr marL="342900" indent="-342900">
              <a:buAutoNum type="arabicPeriod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She hardly came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here,did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she?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82"/>
            </a:avLst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5178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066800"/>
            <a:ext cx="8610600" cy="3962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lphaLcParenR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Bangladesh is a beautiful country,----------------?</a:t>
            </a:r>
          </a:p>
          <a:p>
            <a:pPr marL="342900" indent="-342900" algn="just">
              <a:buAutoNum type="alphaLcParenR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Fishes cannot fly, ---------------------------------?</a:t>
            </a:r>
          </a:p>
          <a:p>
            <a:pPr marL="342900" indent="-342900" algn="just">
              <a:buAutoNum type="alphaLcParenR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Birds can fly, ------------------------------? </a:t>
            </a:r>
          </a:p>
          <a:p>
            <a:pPr marL="342900" indent="-342900" algn="just">
              <a:buAutoNum type="alphaLcParenR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rich are not always happy, ------------------?</a:t>
            </a:r>
          </a:p>
          <a:p>
            <a:pPr marL="342900" indent="-342900" algn="just">
              <a:buAutoNum type="alphaLcParenR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Nobody can tolerate this,--------------------------?</a:t>
            </a:r>
          </a:p>
          <a:p>
            <a:pPr marL="342900" indent="-342900" algn="just">
              <a:buAutoNum type="alphaLcParenR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Please, sit down,--------------------------------?</a:t>
            </a:r>
          </a:p>
          <a:p>
            <a:pPr marL="342900" indent="-342900" algn="just">
              <a:buAutoNum type="alphaLcParenR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 not hate the poor, ------------------------?</a:t>
            </a:r>
          </a:p>
          <a:p>
            <a:pPr marL="342900" indent="-342900" algn="just">
              <a:buAutoNum type="alphaLcParenR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Let him say whatever he likes,--------------------?</a:t>
            </a:r>
          </a:p>
          <a:p>
            <a:pPr marL="342900" indent="-342900" algn="just">
              <a:buAutoNum type="alphaLcParenR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Let us do the work,-------------------------?</a:t>
            </a:r>
          </a:p>
          <a:p>
            <a:pPr marL="342900" indent="-342900" algn="just">
              <a:buAutoNum type="alphaLcParenR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Walking is a good exercise,---------------------?</a:t>
            </a:r>
          </a:p>
          <a:p>
            <a:pPr marL="342900" indent="-342900" algn="just">
              <a:buAutoNum type="alphaLcParenR"/>
            </a:pP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5257800"/>
            <a:ext cx="8610600" cy="1219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a)isn’t she?  B) can they?   C)can’t they?   D)are they?  E)can they?   F)will you/won’t you?   G) will you?  H) will you?  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shall we?   J) isn’t it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381000"/>
            <a:ext cx="8610600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Feed back-2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82"/>
            </a:avLst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9851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1"/>
          <p:cNvSpPr txBox="1">
            <a:spLocks noChangeArrowheads="1"/>
          </p:cNvSpPr>
          <p:nvPr/>
        </p:nvSpPr>
        <p:spPr>
          <a:xfrm>
            <a:off x="3352800" y="762000"/>
            <a:ext cx="2514600" cy="4839195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6000" dirty="0" smtClean="0">
                <a:solidFill>
                  <a:srgbClr val="055B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en-US" sz="6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staying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60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" name="Picture 4" descr="https://s-media-cache-ak0.pinimg.com/736x/12/64/da/1264da4a3f18207dc22592102abae40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23885"/>
            <a:ext cx="4419600" cy="668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https://s-media-cache-ak0.pinimg.com/736x/12/64/da/1264da4a3f18207dc22592102abae40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76201"/>
            <a:ext cx="458787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82"/>
            </a:avLst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1.11111E-6 C 0.06892 1.11111E-6 0.125 0.02847 0.125 0.06389 C 0.125 0.09907 0.06892 0.12778 3.33333E-6 0.12778 C -0.0691 0.12778 -0.125 0.09907 -0.125 0.06389 C -0.125 0.02847 -0.0691 1.11111E-6 3.33333E-6 1.11111E-6 Z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82586" y="1752600"/>
            <a:ext cx="5732814" cy="181588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Nazrul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Islam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Hossainy</a:t>
            </a:r>
            <a:r>
              <a:rPr lang="en-US" sz="3600" dirty="0" smtClean="0">
                <a:solidFill>
                  <a:srgbClr val="E731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Headmaster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-3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Cox’s Bazar Model </a:t>
            </a:r>
            <a:r>
              <a:rPr lang="en-US" sz="3600" b="1" spc="-3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High </a:t>
            </a:r>
            <a:r>
              <a:rPr lang="en-US" sz="3600" b="1" spc="-3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endParaRPr lang="en-US" sz="3600" b="1" spc="-3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1600199" y="327025"/>
            <a:ext cx="5943600" cy="1228725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E7318C"/>
                </a:solidFill>
                <a:latin typeface="+mj-lt"/>
              </a:rPr>
              <a:t>INTRODUCTION</a:t>
            </a:r>
            <a:endParaRPr lang="en-US" sz="3600" b="1" dirty="0">
              <a:solidFill>
                <a:srgbClr val="E7318C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14" t="1559"/>
          <a:stretch/>
        </p:blipFill>
        <p:spPr>
          <a:xfrm>
            <a:off x="228600" y="1981200"/>
            <a:ext cx="2971800" cy="37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0 h 6899275"/>
              <a:gd name="T4" fmla="*/ 4620419 w 9240838"/>
              <a:gd name="T5" fmla="*/ 6899275 h 6899275"/>
              <a:gd name="T6" fmla="*/ 9240838 w 9240838"/>
              <a:gd name="T7" fmla="*/ 3449730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76600" y="3733800"/>
            <a:ext cx="5351813" cy="181588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-150" dirty="0" smtClean="0">
                <a:solidFill>
                  <a:srgbClr val="E731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Subject- 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-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Grammar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-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 - IX &amp; X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82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62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6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3048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Tag Question  </a:t>
            </a:r>
            <a:r>
              <a:rPr lang="en-US" sz="4800" b="1" dirty="0" err="1">
                <a:latin typeface="SutonnyMJ" pitchFamily="2" charset="0"/>
                <a:cs typeface="PairaMJ" pitchFamily="2" charset="0"/>
              </a:rPr>
              <a:t>MVb</a:t>
            </a:r>
            <a:r>
              <a:rPr lang="en-US" sz="4800" b="1" dirty="0">
                <a:latin typeface="SutonnyMJ" pitchFamily="2" charset="0"/>
                <a:cs typeface="PairaMJ" pitchFamily="2" charset="0"/>
              </a:rPr>
              <a:t> </a:t>
            </a:r>
            <a:r>
              <a:rPr lang="en-US" sz="4800" b="1" dirty="0" err="1">
                <a:latin typeface="SutonnyMJ" pitchFamily="2" charset="0"/>
                <a:cs typeface="PairaMJ" pitchFamily="2" charset="0"/>
              </a:rPr>
              <a:t>Kivi</a:t>
            </a:r>
            <a:r>
              <a:rPr lang="en-US" sz="4800" b="1" dirty="0">
                <a:latin typeface="SutonnyMJ" pitchFamily="2" charset="0"/>
                <a:cs typeface="PairaMJ" pitchFamily="2" charset="0"/>
              </a:rPr>
              <a:t>  †</a:t>
            </a:r>
            <a:r>
              <a:rPr lang="en-US" sz="4800" b="1" dirty="0" err="1">
                <a:latin typeface="SutonnyMJ" pitchFamily="2" charset="0"/>
                <a:cs typeface="PairaMJ" pitchFamily="2" charset="0"/>
              </a:rPr>
              <a:t>KŠkj</a:t>
            </a:r>
            <a:endParaRPr lang="en-US" sz="4800" dirty="0"/>
          </a:p>
        </p:txBody>
      </p:sp>
      <p:sp>
        <p:nvSpPr>
          <p:cNvPr id="12" name="Oval 11"/>
          <p:cNvSpPr/>
          <p:nvPr/>
        </p:nvSpPr>
        <p:spPr>
          <a:xfrm>
            <a:off x="838200" y="1219200"/>
            <a:ext cx="1600200" cy="1447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en-US" sz="9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Oval 12"/>
          <p:cNvSpPr/>
          <p:nvPr/>
        </p:nvSpPr>
        <p:spPr>
          <a:xfrm>
            <a:off x="2667000" y="1219200"/>
            <a:ext cx="1600200" cy="1447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endParaRPr lang="en-US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Oval 13"/>
          <p:cNvSpPr/>
          <p:nvPr/>
        </p:nvSpPr>
        <p:spPr>
          <a:xfrm>
            <a:off x="4495800" y="1219200"/>
            <a:ext cx="1600200" cy="1447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</a:p>
        </p:txBody>
      </p:sp>
      <p:sp>
        <p:nvSpPr>
          <p:cNvPr id="15" name="Oval 14"/>
          <p:cNvSpPr/>
          <p:nvPr/>
        </p:nvSpPr>
        <p:spPr>
          <a:xfrm>
            <a:off x="6324600" y="1219200"/>
            <a:ext cx="1600200" cy="1447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n-US" sz="88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 rot="18310787">
            <a:off x="-756850" y="4515426"/>
            <a:ext cx="3616797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7030A0"/>
                </a:solidFill>
              </a:rPr>
              <a:t>pronoun</a:t>
            </a:r>
          </a:p>
        </p:txBody>
      </p:sp>
      <p:sp>
        <p:nvSpPr>
          <p:cNvPr id="17" name="TextBox 16"/>
          <p:cNvSpPr txBox="1"/>
          <p:nvPr/>
        </p:nvSpPr>
        <p:spPr>
          <a:xfrm rot="18310787">
            <a:off x="1224350" y="4515424"/>
            <a:ext cx="3616797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Operator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18310787">
            <a:off x="3129350" y="4515426"/>
            <a:ext cx="3616797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Negative</a:t>
            </a:r>
            <a:endParaRPr lang="en-US" sz="4400" dirty="0"/>
          </a:p>
        </p:txBody>
      </p:sp>
      <p:sp>
        <p:nvSpPr>
          <p:cNvPr id="19" name="TextBox 18"/>
          <p:cNvSpPr txBox="1"/>
          <p:nvPr/>
        </p:nvSpPr>
        <p:spPr>
          <a:xfrm rot="18310787">
            <a:off x="5034350" y="4515425"/>
            <a:ext cx="3616797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55B13"/>
                </a:solidFill>
              </a:rPr>
              <a:t>Affirmative </a:t>
            </a:r>
            <a:endParaRPr lang="en-US" sz="4400" dirty="0">
              <a:solidFill>
                <a:srgbClr val="055B13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82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228600" y="4343400"/>
            <a:ext cx="8686800" cy="2062103"/>
          </a:xfrm>
          <a:prstGeom prst="rect">
            <a:avLst/>
          </a:prstGeom>
          <a:noFill/>
          <a:ln w="28575">
            <a:solidFill>
              <a:srgbClr val="D60093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339933"/>
                </a:solidFill>
              </a:rPr>
              <a:t>The</a:t>
            </a:r>
            <a:r>
              <a:rPr lang="en-US" sz="3200" b="1" dirty="0">
                <a:solidFill>
                  <a:srgbClr val="0033CC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question tag</a:t>
            </a:r>
            <a:r>
              <a:rPr lang="en-US" sz="3200" b="1" dirty="0">
                <a:solidFill>
                  <a:srgbClr val="0033CC"/>
                </a:solidFill>
              </a:rPr>
              <a:t> </a:t>
            </a:r>
            <a:r>
              <a:rPr lang="en-US" sz="3200" b="1" dirty="0">
                <a:solidFill>
                  <a:srgbClr val="339933"/>
                </a:solidFill>
              </a:rPr>
              <a:t>is formed by the</a:t>
            </a:r>
            <a:r>
              <a:rPr lang="en-US" sz="3200" b="1" dirty="0">
                <a:solidFill>
                  <a:srgbClr val="0033CC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auxiliary verb</a:t>
            </a:r>
            <a:r>
              <a:rPr lang="en-US" sz="3200" b="1" dirty="0">
                <a:solidFill>
                  <a:srgbClr val="0033CC"/>
                </a:solidFill>
              </a:rPr>
              <a:t> </a:t>
            </a:r>
            <a:r>
              <a:rPr lang="en-US" sz="3200" b="1" dirty="0">
                <a:solidFill>
                  <a:srgbClr val="339933"/>
                </a:solidFill>
              </a:rPr>
              <a:t>that matches the tense of the statement and the</a:t>
            </a:r>
            <a:r>
              <a:rPr lang="en-US" sz="3200" b="1" dirty="0">
                <a:solidFill>
                  <a:srgbClr val="0033CC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pronoun</a:t>
            </a:r>
            <a:r>
              <a:rPr lang="en-US" sz="3200" b="1" dirty="0">
                <a:solidFill>
                  <a:srgbClr val="0033CC"/>
                </a:solidFill>
              </a:rPr>
              <a:t> </a:t>
            </a:r>
            <a:r>
              <a:rPr lang="en-US" sz="3200" b="1" dirty="0">
                <a:solidFill>
                  <a:srgbClr val="339933"/>
                </a:solidFill>
              </a:rPr>
              <a:t>that matches the subject of the statement.</a:t>
            </a:r>
          </a:p>
        </p:txBody>
      </p:sp>
      <p:sp>
        <p:nvSpPr>
          <p:cNvPr id="30736" name="Rectangle 16"/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8153400" cy="2209800"/>
          </a:xfrm>
          <a:solidFill>
            <a:schemeClr val="bg1">
              <a:alpha val="70195"/>
            </a:schemeClr>
          </a:solidFill>
        </p:spPr>
        <p:txBody>
          <a:bodyPr>
            <a:normAutofit/>
          </a:bodyPr>
          <a:lstStyle/>
          <a:p>
            <a:pPr>
              <a:buFontTx/>
              <a:buNone/>
            </a:pPr>
            <a:endParaRPr lang="en-US" sz="2000" dirty="0" smtClean="0">
              <a:solidFill>
                <a:srgbClr val="0033CC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US" sz="2800" dirty="0" smtClean="0">
                <a:solidFill>
                  <a:srgbClr val="0033CC"/>
                </a:solidFill>
                <a:latin typeface="Comic Sans MS" pitchFamily="66" charset="0"/>
              </a:rPr>
              <a:t>That dog is yours, 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isn’t  it?</a:t>
            </a:r>
          </a:p>
          <a:p>
            <a:pPr>
              <a:buFontTx/>
              <a:buNone/>
            </a:pPr>
            <a:r>
              <a:rPr lang="en-US" sz="2800" dirty="0" smtClean="0">
                <a:solidFill>
                  <a:srgbClr val="0033CC"/>
                </a:solidFill>
                <a:latin typeface="Comic Sans MS" pitchFamily="66" charset="0"/>
              </a:rPr>
              <a:t>That dog isn’t yours, 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is  it?</a:t>
            </a:r>
            <a:endParaRPr lang="en-US" sz="24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0739" name="Freeform 19"/>
          <p:cNvSpPr>
            <a:spLocks/>
          </p:cNvSpPr>
          <p:nvPr/>
        </p:nvSpPr>
        <p:spPr bwMode="auto">
          <a:xfrm>
            <a:off x="2438400" y="533400"/>
            <a:ext cx="3429000" cy="1600200"/>
          </a:xfrm>
          <a:custGeom>
            <a:avLst/>
            <a:gdLst>
              <a:gd name="T0" fmla="*/ 0 w 1104"/>
              <a:gd name="T1" fmla="*/ 228600 h 336"/>
              <a:gd name="T2" fmla="*/ 954157 w 1104"/>
              <a:gd name="T3" fmla="*/ 0 h 336"/>
              <a:gd name="T4" fmla="*/ 1828800 w 1104"/>
              <a:gd name="T5" fmla="*/ 228600 h 336"/>
              <a:gd name="T6" fmla="*/ 0 60000 65536"/>
              <a:gd name="T7" fmla="*/ 0 60000 65536"/>
              <a:gd name="T8" fmla="*/ 0 60000 65536"/>
              <a:gd name="T9" fmla="*/ 0 w 1104"/>
              <a:gd name="T10" fmla="*/ 0 h 336"/>
              <a:gd name="T11" fmla="*/ 1104 w 110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4" h="336">
                <a:moveTo>
                  <a:pt x="0" y="336"/>
                </a:moveTo>
                <a:cubicBezTo>
                  <a:pt x="196" y="168"/>
                  <a:pt x="392" y="0"/>
                  <a:pt x="576" y="0"/>
                </a:cubicBezTo>
                <a:cubicBezTo>
                  <a:pt x="760" y="0"/>
                  <a:pt x="932" y="168"/>
                  <a:pt x="1104" y="336"/>
                </a:cubicBezTo>
              </a:path>
            </a:pathLst>
          </a:custGeom>
          <a:noFill/>
          <a:ln w="38100">
            <a:solidFill>
              <a:srgbClr val="3399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40" name="Freeform 20"/>
          <p:cNvSpPr>
            <a:spLocks/>
          </p:cNvSpPr>
          <p:nvPr/>
        </p:nvSpPr>
        <p:spPr bwMode="auto">
          <a:xfrm flipV="1">
            <a:off x="2514600" y="3048000"/>
            <a:ext cx="3200400" cy="914400"/>
          </a:xfrm>
          <a:custGeom>
            <a:avLst/>
            <a:gdLst>
              <a:gd name="T0" fmla="*/ 0 w 1104"/>
              <a:gd name="T1" fmla="*/ 228600 h 336"/>
              <a:gd name="T2" fmla="*/ 954157 w 1104"/>
              <a:gd name="T3" fmla="*/ 0 h 336"/>
              <a:gd name="T4" fmla="*/ 1828800 w 1104"/>
              <a:gd name="T5" fmla="*/ 228600 h 336"/>
              <a:gd name="T6" fmla="*/ 0 60000 65536"/>
              <a:gd name="T7" fmla="*/ 0 60000 65536"/>
              <a:gd name="T8" fmla="*/ 0 60000 65536"/>
              <a:gd name="T9" fmla="*/ 0 w 1104"/>
              <a:gd name="T10" fmla="*/ 0 h 336"/>
              <a:gd name="T11" fmla="*/ 1104 w 110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4" h="336">
                <a:moveTo>
                  <a:pt x="0" y="336"/>
                </a:moveTo>
                <a:cubicBezTo>
                  <a:pt x="196" y="168"/>
                  <a:pt x="392" y="0"/>
                  <a:pt x="576" y="0"/>
                </a:cubicBezTo>
                <a:cubicBezTo>
                  <a:pt x="760" y="0"/>
                  <a:pt x="932" y="168"/>
                  <a:pt x="1104" y="336"/>
                </a:cubicBezTo>
              </a:path>
            </a:pathLst>
          </a:custGeom>
          <a:noFill/>
          <a:ln w="38100">
            <a:solidFill>
              <a:srgbClr val="3399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48" name="WordArt 26"/>
          <p:cNvSpPr>
            <a:spLocks noChangeArrowheads="1" noChangeShapeType="1" noTextEdit="1"/>
          </p:cNvSpPr>
          <p:nvPr/>
        </p:nvSpPr>
        <p:spPr bwMode="auto">
          <a:xfrm>
            <a:off x="5791200" y="2590800"/>
            <a:ext cx="1524000" cy="228600"/>
          </a:xfrm>
          <a:prstGeom prst="rect">
            <a:avLst/>
          </a:prstGeom>
        </p:spPr>
        <p:txBody>
          <a:bodyPr wrap="none" fromWordArt="1">
            <a:prstTxWarp prst="textChevronInverted">
              <a:avLst>
                <a:gd name="adj" fmla="val 75000"/>
              </a:avLst>
            </a:prstTxWarp>
          </a:bodyPr>
          <a:lstStyle/>
          <a:p>
            <a:pPr algn="ctr"/>
            <a:r>
              <a:rPr lang="en-US" sz="2400" kern="10" spc="280" dirty="0">
                <a:ln w="9525">
                  <a:solidFill>
                    <a:srgbClr val="339933"/>
                  </a:solidFill>
                  <a:round/>
                  <a:headEnd/>
                  <a:tailEnd/>
                </a:ln>
                <a:solidFill>
                  <a:srgbClr val="D60093"/>
                </a:solidFill>
                <a:latin typeface="Arial"/>
                <a:cs typeface="Arial"/>
              </a:rPr>
              <a:t>Auxiliary Verb</a:t>
            </a:r>
          </a:p>
        </p:txBody>
      </p:sp>
      <p:sp>
        <p:nvSpPr>
          <p:cNvPr id="30747" name="Freeform 27"/>
          <p:cNvSpPr>
            <a:spLocks/>
          </p:cNvSpPr>
          <p:nvPr/>
        </p:nvSpPr>
        <p:spPr bwMode="auto">
          <a:xfrm>
            <a:off x="1828800" y="914400"/>
            <a:ext cx="2971800" cy="1066800"/>
          </a:xfrm>
          <a:custGeom>
            <a:avLst/>
            <a:gdLst>
              <a:gd name="T0" fmla="*/ 0 w 1104"/>
              <a:gd name="T1" fmla="*/ 685800 h 336"/>
              <a:gd name="T2" fmla="*/ 1749287 w 1104"/>
              <a:gd name="T3" fmla="*/ 0 h 336"/>
              <a:gd name="T4" fmla="*/ 3352800 w 1104"/>
              <a:gd name="T5" fmla="*/ 685800 h 336"/>
              <a:gd name="T6" fmla="*/ 0 60000 65536"/>
              <a:gd name="T7" fmla="*/ 0 60000 65536"/>
              <a:gd name="T8" fmla="*/ 0 60000 65536"/>
              <a:gd name="T9" fmla="*/ 0 w 1104"/>
              <a:gd name="T10" fmla="*/ 0 h 336"/>
              <a:gd name="T11" fmla="*/ 1104 w 110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4" h="336">
                <a:moveTo>
                  <a:pt x="0" y="336"/>
                </a:moveTo>
                <a:cubicBezTo>
                  <a:pt x="196" y="168"/>
                  <a:pt x="392" y="0"/>
                  <a:pt x="576" y="0"/>
                </a:cubicBezTo>
                <a:cubicBezTo>
                  <a:pt x="760" y="0"/>
                  <a:pt x="932" y="168"/>
                  <a:pt x="1104" y="336"/>
                </a:cubicBezTo>
              </a:path>
            </a:pathLst>
          </a:custGeom>
          <a:noFill/>
          <a:ln w="38100">
            <a:solidFill>
              <a:srgbClr val="FF7C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/>
          </a:p>
        </p:txBody>
      </p:sp>
      <p:sp>
        <p:nvSpPr>
          <p:cNvPr id="10250" name="Line 28"/>
          <p:cNvSpPr>
            <a:spLocks noChangeShapeType="1"/>
          </p:cNvSpPr>
          <p:nvPr/>
        </p:nvSpPr>
        <p:spPr bwMode="auto">
          <a:xfrm>
            <a:off x="838200" y="2438400"/>
            <a:ext cx="1371600" cy="0"/>
          </a:xfrm>
          <a:prstGeom prst="line">
            <a:avLst/>
          </a:prstGeom>
          <a:noFill/>
          <a:ln w="28575">
            <a:solidFill>
              <a:srgbClr val="FF7C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1" name="Line 29"/>
          <p:cNvSpPr>
            <a:spLocks noChangeShapeType="1"/>
          </p:cNvSpPr>
          <p:nvPr/>
        </p:nvSpPr>
        <p:spPr bwMode="auto">
          <a:xfrm>
            <a:off x="762000" y="2895600"/>
            <a:ext cx="1371600" cy="0"/>
          </a:xfrm>
          <a:prstGeom prst="line">
            <a:avLst/>
          </a:prstGeom>
          <a:noFill/>
          <a:ln w="28575">
            <a:solidFill>
              <a:srgbClr val="FF7C80"/>
            </a:solidFill>
            <a:round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30751" name="Freeform 31"/>
          <p:cNvSpPr>
            <a:spLocks/>
          </p:cNvSpPr>
          <p:nvPr/>
        </p:nvSpPr>
        <p:spPr bwMode="auto">
          <a:xfrm flipV="1">
            <a:off x="1752600" y="2895600"/>
            <a:ext cx="3124200" cy="914400"/>
          </a:xfrm>
          <a:custGeom>
            <a:avLst/>
            <a:gdLst>
              <a:gd name="T0" fmla="*/ 0 w 1104"/>
              <a:gd name="T1" fmla="*/ 685800 h 336"/>
              <a:gd name="T2" fmla="*/ 1749287 w 1104"/>
              <a:gd name="T3" fmla="*/ 0 h 336"/>
              <a:gd name="T4" fmla="*/ 3352800 w 1104"/>
              <a:gd name="T5" fmla="*/ 685800 h 336"/>
              <a:gd name="T6" fmla="*/ 0 60000 65536"/>
              <a:gd name="T7" fmla="*/ 0 60000 65536"/>
              <a:gd name="T8" fmla="*/ 0 60000 65536"/>
              <a:gd name="T9" fmla="*/ 0 w 1104"/>
              <a:gd name="T10" fmla="*/ 0 h 336"/>
              <a:gd name="T11" fmla="*/ 1104 w 110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4" h="336">
                <a:moveTo>
                  <a:pt x="0" y="336"/>
                </a:moveTo>
                <a:cubicBezTo>
                  <a:pt x="196" y="168"/>
                  <a:pt x="392" y="0"/>
                  <a:pt x="576" y="0"/>
                </a:cubicBezTo>
                <a:cubicBezTo>
                  <a:pt x="760" y="0"/>
                  <a:pt x="932" y="168"/>
                  <a:pt x="1104" y="336"/>
                </a:cubicBezTo>
              </a:path>
            </a:pathLst>
          </a:custGeom>
          <a:noFill/>
          <a:ln w="38100">
            <a:solidFill>
              <a:srgbClr val="FF7C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52" name="WordArt 32"/>
          <p:cNvSpPr>
            <a:spLocks noChangeArrowheads="1" noChangeShapeType="1" noTextEdit="1"/>
          </p:cNvSpPr>
          <p:nvPr/>
        </p:nvSpPr>
        <p:spPr bwMode="auto">
          <a:xfrm rot="-1684723">
            <a:off x="1356455" y="1236055"/>
            <a:ext cx="1095375" cy="20955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n-US" sz="1600" kern="10" spc="280" dirty="0">
                <a:ln w="9525">
                  <a:solidFill>
                    <a:srgbClr val="FF7C80"/>
                  </a:solidFill>
                  <a:round/>
                  <a:headEnd/>
                  <a:tailEnd/>
                </a:ln>
                <a:solidFill>
                  <a:srgbClr val="990033"/>
                </a:solidFill>
                <a:latin typeface="Arial"/>
                <a:cs typeface="Arial"/>
              </a:rPr>
              <a:t>Subject</a:t>
            </a:r>
          </a:p>
        </p:txBody>
      </p:sp>
      <p:sp>
        <p:nvSpPr>
          <p:cNvPr id="30753" name="WordArt 33"/>
          <p:cNvSpPr>
            <a:spLocks noChangeArrowheads="1" noChangeShapeType="1" noTextEdit="1"/>
          </p:cNvSpPr>
          <p:nvPr/>
        </p:nvSpPr>
        <p:spPr bwMode="auto">
          <a:xfrm rot="1473081">
            <a:off x="1365617" y="3266096"/>
            <a:ext cx="1095375" cy="20955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en-US" sz="1600" kern="10" spc="280" dirty="0">
                <a:ln w="9525">
                  <a:solidFill>
                    <a:srgbClr val="FF7C80"/>
                  </a:solidFill>
                  <a:round/>
                  <a:headEnd/>
                  <a:tailEnd/>
                </a:ln>
                <a:solidFill>
                  <a:srgbClr val="990033"/>
                </a:solidFill>
                <a:latin typeface="Arial"/>
                <a:cs typeface="Arial"/>
              </a:rPr>
              <a:t>Subject</a:t>
            </a:r>
          </a:p>
        </p:txBody>
      </p:sp>
      <p:sp>
        <p:nvSpPr>
          <p:cNvPr id="30756" name="WordArt 36"/>
          <p:cNvSpPr>
            <a:spLocks noChangeArrowheads="1" noChangeShapeType="1" noTextEdit="1"/>
          </p:cNvSpPr>
          <p:nvPr/>
        </p:nvSpPr>
        <p:spPr bwMode="auto">
          <a:xfrm rot="21216352">
            <a:off x="4885061" y="2270142"/>
            <a:ext cx="1095375" cy="20955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en-US" sz="1600" kern="10" spc="280" dirty="0">
                <a:ln w="9525">
                  <a:solidFill>
                    <a:srgbClr val="FF7C80"/>
                  </a:solidFill>
                  <a:round/>
                  <a:headEnd/>
                  <a:tailEnd/>
                </a:ln>
                <a:solidFill>
                  <a:srgbClr val="990033"/>
                </a:solidFill>
                <a:latin typeface="Arial"/>
                <a:cs typeface="Arial"/>
              </a:rPr>
              <a:t>Pronoun</a:t>
            </a:r>
          </a:p>
        </p:txBody>
      </p:sp>
      <p:sp>
        <p:nvSpPr>
          <p:cNvPr id="16" name="Frame 1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82"/>
            </a:avLst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4328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9" grpId="0" animBg="1"/>
      <p:bldP spid="30736" grpId="0" uiExpand="1" build="p"/>
      <p:bldP spid="30739" grpId="0" animBg="1"/>
      <p:bldP spid="30740" grpId="0" animBg="1"/>
      <p:bldP spid="30747" grpId="0" animBg="1"/>
      <p:bldP spid="10250" grpId="0" animBg="1"/>
      <p:bldP spid="10251" grpId="0" animBg="1"/>
      <p:bldP spid="30751" grpId="0" animBg="1"/>
      <p:bldP spid="30752" grpId="0" animBg="1"/>
      <p:bldP spid="30753" grpId="0" animBg="1"/>
      <p:bldP spid="307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295400"/>
            <a:ext cx="8763000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dirty="0" smtClean="0"/>
              <a:t>7. Statement </a:t>
            </a:r>
            <a:r>
              <a:rPr lang="en-US" sz="3600" b="1" dirty="0" smtClean="0">
                <a:latin typeface="SutonnyMJ" pitchFamily="2" charset="0"/>
              </a:rPr>
              <a:t> </a:t>
            </a:r>
            <a:r>
              <a:rPr lang="en-US" sz="3600" b="1" dirty="0" smtClean="0">
                <a:latin typeface="SutonnyMJ" pitchFamily="2" charset="0"/>
                <a:cs typeface="AtraiMJ" pitchFamily="2" charset="0"/>
              </a:rPr>
              <a:t>G hw`</a:t>
            </a:r>
            <a:r>
              <a:rPr lang="en-US" sz="3600" b="1" dirty="0" smtClean="0">
                <a:latin typeface="SutonnyMJ" pitchFamily="2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“Let us” </a:t>
            </a:r>
            <a:r>
              <a:rPr lang="en-US" sz="3600" b="1" dirty="0" err="1" smtClean="0">
                <a:latin typeface="SutonnyMJ" pitchFamily="2" charset="0"/>
                <a:cs typeface="AtraiMJ" pitchFamily="2" charset="0"/>
              </a:rPr>
              <a:t>ব্যeüZ</a:t>
            </a:r>
            <a:r>
              <a:rPr lang="en-US" sz="3600" b="1" dirty="0" smtClean="0">
                <a:latin typeface="SutonnyMJ" pitchFamily="2" charset="0"/>
                <a:cs typeface="Atrai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AtraiMJ" pitchFamily="2" charset="0"/>
              </a:rPr>
              <a:t>nq</a:t>
            </a:r>
            <a:r>
              <a:rPr lang="en-US" sz="3600" b="1" dirty="0" smtClean="0">
                <a:latin typeface="SutonnyMJ" pitchFamily="2" charset="0"/>
                <a:cs typeface="Atrai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AtraiMJ" pitchFamily="2" charset="0"/>
              </a:rPr>
              <a:t>Z‡e</a:t>
            </a:r>
            <a:r>
              <a:rPr lang="en-US" sz="3600" b="1" dirty="0" smtClean="0">
                <a:latin typeface="SutonnyMJ" pitchFamily="2" charset="0"/>
                <a:cs typeface="AtraiMJ" pitchFamily="2" charset="0"/>
              </a:rPr>
              <a:t>  </a:t>
            </a:r>
            <a:r>
              <a:rPr lang="en-US" sz="3600" b="1" dirty="0" smtClean="0"/>
              <a:t>Tag question </a:t>
            </a:r>
            <a:r>
              <a:rPr lang="en-US" sz="3600" b="1" dirty="0" err="1" smtClean="0">
                <a:latin typeface="SutonnyMJ" pitchFamily="2" charset="0"/>
                <a:cs typeface="NikoshBAN" panose="02000000000000000000" pitchFamily="2" charset="0"/>
              </a:rPr>
              <a:t>Kivi</a:t>
            </a:r>
            <a:r>
              <a:rPr lang="en-US" sz="3600" b="1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NikoshBAN" panose="02000000000000000000" pitchFamily="2" charset="0"/>
              </a:rPr>
              <a:t>mgq</a:t>
            </a:r>
            <a:r>
              <a:rPr lang="en-US" sz="3600" b="1" dirty="0" smtClean="0">
                <a:latin typeface="SutonnyMJ" pitchFamily="2" charset="0"/>
                <a:cs typeface="NikoshBAN" panose="02000000000000000000" pitchFamily="2" charset="0"/>
              </a:rPr>
              <a:t> †</a:t>
            </a:r>
            <a:r>
              <a:rPr lang="en-US" sz="3600" b="1" dirty="0" err="1" smtClean="0">
                <a:latin typeface="SutonnyMJ" pitchFamily="2" charset="0"/>
                <a:cs typeface="NikoshBAN" panose="02000000000000000000" pitchFamily="2" charset="0"/>
              </a:rPr>
              <a:t>mLv‡b</a:t>
            </a:r>
            <a:r>
              <a:rPr lang="en-US" sz="3600" b="1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smtClean="0">
                <a:solidFill>
                  <a:srgbClr val="FF0000"/>
                </a:solidFill>
              </a:rPr>
              <a:t>Shall we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latin typeface="SutonnyMJ" pitchFamily="2" charset="0"/>
                <a:cs typeface="NikoshBAN" panose="02000000000000000000" pitchFamily="2" charset="0"/>
              </a:rPr>
              <a:t>n‡e</a:t>
            </a:r>
            <a:r>
              <a:rPr lang="en-US" sz="3600" b="1" dirty="0" smtClean="0">
                <a:latin typeface="SutonnyMJ" pitchFamily="2" charset="0"/>
                <a:cs typeface="NikoshBAN" panose="02000000000000000000" pitchFamily="2" charset="0"/>
              </a:rPr>
              <a:t>.</a:t>
            </a:r>
            <a:r>
              <a:rPr lang="en-US" sz="3600" b="1" dirty="0" smtClean="0">
                <a:latin typeface="SutonnyMJ" pitchFamily="2" charset="0"/>
              </a:rPr>
              <a:t> </a:t>
            </a:r>
            <a:endParaRPr lang="en-US" sz="3600" dirty="0" smtClean="0">
              <a:latin typeface="SutonnyMJ" pitchFamily="2" charset="0"/>
            </a:endParaRPr>
          </a:p>
          <a:p>
            <a:pPr algn="just"/>
            <a:r>
              <a:rPr lang="en-US" sz="3600" b="1" dirty="0" smtClean="0">
                <a:solidFill>
                  <a:srgbClr val="FF0000"/>
                </a:solidFill>
              </a:rPr>
              <a:t>Let us  </a:t>
            </a:r>
            <a:r>
              <a:rPr lang="en-US" sz="3600" b="1" dirty="0" smtClean="0"/>
              <a:t>go   for a   walk,  </a:t>
            </a:r>
            <a:r>
              <a:rPr lang="en-US" sz="3600" b="1" dirty="0" smtClean="0">
                <a:solidFill>
                  <a:srgbClr val="FF0000"/>
                </a:solidFill>
              </a:rPr>
              <a:t>shall we?   </a:t>
            </a:r>
            <a:endParaRPr lang="en-US" sz="3600" dirty="0" smtClean="0">
              <a:solidFill>
                <a:srgbClr val="FF0000"/>
              </a:solidFill>
            </a:endParaRPr>
          </a:p>
          <a:p>
            <a:pPr algn="just"/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Let us </a:t>
            </a:r>
            <a:r>
              <a:rPr lang="en-US" sz="3600" b="1" dirty="0" smtClean="0"/>
              <a:t>help him, </a:t>
            </a:r>
            <a:r>
              <a:rPr lang="en-US" sz="3600" b="1" dirty="0" smtClean="0">
                <a:solidFill>
                  <a:srgbClr val="FF0000"/>
                </a:solidFill>
              </a:rPr>
              <a:t>shall we?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4343400"/>
            <a:ext cx="1676400" cy="1066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 us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05800" y="4876800"/>
            <a:ext cx="533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?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00800" y="4876800"/>
            <a:ext cx="1828800" cy="76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shall we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1200" y="3657600"/>
            <a:ext cx="3581400" cy="27432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help for the poor</a:t>
            </a:r>
          </a:p>
          <a:p>
            <a:pPr algn="ctr"/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the a 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</a:p>
          <a:p>
            <a:pPr algn="ctr"/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 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chess</a:t>
            </a:r>
          </a:p>
          <a:p>
            <a:pPr algn="ctr"/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to school</a:t>
            </a:r>
          </a:p>
          <a:p>
            <a:pPr algn="ctr"/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 the matter</a:t>
            </a:r>
          </a:p>
          <a:p>
            <a:pPr algn="ctr"/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-------------------------</a:t>
            </a:r>
          </a:p>
          <a:p>
            <a:pPr algn="ctr"/>
            <a:endParaRPr lang="en-US" sz="32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38800" y="4876800"/>
            <a:ext cx="609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4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304800"/>
            <a:ext cx="84582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FF0000"/>
                </a:solidFill>
              </a:rPr>
              <a:t>Some critical </a:t>
            </a:r>
            <a:r>
              <a:rPr lang="en-US" sz="3600" b="1" i="1" dirty="0" smtClean="0">
                <a:solidFill>
                  <a:srgbClr val="FF0000"/>
                </a:solidFill>
              </a:rPr>
              <a:t>rules</a:t>
            </a:r>
            <a:endParaRPr lang="en-US" sz="3600" dirty="0"/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82"/>
            </a:avLst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33400"/>
            <a:ext cx="8534400" cy="56323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dirty="0" smtClean="0"/>
              <a:t>8. Statement </a:t>
            </a:r>
            <a:r>
              <a:rPr lang="en-US" sz="3600" b="1" dirty="0" smtClean="0">
                <a:latin typeface="SutonnyMJ" pitchFamily="2" charset="0"/>
                <a:cs typeface="AtraiMJ" pitchFamily="2" charset="0"/>
              </a:rPr>
              <a:t>G hw`</a:t>
            </a:r>
            <a:r>
              <a:rPr lang="en-US" sz="3600" b="1" dirty="0" smtClean="0">
                <a:latin typeface="SutonnyMJ" pitchFamily="2" charset="0"/>
              </a:rPr>
              <a:t>  </a:t>
            </a:r>
            <a:r>
              <a:rPr lang="en-US" sz="3600" b="1" dirty="0" smtClean="0">
                <a:solidFill>
                  <a:srgbClr val="FF0000"/>
                </a:solidFill>
              </a:rPr>
              <a:t>Someone , some body </a:t>
            </a:r>
            <a:r>
              <a:rPr lang="en-US" sz="3600" b="1" dirty="0" smtClean="0"/>
              <a:t>, </a:t>
            </a:r>
            <a:r>
              <a:rPr lang="en-US" sz="3600" b="1" dirty="0" smtClean="0">
                <a:solidFill>
                  <a:srgbClr val="008000"/>
                </a:solidFill>
              </a:rPr>
              <a:t>every one, everybody</a:t>
            </a:r>
            <a:r>
              <a:rPr lang="en-US" sz="3600" b="1" dirty="0" smtClean="0"/>
              <a:t>, any one,  anybody, </a:t>
            </a:r>
            <a:r>
              <a:rPr lang="en-US" sz="3600" b="1" dirty="0" smtClean="0">
                <a:solidFill>
                  <a:srgbClr val="7030A0"/>
                </a:solidFill>
              </a:rPr>
              <a:t>none  , no one,  no body</a:t>
            </a:r>
            <a:r>
              <a:rPr lang="en-US" sz="3600" b="1" dirty="0" smtClean="0"/>
              <a:t>, neither  </a:t>
            </a:r>
            <a:r>
              <a:rPr lang="en-US" sz="3600" b="1" dirty="0" err="1" smtClean="0">
                <a:latin typeface="SutonnyMJ" pitchFamily="2" charset="0"/>
                <a:cs typeface="AtraiMJ" pitchFamily="2" charset="0"/>
              </a:rPr>
              <a:t>Bত্যvw</a:t>
            </a:r>
            <a:r>
              <a:rPr lang="en-US" sz="3600" b="1" dirty="0" smtClean="0">
                <a:latin typeface="SutonnyMJ" pitchFamily="2" charset="0"/>
                <a:cs typeface="AtraiMJ" pitchFamily="2" charset="0"/>
              </a:rPr>
              <a:t>`   </a:t>
            </a:r>
            <a:r>
              <a:rPr lang="en-US" sz="3600" b="1" dirty="0" smtClean="0"/>
              <a:t>indefinite  </a:t>
            </a:r>
            <a:r>
              <a:rPr lang="en-US" sz="3600" b="1" dirty="0" smtClean="0">
                <a:latin typeface="+mj-lt"/>
                <a:cs typeface="AtraiMJ" pitchFamily="2" charset="0"/>
              </a:rPr>
              <a:t>person</a:t>
            </a:r>
            <a:r>
              <a:rPr lang="en-US" sz="3600" b="1" dirty="0" smtClean="0">
                <a:latin typeface="AtraiMJ" pitchFamily="2" charset="0"/>
                <a:cs typeface="AtraiMJ" pitchFamily="2" charset="0"/>
              </a:rPr>
              <a:t>            </a:t>
            </a:r>
            <a:r>
              <a:rPr lang="en-US" sz="3600" b="1" dirty="0" smtClean="0">
                <a:latin typeface="SutonnyMJ" pitchFamily="2" charset="0"/>
                <a:cs typeface="AtraiMJ" pitchFamily="2" charset="0"/>
              </a:rPr>
              <a:t>_</a:t>
            </a:r>
            <a:r>
              <a:rPr lang="en-US" sz="3600" b="1" dirty="0" err="1" smtClean="0">
                <a:latin typeface="SutonnyMJ" pitchFamily="2" charset="0"/>
                <a:cs typeface="AtraiMJ" pitchFamily="2" charset="0"/>
              </a:rPr>
              <a:t>v‡K</a:t>
            </a:r>
            <a:r>
              <a:rPr lang="en-US" sz="3600" b="1" dirty="0" smtClean="0">
                <a:latin typeface="SutonnyMJ" pitchFamily="2" charset="0"/>
                <a:cs typeface="Atrai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AtraiMJ" pitchFamily="2" charset="0"/>
              </a:rPr>
              <a:t>Z‡e</a:t>
            </a:r>
            <a:r>
              <a:rPr lang="en-US" sz="3600" b="1" dirty="0" smtClean="0">
                <a:latin typeface="SutonnyMJ" pitchFamily="2" charset="0"/>
                <a:cs typeface="AtraiMJ" pitchFamily="2" charset="0"/>
              </a:rPr>
              <a:t> †m †¶‡Î  </a:t>
            </a:r>
            <a:r>
              <a:rPr lang="en-US" sz="3600" b="1" dirty="0" smtClean="0"/>
              <a:t>Tag </a:t>
            </a:r>
            <a:r>
              <a:rPr lang="en-US" sz="3600" b="1" dirty="0" err="1" smtClean="0">
                <a:latin typeface="SutonnyMJ" pitchFamily="2" charset="0"/>
                <a:cs typeface="AtraiMJ" pitchFamily="2" charset="0"/>
              </a:rPr>
              <a:t>Gi</a:t>
            </a:r>
            <a:r>
              <a:rPr lang="en-US" sz="3600" b="1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AtraiMJ" pitchFamily="2" charset="0"/>
              </a:rPr>
              <a:t>mgq</a:t>
            </a:r>
            <a:r>
              <a:rPr lang="en-US" sz="3600" b="1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sz="3600" b="1" dirty="0" smtClean="0"/>
              <a:t>they pronoun </a:t>
            </a:r>
            <a:r>
              <a:rPr lang="en-US" sz="3600" b="1" dirty="0" err="1" smtClean="0">
                <a:latin typeface="SutonnyMJ" pitchFamily="2" charset="0"/>
                <a:cs typeface="AtraiMJ" pitchFamily="2" charset="0"/>
              </a:rPr>
              <a:t>emv‡bv</a:t>
            </a:r>
            <a:r>
              <a:rPr lang="en-US" sz="3600" b="1" dirty="0" smtClean="0">
                <a:latin typeface="SutonnyMJ" pitchFamily="2" charset="0"/>
                <a:cs typeface="Atrai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AtraiMJ" pitchFamily="2" charset="0"/>
              </a:rPr>
              <a:t>DËg</a:t>
            </a:r>
            <a:r>
              <a:rPr lang="en-US" sz="3600" b="1" dirty="0" smtClean="0">
                <a:latin typeface="SutonnyMJ" pitchFamily="2" charset="0"/>
                <a:cs typeface="AtraiMJ" pitchFamily="2" charset="0"/>
              </a:rPr>
              <a:t> |</a:t>
            </a:r>
          </a:p>
          <a:p>
            <a:r>
              <a:rPr lang="en-US" sz="3600" dirty="0" smtClean="0"/>
              <a:t>1. </a:t>
            </a:r>
            <a:r>
              <a:rPr lang="en-US" sz="3600" b="1" dirty="0" smtClean="0">
                <a:solidFill>
                  <a:srgbClr val="FF0000"/>
                </a:solidFill>
              </a:rPr>
              <a:t>No body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smtClean="0"/>
              <a:t>went there.  </a:t>
            </a:r>
          </a:p>
          <a:p>
            <a:r>
              <a:rPr lang="en-US" sz="3600" dirty="0" smtClean="0"/>
              <a:t>Tag:- Nobody went  there ,did  </a:t>
            </a:r>
            <a:r>
              <a:rPr lang="en-US" sz="3600" b="1" dirty="0" smtClean="0">
                <a:solidFill>
                  <a:srgbClr val="FF0000"/>
                </a:solidFill>
              </a:rPr>
              <a:t>they</a:t>
            </a:r>
            <a:r>
              <a:rPr lang="en-US" sz="3600" b="1" dirty="0" smtClean="0"/>
              <a:t>?</a:t>
            </a:r>
            <a:r>
              <a:rPr lang="en-US" sz="3600" dirty="0" smtClean="0"/>
              <a:t>   </a:t>
            </a:r>
          </a:p>
          <a:p>
            <a:r>
              <a:rPr lang="en-US" sz="3600" dirty="0" smtClean="0"/>
              <a:t>2. </a:t>
            </a:r>
            <a:r>
              <a:rPr lang="en-US" sz="3600" b="1" dirty="0" smtClean="0">
                <a:solidFill>
                  <a:srgbClr val="FF0000"/>
                </a:solidFill>
              </a:rPr>
              <a:t>None</a:t>
            </a:r>
            <a:r>
              <a:rPr lang="en-US" sz="3600" dirty="0" smtClean="0"/>
              <a:t> can do it. </a:t>
            </a:r>
          </a:p>
          <a:p>
            <a:r>
              <a:rPr lang="en-US" sz="3600" dirty="0" smtClean="0"/>
              <a:t>Tag:- None can do it, can </a:t>
            </a:r>
            <a:r>
              <a:rPr lang="en-US" sz="3600" b="1" dirty="0" smtClean="0">
                <a:solidFill>
                  <a:srgbClr val="FF0000"/>
                </a:solidFill>
              </a:rPr>
              <a:t>they</a:t>
            </a:r>
          </a:p>
          <a:p>
            <a:r>
              <a:rPr lang="en-US" sz="3600" dirty="0" smtClean="0"/>
              <a:t>3.</a:t>
            </a:r>
            <a:r>
              <a:rPr lang="en-US" sz="3600" b="1" dirty="0" smtClean="0">
                <a:solidFill>
                  <a:srgbClr val="FF0000"/>
                </a:solidFill>
              </a:rPr>
              <a:t>Somebody</a:t>
            </a:r>
            <a:r>
              <a:rPr lang="en-US" sz="3600" dirty="0" smtClean="0"/>
              <a:t> built the castle, didn’t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they</a:t>
            </a:r>
            <a:r>
              <a:rPr lang="en-US" sz="3600" b="1" dirty="0" smtClean="0"/>
              <a:t>?</a:t>
            </a:r>
            <a:endParaRPr lang="en-US" sz="3600" dirty="0"/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82"/>
            </a:avLst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610600" cy="7694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Nobody could answer-----------------?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743200"/>
            <a:ext cx="8458200" cy="7694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Everybody respects him------------? 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4953000"/>
            <a:ext cx="8610600" cy="830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None can do it ---------------------? 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8229600"/>
            <a:ext cx="86106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None can do it , </a:t>
            </a:r>
            <a:r>
              <a:rPr lang="en-US" sz="3600" dirty="0" smtClean="0">
                <a:solidFill>
                  <a:srgbClr val="7030A0"/>
                </a:solidFill>
              </a:rPr>
              <a:t>can they? 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6858000"/>
            <a:ext cx="86106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Nobody could answer</a:t>
            </a:r>
            <a:r>
              <a:rPr lang="en-US" sz="3600" dirty="0" smtClean="0">
                <a:solidFill>
                  <a:srgbClr val="FF0000"/>
                </a:solidFill>
              </a:rPr>
              <a:t>, could they?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7543800"/>
            <a:ext cx="82296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600" dirty="0" smtClean="0"/>
              <a:t>Everybody </a:t>
            </a:r>
            <a:r>
              <a:rPr lang="en-US" sz="3600" dirty="0" smtClean="0">
                <a:solidFill>
                  <a:srgbClr val="7030A0"/>
                </a:solidFill>
              </a:rPr>
              <a:t>respects</a:t>
            </a:r>
            <a:r>
              <a:rPr lang="en-US" sz="3600" dirty="0" smtClean="0"/>
              <a:t> him,  </a:t>
            </a:r>
            <a:r>
              <a:rPr lang="en-US" sz="3600" dirty="0" smtClean="0">
                <a:solidFill>
                  <a:srgbClr val="FF00FF"/>
                </a:solidFill>
              </a:rPr>
              <a:t>don’t   they? </a:t>
            </a:r>
            <a:endParaRPr lang="en-US" sz="3600" dirty="0">
              <a:solidFill>
                <a:srgbClr val="FF00FF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82"/>
            </a:avLst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00417 -0.791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3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23079 L -3.33333E-6 -0.5247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1"/>
            <a:ext cx="8382000" cy="34778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400" dirty="0" smtClean="0">
                <a:solidFill>
                  <a:srgbClr val="FF0000"/>
                </a:solidFill>
              </a:rPr>
              <a:t>9. Statement 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AtraiMJ" pitchFamily="2" charset="0"/>
              </a:rPr>
              <a:t>G hw`  </a:t>
            </a:r>
            <a:r>
              <a:rPr lang="en-US" sz="4400" b="1" dirty="0" smtClean="0">
                <a:solidFill>
                  <a:schemeClr val="tx1"/>
                </a:solidFill>
              </a:rPr>
              <a:t>Something, everything</a:t>
            </a:r>
            <a:r>
              <a:rPr lang="en-US" sz="4400" dirty="0" smtClean="0">
                <a:solidFill>
                  <a:schemeClr val="tx1"/>
                </a:solidFill>
              </a:rPr>
              <a:t>, </a:t>
            </a:r>
            <a:r>
              <a:rPr lang="en-US" sz="4400" b="1" dirty="0" smtClean="0">
                <a:solidFill>
                  <a:schemeClr val="tx1"/>
                </a:solidFill>
              </a:rPr>
              <a:t>anything, nothing  </a:t>
            </a:r>
            <a:r>
              <a:rPr lang="en-US" sz="4400" b="1" dirty="0" err="1" smtClean="0">
                <a:solidFill>
                  <a:srgbClr val="FF0000"/>
                </a:solidFill>
                <a:latin typeface="SutonnyMJ" pitchFamily="2" charset="0"/>
                <a:cs typeface="AtraiMJ" pitchFamily="2" charset="0"/>
              </a:rPr>
              <a:t>BZ¨vw</a:t>
            </a:r>
            <a:r>
              <a:rPr lang="en-US" sz="4400" b="1" dirty="0" smtClean="0">
                <a:solidFill>
                  <a:srgbClr val="FF0000"/>
                </a:solidFill>
                <a:latin typeface="SutonnyMJ" pitchFamily="2" charset="0"/>
                <a:cs typeface="AtraiMJ" pitchFamily="2" charset="0"/>
              </a:rPr>
              <a:t>`</a:t>
            </a:r>
            <a:r>
              <a:rPr lang="en-US" sz="4400" b="1" dirty="0" smtClean="0">
                <a:solidFill>
                  <a:srgbClr val="FF0000"/>
                </a:solidFill>
                <a:latin typeface="SutonnyMJ" pitchFamily="2" charset="0"/>
              </a:rPr>
              <a:t>   </a:t>
            </a:r>
            <a:r>
              <a:rPr lang="en-US" sz="4400" b="1" dirty="0" smtClean="0">
                <a:solidFill>
                  <a:srgbClr val="FF0000"/>
                </a:solidFill>
              </a:rPr>
              <a:t>indefinite person </a:t>
            </a:r>
            <a:r>
              <a:rPr lang="en-US" sz="4400" dirty="0" smtClean="0">
                <a:solidFill>
                  <a:srgbClr val="FF0000"/>
                </a:solidFill>
              </a:rPr>
              <a:t>           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AtraiMJ" pitchFamily="2" charset="0"/>
              </a:rPr>
              <a:t>_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AtraiMJ" pitchFamily="2" charset="0"/>
              </a:rPr>
              <a:t>v‡K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AtraiMJ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AtraiMJ" pitchFamily="2" charset="0"/>
              </a:rPr>
              <a:t>Z‡e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AtraiMJ" pitchFamily="2" charset="0"/>
              </a:rPr>
              <a:t> †m †¶‡Î  </a:t>
            </a:r>
            <a:r>
              <a:rPr lang="en-US" sz="4400" dirty="0" smtClean="0">
                <a:solidFill>
                  <a:srgbClr val="FF0000"/>
                </a:solidFill>
                <a:latin typeface="+mj-lt"/>
                <a:cs typeface="AtraiMJ" pitchFamily="2" charset="0"/>
              </a:rPr>
              <a:t>Tag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AtraiMJ" pitchFamily="2" charset="0"/>
              </a:rPr>
              <a:t>Gi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AtraiMJ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AtraiMJ" pitchFamily="2" charset="0"/>
              </a:rPr>
              <a:t>mgq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AtraiMJ" pitchFamily="2" charset="0"/>
              </a:rPr>
              <a:t> </a:t>
            </a:r>
            <a:r>
              <a:rPr lang="en-US" sz="4400" b="1" dirty="0" smtClean="0">
                <a:solidFill>
                  <a:schemeClr val="tx1"/>
                </a:solidFill>
                <a:latin typeface="+mj-lt"/>
                <a:cs typeface="AtraiMJ" pitchFamily="2" charset="0"/>
              </a:rPr>
              <a:t>it</a:t>
            </a:r>
            <a:r>
              <a:rPr lang="en-US" sz="4400" b="1" dirty="0" smtClean="0">
                <a:solidFill>
                  <a:srgbClr val="FF0000"/>
                </a:solidFill>
                <a:latin typeface="AtraiMJ" pitchFamily="2" charset="0"/>
                <a:cs typeface="AtraiMJ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AtraiMJ" pitchFamily="2" charset="0"/>
              </a:rPr>
              <a:t>emv‡bv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AtraiMJ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AtraiMJ" pitchFamily="2" charset="0"/>
              </a:rPr>
              <a:t>DËg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AtraiMJ" pitchFamily="2" charset="0"/>
              </a:rPr>
              <a:t> |</a:t>
            </a:r>
          </a:p>
          <a:p>
            <a:pPr algn="just"/>
            <a:r>
              <a:rPr lang="en-US" sz="4400" dirty="0" smtClean="0">
                <a:solidFill>
                  <a:srgbClr val="FF00FF"/>
                </a:solidFill>
                <a:latin typeface="AtraiMJ" pitchFamily="2" charset="0"/>
                <a:cs typeface="AtraiMJ" pitchFamily="2" charset="0"/>
              </a:rPr>
              <a:t>                                       [thing = it]</a:t>
            </a:r>
            <a:endParaRPr lang="en-US" sz="4400" dirty="0">
              <a:solidFill>
                <a:srgbClr val="FF00FF"/>
              </a:solidFill>
              <a:latin typeface="AtraiMJ" pitchFamily="2" charset="0"/>
              <a:cs typeface="AtraiMJ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82"/>
            </a:avLst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267200"/>
            <a:ext cx="8382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Nothin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possible , is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 </a:t>
            </a:r>
          </a:p>
          <a:p>
            <a:pPr marL="742950" indent="-742950" algn="just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Something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has happened ,hasn’t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it?</a:t>
            </a:r>
          </a:p>
          <a:p>
            <a:pPr marL="742950" indent="-742950"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Everything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not easy,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it?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610600" cy="280076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</a:rPr>
              <a:t>10. Statement 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AtraiMJ" pitchFamily="2" charset="0"/>
              </a:rPr>
              <a:t>G</a:t>
            </a:r>
            <a:r>
              <a:rPr lang="en-US" sz="3600" b="1" dirty="0" smtClean="0">
                <a:solidFill>
                  <a:srgbClr val="FF0000"/>
                </a:solidFill>
                <a:latin typeface="AtraiMJ" pitchFamily="2" charset="0"/>
                <a:cs typeface="AtraiMJ" pitchFamily="2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no, none, no one, nobody, nothing, neither, never,   barely,  rarely, no sooner,   scarcely, hardly,   seldom, few, little, bit, nothing, without, </a:t>
            </a:r>
          </a:p>
          <a:p>
            <a:pPr algn="just"/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  <a:cs typeface="AtraiMJ" pitchFamily="2" charset="0"/>
              </a:rPr>
              <a:t>Bত্যvw</a:t>
            </a:r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cs typeface="AtraiMJ" pitchFamily="2" charset="0"/>
              </a:rPr>
              <a:t>`   </a:t>
            </a:r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  <a:cs typeface="AtraiMJ" pitchFamily="2" charset="0"/>
              </a:rPr>
              <a:t>bv</a:t>
            </a:r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cs typeface="AtraiMJ" pitchFamily="2" charset="0"/>
              </a:rPr>
              <a:t> †</a:t>
            </a:r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  <a:cs typeface="AtraiMJ" pitchFamily="2" charset="0"/>
              </a:rPr>
              <a:t>evaK</a:t>
            </a:r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cs typeface="AtraiMJ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  <a:cs typeface="AtraiMJ" pitchFamily="2" charset="0"/>
              </a:rPr>
              <a:t>kã</a:t>
            </a:r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cs typeface="AtraiMJ" pitchFamily="2" charset="0"/>
              </a:rPr>
              <a:t>  _</a:t>
            </a:r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  <a:cs typeface="AtraiMJ" pitchFamily="2" charset="0"/>
              </a:rPr>
              <a:t>v‡K</a:t>
            </a:r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cs typeface="AtraiMJ" pitchFamily="2" charset="0"/>
              </a:rPr>
              <a:t>    </a:t>
            </a:r>
            <a:r>
              <a:rPr lang="en-US" sz="3200" b="1" dirty="0" smtClean="0">
                <a:solidFill>
                  <a:schemeClr val="tx1"/>
                </a:solidFill>
                <a:latin typeface="+mj-lt"/>
                <a:cs typeface="AtraiMJ" pitchFamily="2" charset="0"/>
              </a:rPr>
              <a:t>Tag</a:t>
            </a:r>
            <a:r>
              <a:rPr lang="en-US" sz="3200" b="1" dirty="0" smtClean="0">
                <a:solidFill>
                  <a:schemeClr val="tx1"/>
                </a:solidFill>
                <a:latin typeface="AtraiMJ" pitchFamily="2" charset="0"/>
                <a:cs typeface="AtraiMJ" pitchFamily="2" charset="0"/>
              </a:rPr>
              <a:t>  </a:t>
            </a:r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  <a:cs typeface="AtraiMJ" pitchFamily="2" charset="0"/>
              </a:rPr>
              <a:t>Kivi</a:t>
            </a:r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cs typeface="AtraiMJ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  <a:cs typeface="AtraiMJ" pitchFamily="2" charset="0"/>
              </a:rPr>
              <a:t>mgq</a:t>
            </a:r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cs typeface="AtraiMJ" pitchFamily="2" charset="0"/>
              </a:rPr>
              <a:t>   </a:t>
            </a:r>
            <a:r>
              <a:rPr lang="en-US" sz="3200" b="1" dirty="0" smtClean="0">
                <a:solidFill>
                  <a:srgbClr val="008000"/>
                </a:solidFill>
                <a:latin typeface="+mj-lt"/>
                <a:cs typeface="AtraiMJ" pitchFamily="2" charset="0"/>
              </a:rPr>
              <a:t>not</a:t>
            </a:r>
            <a:r>
              <a:rPr lang="en-US" sz="3200" b="1" dirty="0" smtClean="0">
                <a:solidFill>
                  <a:srgbClr val="008000"/>
                </a:solidFill>
                <a:latin typeface="AtraiMJ" pitchFamily="2" charset="0"/>
                <a:cs typeface="AtraiMJ" pitchFamily="2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SutonnyMJ" pitchFamily="2" charset="0"/>
                <a:cs typeface="AtraiMJ" pitchFamily="2" charset="0"/>
              </a:rPr>
              <a:t>e‡m</a:t>
            </a:r>
            <a:r>
              <a:rPr lang="en-US" sz="3200" b="1" dirty="0" smtClean="0">
                <a:solidFill>
                  <a:srgbClr val="008000"/>
                </a:solidFill>
                <a:latin typeface="SutonnyMJ" pitchFamily="2" charset="0"/>
                <a:cs typeface="AtraiMJ" pitchFamily="2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SutonnyMJ" pitchFamily="2" charset="0"/>
                <a:cs typeface="AtraiMJ" pitchFamily="2" charset="0"/>
              </a:rPr>
              <a:t>bv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82"/>
            </a:avLst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505200"/>
            <a:ext cx="8534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(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do it, .    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Tag:- None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do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it, can they? 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(2) 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a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little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water in the river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Jumuna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there?  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(3)  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Few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people were there,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758</Words>
  <Application>Microsoft Office PowerPoint</Application>
  <PresentationFormat>On-screen Show (4:3)</PresentationFormat>
  <Paragraphs>107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AtraiMJ</vt:lpstr>
      <vt:lpstr>Calibri</vt:lpstr>
      <vt:lpstr>Comic Sans MS</vt:lpstr>
      <vt:lpstr>NikoshBAN</vt:lpstr>
      <vt:lpstr>PairaMJ</vt:lpstr>
      <vt:lpstr>SutonnyMJ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 English grammar</dc:title>
  <dc:creator>NAZRUL</dc:creator>
  <cp:lastModifiedBy>Nazrul</cp:lastModifiedBy>
  <cp:revision>96</cp:revision>
  <dcterms:created xsi:type="dcterms:W3CDTF">2006-08-16T00:00:00Z</dcterms:created>
  <dcterms:modified xsi:type="dcterms:W3CDTF">2020-10-27T05:26:39Z</dcterms:modified>
</cp:coreProperties>
</file>