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301" r:id="rId3"/>
    <p:sldId id="277" r:id="rId4"/>
    <p:sldId id="278" r:id="rId5"/>
    <p:sldId id="279" r:id="rId6"/>
    <p:sldId id="280" r:id="rId7"/>
    <p:sldId id="317" r:id="rId8"/>
    <p:sldId id="334" r:id="rId9"/>
    <p:sldId id="319" r:id="rId10"/>
    <p:sldId id="282" r:id="rId11"/>
    <p:sldId id="331" r:id="rId12"/>
    <p:sldId id="287" r:id="rId13"/>
    <p:sldId id="333" r:id="rId14"/>
    <p:sldId id="289" r:id="rId15"/>
    <p:sldId id="290" r:id="rId16"/>
    <p:sldId id="292" r:id="rId17"/>
    <p:sldId id="293" r:id="rId18"/>
    <p:sldId id="335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008000"/>
    <a:srgbClr val="000099"/>
    <a:srgbClr val="055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4F77A-2A47-4FE8-B1C9-BE784796FB9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480A-98F6-4AB1-BB1F-5F09E12E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152400"/>
            <a:ext cx="9144000" cy="6858000"/>
          </a:xfrm>
          <a:prstGeom prst="rect">
            <a:avLst/>
          </a:prstGeom>
        </p:spPr>
      </p:pic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04800" y="152400"/>
            <a:ext cx="8610600" cy="483919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FF00"/>
                </a:solidFill>
              </a:rPr>
              <a:t>Good Morning  </a:t>
            </a:r>
            <a:r>
              <a:rPr lang="en-US" sz="5400" dirty="0" smtClean="0">
                <a:solidFill>
                  <a:srgbClr val="FF0000"/>
                </a:solidFill>
              </a:rPr>
              <a:t>&amp;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8000" dirty="0" smtClean="0"/>
              <a:t>Welcome</a:t>
            </a: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My dear learners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504" y="154379"/>
            <a:ext cx="8906493" cy="6475022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4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5.55112E-17 C 0.06892 5.55112E-17 0.125 0.02847 0.125 0.06389 C 0.125 0.09907 0.06892 0.12778 3.33333E-6 0.12778 C -0.0691 0.12778 -0.125 0.09907 -0.125 0.06389 C -0.125 0.02847 -0.0691 5.55112E-17 3.33333E-6 5.55112E-17 Z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Feed back-3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window,---------?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window,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you?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boy-----------?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1242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am a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7338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/>
              <a:t>3. </a:t>
            </a:r>
            <a:r>
              <a:rPr lang="en-US" sz="3600" dirty="0">
                <a:solidFill>
                  <a:srgbClr val="7030A0"/>
                </a:solidFill>
              </a:rPr>
              <a:t>Nobody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8000"/>
                </a:solidFill>
              </a:rPr>
              <a:t>went</a:t>
            </a:r>
            <a:r>
              <a:rPr lang="en-US" sz="3600" dirty="0"/>
              <a:t> there-</a:t>
            </a:r>
            <a:r>
              <a:rPr lang="en-US" sz="3600" dirty="0" smtClean="0"/>
              <a:t>-------?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196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>
                <a:solidFill>
                  <a:srgbClr val="7030A0"/>
                </a:solidFill>
              </a:rPr>
              <a:t>Nobody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8000"/>
                </a:solidFill>
              </a:rPr>
              <a:t>went</a:t>
            </a:r>
            <a:r>
              <a:rPr lang="en-US" sz="3600" dirty="0"/>
              <a:t> </a:t>
            </a:r>
            <a:r>
              <a:rPr lang="en-US" sz="3600" dirty="0" smtClean="0"/>
              <a:t>there,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they?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0292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/>
              <a:t>4.</a:t>
            </a:r>
            <a:r>
              <a:rPr lang="en-US" sz="3600" dirty="0">
                <a:solidFill>
                  <a:srgbClr val="7030A0"/>
                </a:solidFill>
              </a:rPr>
              <a:t>None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8000"/>
                </a:solidFill>
              </a:rPr>
              <a:t>can</a:t>
            </a:r>
            <a:r>
              <a:rPr lang="en-US" sz="3600" dirty="0"/>
              <a:t> do it </a:t>
            </a:r>
            <a:r>
              <a:rPr lang="en-US" sz="3600" dirty="0" smtClean="0"/>
              <a:t>------?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7150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600" dirty="0" smtClean="0">
                <a:solidFill>
                  <a:srgbClr val="7030A0"/>
                </a:solidFill>
              </a:rPr>
              <a:t>None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008000"/>
                </a:solidFill>
              </a:rPr>
              <a:t>can</a:t>
            </a:r>
            <a:r>
              <a:rPr lang="en-US" sz="3600" dirty="0"/>
              <a:t> do it 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they?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for a walk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for a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we?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6.You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done this………?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6.You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done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shouldn’t you?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194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7.We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it………….…?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5052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7.We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musn’t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1910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8.You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a book……..?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8.You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a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you?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4864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birds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fly…….…?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96000"/>
            <a:ext cx="853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birds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they?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36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58477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11.Cows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fly-----------------------?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12.They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insulted me…………….?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13.He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well today………………….?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14.The girl 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cross the road…………..?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a very big house…………...?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16.Kamal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busy------------------?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pen-----------------------------?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763000" cy="579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11.Cows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fly,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they?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12.They 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insulted me,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haven’t they?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13.He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14.The girl 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cross the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she?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a very big house,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16.Kamal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busy,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wasn’t he?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51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740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18.I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to Dhaka tomorrow……?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19.You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speak English…--?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trust a liar---?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 ------?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here ------?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there-----?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 brother--------?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  I 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sister---------?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00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26.You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there----?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27.I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see you-----?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28.The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good-------?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car-----?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him to go----------------?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night------?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you,-------------?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sister----?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Nobody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answer------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poor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,--?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686800" cy="5632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(36) It </a:t>
            </a:r>
            <a:r>
              <a:rPr lang="en-US" sz="3600" b="1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good idea------------?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(37)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believes a liar --?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(38) There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mistake -------?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(39) You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wait for me-------?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(40) Save something for the future---</a:t>
            </a:r>
          </a:p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(41)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some fun--------------?</a:t>
            </a:r>
          </a:p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(42) 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late------------------------?</a:t>
            </a:r>
          </a:p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(43) Don’t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lie-------------?</a:t>
            </a:r>
          </a:p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(44) He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time is money------?</a:t>
            </a:r>
          </a:p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(45) 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monarch of all my survey-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(46)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him------?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(47)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there---. ?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(48)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it ---?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(49)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 walk…?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(50)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 up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429000"/>
            <a:ext cx="8839200" cy="310854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(46) Everybody respects him,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they?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(47) Nobody went there,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they?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(48) None can do it,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they? 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(49)Let’s go for a walk,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we?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(50) Shut up,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you?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51.Every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 wants  to  do well in the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----?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it is not an easy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----?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 should read the text again and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must not memories  the answer without knowing the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meaning,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----?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can render social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service,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124200"/>
            <a:ext cx="868680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52.We’re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to visit Fantasy Kingdom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can’t start our journey unless it stop raining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don’t we start now? It’s only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drizzling,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spot is quite far from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,let’s put off our visit for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tomorrow,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2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3352800" y="762000"/>
            <a:ext cx="2514600" cy="483919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6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staying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6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3885"/>
            <a:ext cx="4419600" cy="66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1"/>
            <a:ext cx="45878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1.11111E-6 C 0.06892 1.11111E-6 0.125 0.02847 0.125 0.06389 C 0.125 0.09907 0.06892 0.12778 3.33333E-6 0.12778 C -0.0691 0.12778 -0.125 0.09907 -0.125 0.06389 C -0.125 0.02847 -0.0691 1.11111E-6 3.33333E-6 1.11111E-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2586" y="1752600"/>
            <a:ext cx="5732814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Hossainy</a:t>
            </a:r>
            <a:r>
              <a:rPr lang="en-US" sz="3600" dirty="0" smtClean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Headmaster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 Model </a:t>
            </a:r>
            <a:r>
              <a:rPr lang="en-US" sz="3600" b="1" spc="-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3600" b="1" spc="-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US" sz="3600" b="1" spc="-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199" y="327025"/>
            <a:ext cx="5943600" cy="12287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1559"/>
          <a:stretch/>
        </p:blipFill>
        <p:spPr>
          <a:xfrm>
            <a:off x="228600" y="1981200"/>
            <a:ext cx="29718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733800"/>
            <a:ext cx="5351813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150" dirty="0" smtClean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Grammar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- IX &amp; X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55B13"/>
                </a:solidFill>
              </a:rPr>
              <a:t>12.  Imperative sentence </a:t>
            </a:r>
            <a:r>
              <a:rPr lang="en-US" sz="4000" b="1" dirty="0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G </a:t>
            </a:r>
            <a:r>
              <a:rPr lang="en-US" sz="4000" b="1" dirty="0" err="1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KvD‡K</a:t>
            </a:r>
            <a:r>
              <a:rPr lang="en-US" sz="4000" b="1" dirty="0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wKQz</a:t>
            </a:r>
            <a:r>
              <a:rPr lang="en-US" sz="4000" b="1" dirty="0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Kivi</a:t>
            </a:r>
            <a:r>
              <a:rPr lang="en-US" sz="4000" b="1" dirty="0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Avgš¿b</a:t>
            </a:r>
            <a:r>
              <a:rPr lang="en-US" sz="4000" b="1" dirty="0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Rvbv‡j</a:t>
            </a:r>
            <a:r>
              <a:rPr lang="en-US" sz="4000" b="1" dirty="0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won’t you? </a:t>
            </a:r>
            <a:r>
              <a:rPr lang="en-US" sz="4000" b="1" dirty="0" err="1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e‡m</a:t>
            </a:r>
            <a:r>
              <a:rPr lang="en-US" sz="4000" b="1" dirty="0" smtClean="0">
                <a:solidFill>
                  <a:srgbClr val="055B13"/>
                </a:solidFill>
                <a:latin typeface="SutonnyMJ" pitchFamily="2" charset="0"/>
                <a:cs typeface="AtraiMJ" pitchFamily="2" charset="0"/>
              </a:rPr>
              <a:t> | </a:t>
            </a:r>
          </a:p>
          <a:p>
            <a:pPr algn="just"/>
            <a:r>
              <a:rPr lang="en-US" sz="4000" dirty="0" smtClean="0"/>
              <a:t> 1. Open the door.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</a:rPr>
              <a:t>Tag:- Open the door ,won’t you? </a:t>
            </a:r>
          </a:p>
          <a:p>
            <a:pPr algn="just"/>
            <a:r>
              <a:rPr lang="en-US" sz="4000" dirty="0" smtClean="0"/>
              <a:t>  2. Give me the book.                  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</a:rPr>
              <a:t>Tag:-   Give me the  book, won’t you?</a:t>
            </a:r>
          </a:p>
          <a:p>
            <a:pPr algn="just"/>
            <a:r>
              <a:rPr lang="en-US" sz="4000" dirty="0" smtClean="0"/>
              <a:t>3.Have it .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</a:rPr>
              <a:t>Tag:- </a:t>
            </a:r>
            <a:r>
              <a:rPr lang="en-US" sz="4000" b="1" dirty="0" smtClean="0">
                <a:solidFill>
                  <a:schemeClr val="tx1"/>
                </a:solidFill>
              </a:rPr>
              <a:t>Have it, </a:t>
            </a:r>
            <a:r>
              <a:rPr lang="en-US" sz="4000" b="1" dirty="0" smtClean="0">
                <a:solidFill>
                  <a:srgbClr val="FF0000"/>
                </a:solidFill>
              </a:rPr>
              <a:t>won’t you?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</a:rPr>
              <a:t>4. Give me your pen, </a:t>
            </a:r>
            <a:r>
              <a:rPr lang="en-US" sz="4000" b="1" dirty="0" smtClean="0">
                <a:solidFill>
                  <a:schemeClr val="tx1"/>
                </a:solidFill>
              </a:rPr>
              <a:t>won’t you?</a:t>
            </a:r>
          </a:p>
          <a:p>
            <a:pPr algn="just"/>
            <a:endParaRPr lang="en-US" sz="40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 startAt="13"/>
            </a:pPr>
            <a:r>
              <a:rPr lang="en-US" sz="3600" b="1" dirty="0" smtClean="0"/>
              <a:t>Imperative sentence 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G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KvD‡K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wKQz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ej‡j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will you/ won’t you/can you/can’t you   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e‡m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| </a:t>
            </a:r>
            <a:endParaRPr lang="en-US" sz="3600" dirty="0" smtClean="0">
              <a:latin typeface="SutonnyMJ" pitchFamily="2" charset="0"/>
              <a:cs typeface="AtraiMJ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/>
              <a:t>Open the door.                       </a:t>
            </a:r>
          </a:p>
          <a:p>
            <a:pPr marL="742950" indent="-742950"/>
            <a:r>
              <a:rPr lang="en-US" sz="3600" dirty="0" smtClean="0">
                <a:solidFill>
                  <a:srgbClr val="FF0000"/>
                </a:solidFill>
              </a:rPr>
              <a:t>      Tag:- </a:t>
            </a:r>
            <a:r>
              <a:rPr lang="en-US" sz="3600" dirty="0" smtClean="0">
                <a:solidFill>
                  <a:schemeClr val="tx1"/>
                </a:solidFill>
              </a:rPr>
              <a:t>Open the door </a:t>
            </a:r>
            <a:r>
              <a:rPr lang="en-US" sz="3600" dirty="0" smtClean="0">
                <a:solidFill>
                  <a:srgbClr val="FF0000"/>
                </a:solidFill>
              </a:rPr>
              <a:t>,won’t you?</a:t>
            </a:r>
          </a:p>
          <a:p>
            <a:pPr marL="742950" indent="-742950">
              <a:buAutoNum type="arabicPeriod" startAt="2"/>
            </a:pPr>
            <a:r>
              <a:rPr lang="en-US" sz="3600" dirty="0" smtClean="0"/>
              <a:t>Sit down.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      Tag:-</a:t>
            </a:r>
            <a:r>
              <a:rPr lang="en-US" sz="3600" dirty="0"/>
              <a:t>Sit down., </a:t>
            </a:r>
            <a:r>
              <a:rPr lang="en-US" sz="3600" dirty="0">
                <a:solidFill>
                  <a:srgbClr val="FF0000"/>
                </a:solidFill>
              </a:rPr>
              <a:t>won’t you? </a:t>
            </a:r>
            <a:endParaRPr lang="en-US" sz="3600" dirty="0"/>
          </a:p>
          <a:p>
            <a:pPr marL="742950" indent="-742950">
              <a:buAutoNum type="arabicPeriod" startAt="2"/>
            </a:pPr>
            <a:endParaRPr lang="en-US" sz="3600" dirty="0"/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286000" y="518160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 up,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286000" y="51816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 up,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you?</a:t>
            </a:r>
          </a:p>
        </p:txBody>
      </p:sp>
      <p:pic>
        <p:nvPicPr>
          <p:cNvPr id="5" name="Picture 45" descr="sil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00600"/>
            <a:ext cx="1143000" cy="140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1"/>
            <a:ext cx="85344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14.  am not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Gi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msw¶ß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iyc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/>
              <a:t>ain’t</a:t>
            </a:r>
            <a:r>
              <a:rPr lang="en-US" sz="4400" dirty="0" smtClean="0"/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Z‡e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Dnv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smtClean="0"/>
              <a:t>informal  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`~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e©j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 </a:t>
            </a:r>
            <a:r>
              <a:rPr lang="en-US" sz="4400" dirty="0" smtClean="0"/>
              <a:t>English 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weavq</a:t>
            </a:r>
            <a:r>
              <a:rPr lang="en-US" sz="4400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 </a:t>
            </a:r>
            <a:r>
              <a:rPr lang="en-US" sz="4400" b="1" dirty="0" smtClean="0"/>
              <a:t>aren’t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emv‡bv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DwPZ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 |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438400"/>
            <a:ext cx="85344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your teacher,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I?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6868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/>
              <a:t>15. Statement </a:t>
            </a:r>
            <a:r>
              <a:rPr lang="en-US" sz="4000" b="1" dirty="0" smtClean="0">
                <a:latin typeface="SutonnyMJ" pitchFamily="2" charset="0"/>
                <a:cs typeface="AtraiMJ" pitchFamily="2" charset="0"/>
              </a:rPr>
              <a:t>G hw`    </a:t>
            </a:r>
            <a:r>
              <a:rPr lang="en-US" sz="4000" b="1" dirty="0" smtClean="0">
                <a:solidFill>
                  <a:srgbClr val="FF0000"/>
                </a:solidFill>
              </a:rPr>
              <a:t>ought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cs typeface="AtraiMJ" pitchFamily="2" charset="0"/>
              </a:rPr>
              <a:t>to</a:t>
            </a:r>
            <a:r>
              <a:rPr lang="en-US" sz="4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            </a:t>
            </a:r>
            <a:r>
              <a:rPr lang="en-US" sz="4000" b="1" dirty="0" smtClean="0">
                <a:latin typeface="SutonnyMJ" pitchFamily="2" charset="0"/>
                <a:cs typeface="AtraiMJ" pitchFamily="2" charset="0"/>
              </a:rPr>
              <a:t>_</a:t>
            </a:r>
            <a:r>
              <a:rPr lang="en-US" sz="4000" b="1" dirty="0" err="1" smtClean="0">
                <a:latin typeface="SutonnyMJ" pitchFamily="2" charset="0"/>
                <a:cs typeface="AtraiMJ" pitchFamily="2" charset="0"/>
              </a:rPr>
              <a:t>v‡K</a:t>
            </a:r>
            <a:r>
              <a:rPr lang="en-US" sz="40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AtraiMJ" pitchFamily="2" charset="0"/>
              </a:rPr>
              <a:t>Z‡e</a:t>
            </a:r>
            <a:r>
              <a:rPr lang="en-US" sz="4000" b="1" dirty="0" smtClean="0">
                <a:latin typeface="SutonnyMJ" pitchFamily="2" charset="0"/>
                <a:cs typeface="AtraiMJ" pitchFamily="2" charset="0"/>
              </a:rPr>
              <a:t> †m †¶‡Î  </a:t>
            </a:r>
            <a:r>
              <a:rPr lang="en-US" sz="4000" b="1" dirty="0" smtClean="0"/>
              <a:t>Tag </a:t>
            </a:r>
            <a:r>
              <a:rPr lang="en-US" sz="4000" b="1" dirty="0" err="1" smtClean="0">
                <a:latin typeface="SutonnyMJ" pitchFamily="2" charset="0"/>
                <a:cs typeface="AtraiMJ" pitchFamily="2" charset="0"/>
              </a:rPr>
              <a:t>Gi</a:t>
            </a:r>
            <a:r>
              <a:rPr lang="en-US" sz="40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AtraiMJ" pitchFamily="2" charset="0"/>
              </a:rPr>
              <a:t>mgq</a:t>
            </a:r>
            <a:r>
              <a:rPr lang="en-US" sz="4000" b="1" dirty="0" smtClean="0">
                <a:latin typeface="SutonnyMJ" pitchFamily="2" charset="0"/>
                <a:cs typeface="AtraiMJ" pitchFamily="2" charset="0"/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SutonnyMJ" pitchFamily="2" charset="0"/>
              </a:rPr>
              <a:t>   </a:t>
            </a:r>
            <a:r>
              <a:rPr lang="en-US" sz="4000" b="1" dirty="0" err="1" smtClean="0">
                <a:latin typeface="SutonnyMJ" pitchFamily="2" charset="0"/>
                <a:cs typeface="AtraiMJ" pitchFamily="2" charset="0"/>
              </a:rPr>
              <a:t>em‡e</a:t>
            </a:r>
            <a:r>
              <a:rPr lang="en-US" sz="4000" b="1" dirty="0" smtClean="0">
                <a:latin typeface="SutonnyMJ" pitchFamily="2" charset="0"/>
                <a:cs typeface="AtraiMJ" pitchFamily="2" charset="0"/>
              </a:rPr>
              <a:t> |</a:t>
            </a:r>
          </a:p>
          <a:p>
            <a:r>
              <a:rPr lang="en-US" sz="4000" b="1" dirty="0" smtClean="0"/>
              <a:t>Students </a:t>
            </a:r>
            <a:r>
              <a:rPr lang="en-US" sz="4000" b="1" dirty="0" smtClean="0">
                <a:solidFill>
                  <a:srgbClr val="FF0000"/>
                </a:solidFill>
              </a:rPr>
              <a:t>ought to </a:t>
            </a:r>
            <a:r>
              <a:rPr lang="en-US" sz="4000" b="1" dirty="0" smtClean="0"/>
              <a:t>study </a:t>
            </a:r>
            <a:r>
              <a:rPr lang="en-US" sz="4000" dirty="0" smtClean="0"/>
              <a:t>properly, </a:t>
            </a:r>
            <a:r>
              <a:rPr lang="en-US" sz="4000" dirty="0" smtClean="0">
                <a:solidFill>
                  <a:srgbClr val="FF0000"/>
                </a:solidFill>
              </a:rPr>
              <a:t>shouldn’t</a:t>
            </a:r>
            <a:r>
              <a:rPr lang="en-US" sz="4000" dirty="0" smtClean="0"/>
              <a:t>   they?</a:t>
            </a:r>
            <a:endParaRPr lang="en-US" sz="400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534400" cy="5816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smtClean="0"/>
              <a:t>16. 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‡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Kvb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b="1" dirty="0" smtClean="0"/>
              <a:t>sentence  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G</a:t>
            </a:r>
            <a:r>
              <a:rPr lang="en-US" sz="4400" b="1" dirty="0" smtClean="0"/>
              <a:t> principal clause 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Ges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smtClean="0"/>
              <a:t> subordinate clause  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_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vK‡j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b="1" dirty="0" smtClean="0"/>
              <a:t>principal clause 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wUi</a:t>
            </a:r>
            <a:r>
              <a:rPr lang="en-US" sz="44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 </a:t>
            </a:r>
            <a:r>
              <a:rPr lang="en-US" sz="4400" b="1" dirty="0" smtClean="0">
                <a:latin typeface="+mj-lt"/>
                <a:cs typeface="AtraiMJ" pitchFamily="2" charset="0"/>
              </a:rPr>
              <a:t>tag</a:t>
            </a:r>
            <a:r>
              <a:rPr lang="en-US" sz="44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Ki‡Z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nq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| </a:t>
            </a:r>
          </a:p>
          <a:p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 was found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walked at the age of two, 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not it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told me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4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 was not at home,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he?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3.I lost the  pen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 bought yesterday,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I?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Feed back-1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0600" cy="550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 tag questions with the following sentences;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the window.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is in American.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Nothing was said.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should help me.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Everybody wishes to be happy in life..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have a picnic.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 him do the work.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needs your help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am innocent.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hardly came here.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99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61863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Open the window,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you/won’t you?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is in American,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isn’t he?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Nothing was said,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it?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You should help me,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shouldn’t you?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Everybody wishes to be happy in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life, don’t they?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Let’s have a picnic,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shall we?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 him do the work,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you?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needs your help,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doesn’t he?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am innocent,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aren’t I?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hardly came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here,did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17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66800"/>
            <a:ext cx="86106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Bangladesh is a beautiful country,----------------?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Fishes cannot fly, ---------------------------------?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Birds can fly, ------------------------------? 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rich are not always happy, 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Nobody can tolerate this,--------------------------?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Please, sit down,--------------------------------?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not hate the poor, 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 him say whatever he likes,--------------------?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 us do the work,-------------------------?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Walking is a good exercise,---------------------?</a:t>
            </a:r>
          </a:p>
          <a:p>
            <a:pPr marL="342900" indent="-342900" algn="just">
              <a:buAutoNum type="alphaLcParenR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257800"/>
            <a:ext cx="86106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a)isn’t she?  B) can they?   C)can’t they?   D)are they?  E)can they?   F)will you/won’t you?   G) will you?  H) will you?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shall we?   J) isn’t it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6106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Feed back-2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1134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AtraiMJ</vt:lpstr>
      <vt:lpstr>Calibri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English grammar</dc:title>
  <dc:creator>NAZRUL</dc:creator>
  <cp:lastModifiedBy>Nazrul</cp:lastModifiedBy>
  <cp:revision>96</cp:revision>
  <dcterms:created xsi:type="dcterms:W3CDTF">2006-08-16T00:00:00Z</dcterms:created>
  <dcterms:modified xsi:type="dcterms:W3CDTF">2020-10-27T05:28:33Z</dcterms:modified>
</cp:coreProperties>
</file>