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65CDC-4A78-4647-A2BF-0FF4C6C9F0A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294F-FF4E-425E-9E6D-3D8317B4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3DB8-EAFE-4B17-AF8D-D9857DB24FD8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F21-473F-47E0-AE9E-DD1CB5FBFE42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CA5E-CCAB-4744-8AD8-AD846844F6F6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35A-42E8-4A3A-8B96-790C490DB4A1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AAD-4D33-4A82-8473-D7120E7B844E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8D2-2F9C-455F-ABE0-8EA5C960447A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897-4EBE-40E0-A523-638746020455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30D1-9EC7-4C09-B709-8C813356F965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2D73-95F8-4BFC-9032-854195D170FA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E52-FD4A-469E-9491-F6A9E5A511FB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4F0-9723-49CC-98A0-03166672190A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Maksudur Rahman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877BC4-94B5-4AD1-ABF6-1CFE7B8EC005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/>
              <a:t>Maksudur Rahman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hdphoto" Target="../media/hdphoto1.wdp"/><Relationship Id="rId7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48" y="6492875"/>
            <a:ext cx="2738651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fld id="{71F4C5F7-9E7C-45F7-8BDD-5A97CD7BC347}" type="datetime2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Tuesday, October 27, 2020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0" y="6511072"/>
            <a:ext cx="2286000" cy="3651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" y="5687"/>
            <a:ext cx="347328" cy="3048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7" y="249071"/>
            <a:ext cx="8475438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7" b="14256"/>
          <a:stretch/>
        </p:blipFill>
        <p:spPr>
          <a:xfrm>
            <a:off x="4793386" y="321860"/>
            <a:ext cx="4000500" cy="1665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6992" y="4927811"/>
            <a:ext cx="41148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Shorif Ador Unicode" pitchFamily="2" charset="0"/>
                <a:cs typeface="Shorif Ador Unicode" pitchFamily="2" charset="0"/>
              </a:rPr>
              <a:t>স্বাগতম</a:t>
            </a:r>
            <a:r>
              <a:rPr lang="en-US" dirty="0">
                <a:latin typeface="Shorif Ador Unicode" pitchFamily="2" charset="0"/>
                <a:cs typeface="Shorif Ador Unicod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42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1388" y="6468991"/>
            <a:ext cx="2822812" cy="365125"/>
          </a:xfrm>
        </p:spPr>
        <p:txBody>
          <a:bodyPr/>
          <a:lstStyle/>
          <a:p>
            <a:pPr algn="l"/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pPr algn="l"/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69122" y="6528132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22" y="304799"/>
            <a:ext cx="8534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Shorif Ador Unicode" pitchFamily="2" charset="0"/>
                <a:cs typeface="Shorif Ador Unicode" pitchFamily="2" charset="0"/>
              </a:rPr>
              <a:t>হজের শিক্ষা ও তাৎপ</a:t>
            </a:r>
            <a:r>
              <a:rPr lang="en-US" sz="4400" dirty="0" err="1">
                <a:latin typeface="Shorif Ador Unicode" pitchFamily="2" charset="0"/>
                <a:cs typeface="Shorif Ador Unicode" pitchFamily="2" charset="0"/>
              </a:rPr>
              <a:t>র্য</a:t>
            </a:r>
            <a:r>
              <a:rPr lang="en-US" sz="4400" dirty="0">
                <a:latin typeface="Shorif Ador Unicode" pitchFamily="2" charset="0"/>
                <a:cs typeface="Shorif Ador Unicode" pitchFamily="2" charset="0"/>
              </a:rPr>
              <a:t> </a:t>
            </a:r>
            <a:r>
              <a:rPr lang="bn-IN" sz="4400" dirty="0">
                <a:latin typeface="Shorif Ador Unicode" pitchFamily="2" charset="0"/>
                <a:cs typeface="Shorif Ador Unicode" pitchFamily="2" charset="0"/>
              </a:rPr>
              <a:t> </a:t>
            </a:r>
            <a:endParaRPr lang="en-US" sz="4400" dirty="0">
              <a:latin typeface="Shorif Ador Unicode" pitchFamily="2" charset="0"/>
              <a:cs typeface="Shorif Ador Unicode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" y="1081064"/>
            <a:ext cx="8534400" cy="3111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4192124"/>
            <a:ext cx="3050426" cy="228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4" y="4196674"/>
            <a:ext cx="2530522" cy="2284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72" y="4196674"/>
            <a:ext cx="2946628" cy="23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328528" cy="441325"/>
          </a:xfrm>
        </p:spPr>
        <p:txBody>
          <a:bodyPr/>
          <a:lstStyle/>
          <a:p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528132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8139"/>
            <a:ext cx="8534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Shorif Ador Unicode" pitchFamily="2" charset="0"/>
                <a:cs typeface="Shorif Ador Unicode" pitchFamily="2" charset="0"/>
              </a:rPr>
              <a:t>বাড়ির কাজ </a:t>
            </a:r>
            <a:endParaRPr lang="en-US" sz="4400" dirty="0">
              <a:latin typeface="Shorif Ador Unicode" pitchFamily="2" charset="0"/>
              <a:cs typeface="Shorif Ador Unico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84913"/>
            <a:ext cx="5029200" cy="55707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এককথায়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উত্তর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দাও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r>
              <a:rPr lang="en-US" dirty="0">
                <a:latin typeface="SolaimanLipi" pitchFamily="66" charset="0"/>
                <a:cs typeface="SolaimanLipi" pitchFamily="66" charset="0"/>
              </a:rPr>
              <a:t>১। </a:t>
            </a:r>
            <a:r>
              <a:rPr lang="en-US" dirty="0" err="1">
                <a:latin typeface="SolaimanLipi" pitchFamily="66" charset="0"/>
                <a:cs typeface="SolaimanLipi" pitchFamily="66" charset="0"/>
              </a:rPr>
              <a:t>হজ</a:t>
            </a:r>
            <a:r>
              <a:rPr lang="en-US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dirty="0" err="1">
                <a:latin typeface="SolaimanLipi" pitchFamily="66" charset="0"/>
                <a:cs typeface="SolaimanLipi" pitchFamily="66" charset="0"/>
              </a:rPr>
              <a:t>ইসলামের</a:t>
            </a:r>
            <a:r>
              <a:rPr lang="en-US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dirty="0" err="1">
                <a:latin typeface="SolaimanLipi" pitchFamily="66" charset="0"/>
                <a:cs typeface="SolaimanLipi" pitchFamily="66" charset="0"/>
              </a:rPr>
              <a:t>কততম</a:t>
            </a:r>
            <a:r>
              <a:rPr lang="en-US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dirty="0" err="1">
                <a:latin typeface="SolaimanLipi" pitchFamily="66" charset="0"/>
                <a:cs typeface="SolaimanLipi" pitchFamily="66" charset="0"/>
              </a:rPr>
              <a:t>ভিত্তি</a:t>
            </a:r>
            <a:r>
              <a:rPr lang="en-US" dirty="0">
                <a:latin typeface="SolaimanLipi" pitchFamily="66" charset="0"/>
                <a:cs typeface="SolaimanLipi" pitchFamily="66" charset="0"/>
              </a:rPr>
              <a:t>? </a:t>
            </a:r>
          </a:p>
          <a:p>
            <a:r>
              <a:rPr lang="en-US" dirty="0">
                <a:latin typeface="SolaimanLipi" pitchFamily="66" charset="0"/>
                <a:cs typeface="SolaimanLipi" pitchFamily="66" charset="0"/>
              </a:rPr>
              <a:t>২। </a:t>
            </a:r>
            <a:r>
              <a:rPr lang="en-US" dirty="0" err="1">
                <a:latin typeface="SolaimanLipi" pitchFamily="66" charset="0"/>
                <a:cs typeface="SolaimanLipi" pitchFamily="66" charset="0"/>
              </a:rPr>
              <a:t>হজ</a:t>
            </a:r>
            <a:r>
              <a:rPr lang="en-US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dirty="0" err="1">
                <a:latin typeface="SolaimanLipi" pitchFamily="66" charset="0"/>
                <a:cs typeface="SolaimanLipi" pitchFamily="66" charset="0"/>
              </a:rPr>
              <a:t>শব্দের</a:t>
            </a:r>
            <a:r>
              <a:rPr lang="en-US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dirty="0">
                <a:latin typeface="SolaimanLipi" pitchFamily="66" charset="0"/>
                <a:cs typeface="SolaimanLipi" pitchFamily="66" charset="0"/>
              </a:rPr>
              <a:t>আভিধানিক অর্থ কী?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৩। হজ কাকে বলে?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৪। হজ কাদের উপর ফরজ?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৫। হজ জীবনে কতবার আদায় করা ফরজ?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৬। সামর্থ্যবান বলতে কী বুঝায়?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৭। হজের ফরজ কয়টি ও কী কী?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৮। কীভাবে আনুষ্ঠানিকভাবে হজের নিয়ত করা হয়?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৯। কত তারিখে আরাফাতের ময়দানে অবস্থান করতে হয়?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১০। কখন তাওয়াফে যিয়ারত করতে হয়?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১১। হজের ওয়াজিব কয়টি?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১২। মুযদালিফায় কখন অবস্থান করতে হয়?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১৩। সাঈ অর্থ কী?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১৪। সাঈ বলতে কী বুঝায়?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১৫। পাথর নিক্ষেপের নিয়ম কী?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১৬। বিদায়ী তাওয়াফ কাদের জন্য ওয়াজিব?</a:t>
            </a:r>
          </a:p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১৭। দম কী?</a:t>
            </a:r>
          </a:p>
          <a:p>
            <a:endParaRPr lang="bn-IN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984913"/>
            <a:ext cx="3505200" cy="55707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984913"/>
            <a:ext cx="5029200" cy="5570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06704" y="1087580"/>
            <a:ext cx="350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olaimanLipi" pitchFamily="66" charset="0"/>
                <a:cs typeface="SolaimanLipi" pitchFamily="66" charset="0"/>
              </a:rPr>
              <a:t>বড় প্রশ্ন</a:t>
            </a:r>
          </a:p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১। হজের ওয়াজিব কজ কয়টি ও কী কী?</a:t>
            </a:r>
          </a:p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২। হজের ধর্মীয় গুরুত্ব সম্পর্কে দুটি হাদিস উল্লেখ কর।</a:t>
            </a:r>
          </a:p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৩। হজের মাধ্যমে বিশ্ব ভ্রাতৃত্ব তৈরি হয়-ব্যাখ্যা কর।</a:t>
            </a:r>
          </a:p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৪। হজের শিক্ষা ও তাৎপ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র্য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পাঠ্যবইয়ের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আলোকে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বিশ্লেষণ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কর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। </a:t>
            </a:r>
            <a:r>
              <a:rPr lang="bn-IN" sz="2800" dirty="0">
                <a:latin typeface="SolaimanLipi" pitchFamily="66" charset="0"/>
                <a:cs typeface="SolaimanLipi" pitchFamily="66" charset="0"/>
              </a:rPr>
              <a:t>  </a:t>
            </a:r>
            <a:endParaRPr lang="en-US" sz="2800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286000" cy="365125"/>
          </a:xfrm>
        </p:spPr>
        <p:txBody>
          <a:bodyPr/>
          <a:lstStyle/>
          <a:p>
            <a:fld id="{66DD2D73-95F8-4BFC-9032-854195D170FA}" type="datetime2">
              <a:rPr lang="en-US" sz="1200" smtClean="0">
                <a:solidFill>
                  <a:schemeClr val="tx1"/>
                </a:solidFill>
              </a:rPr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6492875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49" y="-21656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5"/>
          <a:stretch/>
        </p:blipFill>
        <p:spPr>
          <a:xfrm>
            <a:off x="304800" y="343469"/>
            <a:ext cx="4267200" cy="3241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51" y="343468"/>
            <a:ext cx="4267200" cy="3241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4794"/>
            <a:ext cx="4267200" cy="29684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67451" y="3584793"/>
            <a:ext cx="4262651" cy="2968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67451" y="4267200"/>
            <a:ext cx="42626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Shorif Ador Unicode" pitchFamily="2" charset="0"/>
                <a:cs typeface="Shorif Ador Unicode" pitchFamily="2" charset="0"/>
              </a:rPr>
              <a:t>সমাপ্ত</a:t>
            </a:r>
            <a:r>
              <a:rPr lang="bn-IN" sz="2800" dirty="0">
                <a:latin typeface="Shorif Ador Unicode" pitchFamily="2" charset="0"/>
                <a:cs typeface="Shorif Ador Unicode" pitchFamily="2" charset="0"/>
              </a:rPr>
              <a:t> </a:t>
            </a:r>
            <a:endParaRPr lang="en-US" sz="2800" dirty="0">
              <a:latin typeface="Shorif Ador Unicode" pitchFamily="2" charset="0"/>
              <a:cs typeface="Shorif Ador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9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bn-IN" dirty="0">
                <a:latin typeface="Shorif Ador Unicode" pitchFamily="2" charset="0"/>
                <a:cs typeface="Shorif Ador Unicode" pitchFamily="2" charset="0"/>
              </a:rPr>
              <a:t>পরিচিতি </a:t>
            </a:r>
            <a:endParaRPr lang="en-US" dirty="0">
              <a:latin typeface="Shorif Ador Unicode" pitchFamily="2" charset="0"/>
              <a:cs typeface="Shorif Ador Unicod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শিক্ষক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পরিচিতি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পাঠ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পরিচিতি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9" y="2286000"/>
            <a:ext cx="1973262" cy="19732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Content Placeholder 11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352800" cy="423882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8406" y="6492875"/>
            <a:ext cx="3236794" cy="365125"/>
          </a:xfrm>
        </p:spPr>
        <p:txBody>
          <a:bodyPr/>
          <a:lstStyle/>
          <a:p>
            <a:pPr algn="l"/>
            <a:fld id="{F0679897-4EBE-40E0-A523-638746020455}" type="datetime2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l"/>
              <a:t>Tuesday, October 27, 2020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77000" y="6528132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Maksudur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Rahman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27296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184964"/>
            <a:ext cx="426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SolaimanLipi" pitchFamily="66" charset="0"/>
                <a:cs typeface="SolaimanLipi" pitchFamily="66" charset="0"/>
              </a:rPr>
              <a:t>মোঃ </a:t>
            </a:r>
            <a:r>
              <a:rPr lang="en-US" sz="4000" b="1" dirty="0" err="1">
                <a:latin typeface="SolaimanLipi" pitchFamily="66" charset="0"/>
                <a:cs typeface="SolaimanLipi" pitchFamily="66" charset="0"/>
              </a:rPr>
              <a:t>মাকসুদুর</a:t>
            </a:r>
            <a:r>
              <a:rPr lang="en-US" sz="40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b="1" dirty="0" err="1">
                <a:latin typeface="SolaimanLipi" pitchFamily="66" charset="0"/>
                <a:cs typeface="SolaimanLipi" pitchFamily="66" charset="0"/>
              </a:rPr>
              <a:t>রহমান</a:t>
            </a:r>
            <a:r>
              <a:rPr lang="en-US" sz="4000" b="1" dirty="0">
                <a:latin typeface="SolaimanLipi" pitchFamily="66" charset="0"/>
                <a:cs typeface="SolaimanLipi" pitchFamily="66" charset="0"/>
              </a:rPr>
              <a:t> </a:t>
            </a:r>
            <a:endParaRPr lang="bn-BD" sz="4000" b="1" dirty="0">
              <a:latin typeface="SolaimanLipi" pitchFamily="66" charset="0"/>
              <a:cs typeface="SolaimanLipi" pitchFamily="66" charset="0"/>
            </a:endParaRPr>
          </a:p>
          <a:p>
            <a:pPr algn="ctr"/>
            <a:r>
              <a:rPr lang="bn-BD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দিদার</a:t>
            </a:r>
            <a:r>
              <a:rPr lang="en-US" sz="36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মডেল</a:t>
            </a:r>
            <a:r>
              <a:rPr lang="en-US" sz="36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হাই</a:t>
            </a:r>
            <a:r>
              <a:rPr lang="en-US" sz="36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স্কুল</a:t>
            </a:r>
            <a:endParaRPr lang="bn-BD" sz="3600" b="1" dirty="0">
              <a:solidFill>
                <a:srgbClr val="33CC33"/>
              </a:solidFill>
              <a:latin typeface="SolaimanLipi" pitchFamily="66" charset="0"/>
              <a:cs typeface="SolaimanLipi" pitchFamily="66" charset="0"/>
            </a:endParaRP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</a:t>
            </a:r>
            <a:r>
              <a:rPr lang="en-US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১৮১৫৪২৩৩১৭ </a:t>
            </a: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maksudurrahman1990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1" y="3261634"/>
            <a:ext cx="3352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SolaimanLipi" pitchFamily="66" charset="0"/>
                <a:cs typeface="SolaimanLipi" pitchFamily="66" charset="0"/>
              </a:rPr>
              <a:t>অধ্যায়ঃ ৩য়</a:t>
            </a:r>
          </a:p>
          <a:p>
            <a:pPr algn="ctr"/>
            <a:r>
              <a:rPr lang="bn-IN" sz="3600" dirty="0">
                <a:latin typeface="SolaimanLipi" pitchFamily="66" charset="0"/>
                <a:cs typeface="SolaimanLipi" pitchFamily="66" charset="0"/>
              </a:rPr>
              <a:t>পাঠ ৫</a:t>
            </a:r>
          </a:p>
          <a:p>
            <a:pPr algn="ctr"/>
            <a:r>
              <a:rPr lang="bn-IN" sz="3600" dirty="0">
                <a:latin typeface="SolaimanLipi" pitchFamily="66" charset="0"/>
                <a:cs typeface="SolaimanLipi" pitchFamily="66" charset="0"/>
              </a:rPr>
              <a:t>হজ 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2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68991"/>
            <a:ext cx="2590800" cy="365125"/>
          </a:xfrm>
        </p:spPr>
        <p:txBody>
          <a:bodyPr/>
          <a:lstStyle/>
          <a:p>
            <a:pPr algn="l"/>
            <a:fld id="{66DD2D73-95F8-4BFC-9032-854195D170FA}" type="datetime2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l"/>
              <a:t>Tuesday, October 27, 2020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507660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Maksudur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Rahman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478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</a:rPr>
              <a:pPr/>
              <a:t>3</a:t>
            </a:fld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04800"/>
            <a:ext cx="2285999" cy="213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1" y="304800"/>
            <a:ext cx="24384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Shorif Ador Unicode" pitchFamily="2" charset="0"/>
                <a:cs typeface="Shorif Ador Unicode" pitchFamily="2" charset="0"/>
              </a:rPr>
              <a:t>শিখনফল</a:t>
            </a:r>
            <a:r>
              <a:rPr lang="bn-IN" dirty="0">
                <a:latin typeface="Shorif Ador Unicode" pitchFamily="2" charset="0"/>
                <a:cs typeface="Shorif Ador Unicode" pitchFamily="2" charset="0"/>
              </a:rPr>
              <a:t> </a:t>
            </a:r>
            <a:endParaRPr lang="en-US" dirty="0">
              <a:latin typeface="Shorif Ador Unicode" pitchFamily="2" charset="0"/>
              <a:cs typeface="Shorif Ador Unico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438400"/>
            <a:ext cx="7162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olaimanLipi" pitchFamily="66" charset="0"/>
                <a:cs typeface="SolaimanLipi" pitchFamily="66" charset="0"/>
              </a:rPr>
              <a:t>এ পাঠ শেষে শিক্ষার্থীরা-</a:t>
            </a:r>
          </a:p>
          <a:p>
            <a:pPr lvl="1"/>
            <a:r>
              <a:rPr lang="bn-IN" sz="3200" dirty="0">
                <a:latin typeface="SolaimanLipi" pitchFamily="66" charset="0"/>
                <a:cs typeface="SolaimanLipi" pitchFamily="66" charset="0"/>
              </a:rPr>
              <a:t>১। হজের ধারণা বর্ণনা করতে পারবে।</a:t>
            </a:r>
          </a:p>
          <a:p>
            <a:pPr lvl="1"/>
            <a:r>
              <a:rPr lang="bn-IN" sz="3200" dirty="0">
                <a:latin typeface="SolaimanLipi" pitchFamily="66" charset="0"/>
                <a:cs typeface="SolaimanLipi" pitchFamily="66" charset="0"/>
              </a:rPr>
              <a:t>২। হজের নিয়মাবলি বর্ণনা করতে পারবে</a:t>
            </a:r>
            <a:r>
              <a:rPr lang="bn-IN" dirty="0">
                <a:latin typeface="SolaimanLipi" pitchFamily="66" charset="0"/>
                <a:cs typeface="SolaimanLipi" pitchFamily="66" charset="0"/>
              </a:rPr>
              <a:t>।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04800"/>
            <a:ext cx="2438400" cy="213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08060"/>
            <a:ext cx="7162800" cy="22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840" y="6528132"/>
            <a:ext cx="2522560" cy="365125"/>
          </a:xfrm>
        </p:spPr>
        <p:txBody>
          <a:bodyPr/>
          <a:lstStyle/>
          <a:p>
            <a:pPr algn="l"/>
            <a:fld id="{66DD2D73-95F8-4BFC-9032-854195D170FA}" type="datetime2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l"/>
              <a:t>Tuesday, October 27, 2020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41259" y="6487188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Maksudur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Rahman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59" y="345353"/>
            <a:ext cx="1714500" cy="18620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346940"/>
            <a:ext cx="1712913" cy="186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0460" y="345353"/>
            <a:ext cx="5072298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Shorif Ador Unicode" pitchFamily="2" charset="0"/>
                <a:cs typeface="Shorif Ador Unicode" pitchFamily="2" charset="0"/>
              </a:rPr>
              <a:t>পরিচয়</a:t>
            </a:r>
            <a:r>
              <a:rPr lang="bn-IN" dirty="0">
                <a:latin typeface="Shorif Ador Unicode" pitchFamily="2" charset="0"/>
                <a:cs typeface="Shorif Ador Unicode" pitchFamily="2" charset="0"/>
              </a:rPr>
              <a:t> </a:t>
            </a:r>
            <a:endParaRPr lang="en-US" dirty="0">
              <a:latin typeface="Shorif Ador Unicode" pitchFamily="2" charset="0"/>
              <a:cs typeface="Shorif Ador Unicode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5" y="2175556"/>
            <a:ext cx="8514964" cy="16755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0" y="3851081"/>
            <a:ext cx="5072298" cy="81218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4" y="4663261"/>
            <a:ext cx="8157765" cy="67073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3999"/>
            <a:ext cx="7361532" cy="6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0959" y="6505767"/>
            <a:ext cx="2679510" cy="365125"/>
          </a:xfrm>
        </p:spPr>
        <p:txBody>
          <a:bodyPr/>
          <a:lstStyle/>
          <a:p>
            <a:pPr algn="l"/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pPr algn="l"/>
              <a:t>Tuesday, October 27, 2020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492875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5874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</a:rPr>
              <a:pPr/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80999"/>
            <a:ext cx="48006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horif Ador Unicode" pitchFamily="2" charset="0"/>
                <a:cs typeface="Shorif Ador Unicode" pitchFamily="2" charset="0"/>
              </a:rPr>
              <a:t>হজের</a:t>
            </a:r>
            <a:r>
              <a:rPr lang="en-US" sz="4400" dirty="0">
                <a:latin typeface="Shorif Ador Unicode" pitchFamily="2" charset="0"/>
                <a:cs typeface="Shorif Ador Unicode" pitchFamily="2" charset="0"/>
              </a:rPr>
              <a:t> </a:t>
            </a:r>
            <a:r>
              <a:rPr lang="en-US" sz="4400" dirty="0" err="1">
                <a:latin typeface="Shorif Ador Unicode" pitchFamily="2" charset="0"/>
                <a:cs typeface="Shorif Ador Unicode" pitchFamily="2" charset="0"/>
              </a:rPr>
              <a:t>ফরজ</a:t>
            </a:r>
            <a:r>
              <a:rPr lang="en-US" sz="4400" dirty="0">
                <a:latin typeface="Shorif Ador Unicode" pitchFamily="2" charset="0"/>
                <a:cs typeface="Shorif Ador Unicode" pitchFamily="2" charset="0"/>
              </a:rPr>
              <a:t> </a:t>
            </a:r>
            <a:r>
              <a:rPr lang="en-US" sz="4400" dirty="0" err="1">
                <a:latin typeface="Shorif Ador Unicode" pitchFamily="2" charset="0"/>
                <a:cs typeface="Shorif Ador Unicode" pitchFamily="2" charset="0"/>
              </a:rPr>
              <a:t>সমূহ</a:t>
            </a:r>
            <a:r>
              <a:rPr lang="en-US" sz="4400" dirty="0">
                <a:latin typeface="Shorif Ador Unicode" pitchFamily="2" charset="0"/>
                <a:cs typeface="Shorif Ador Unicode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6" y="1600200"/>
            <a:ext cx="2502351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81" y="1600200"/>
            <a:ext cx="1809039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48" y="3305175"/>
            <a:ext cx="3033715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9" y="3327921"/>
            <a:ext cx="2819400" cy="1472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9" y="4800600"/>
            <a:ext cx="3219664" cy="1400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54" y="4692059"/>
            <a:ext cx="2649727" cy="1400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20" y="1600200"/>
            <a:ext cx="1761343" cy="1704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903" y="1608161"/>
            <a:ext cx="2714764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olaimanLipi" pitchFamily="66" charset="0"/>
                <a:cs typeface="SolaimanLipi" pitchFamily="66" charset="0"/>
              </a:rPr>
              <a:t>১। ইহরাম বাঁধা </a:t>
            </a:r>
          </a:p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(আনুষ্ঠানিকভাবে হজের নিয়ত করা) </a:t>
            </a:r>
            <a:endParaRPr lang="en-US" sz="28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67" y="1094712"/>
            <a:ext cx="847639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হজের মোট ৩টি ফরজ রয়েছে। যথা- </a:t>
            </a:r>
            <a:endParaRPr lang="en-US" sz="28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902" y="3043338"/>
            <a:ext cx="2703391" cy="193899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SolaimanLipi" pitchFamily="66" charset="0"/>
                <a:cs typeface="SolaimanLipi" pitchFamily="66" charset="0"/>
              </a:rPr>
              <a:t>২। ৯ই জিলহজ </a:t>
            </a:r>
            <a:r>
              <a:rPr lang="bn-IN" sz="3200" dirty="0">
                <a:latin typeface="SolaimanLipi" pitchFamily="66" charset="0"/>
                <a:cs typeface="SolaimanLipi" pitchFamily="66" charset="0"/>
              </a:rPr>
              <a:t>আরাফাতের ময়দানে অবস্থান</a:t>
            </a:r>
            <a:r>
              <a:rPr lang="bn-IN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2800" dirty="0">
                <a:latin typeface="SolaimanLipi" pitchFamily="66" charset="0"/>
                <a:cs typeface="SolaimanLipi" pitchFamily="66" charset="0"/>
              </a:rPr>
              <a:t>করা। </a:t>
            </a:r>
            <a:endParaRPr lang="en-US" sz="28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902" y="4977781"/>
            <a:ext cx="2696567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SolaimanLipi" pitchFamily="66" charset="0"/>
                <a:cs typeface="SolaimanLipi" pitchFamily="66" charset="0"/>
              </a:rPr>
              <a:t>৩। তাওয়াফে যিয়ারত </a:t>
            </a:r>
            <a:endParaRPr lang="en-US" sz="3600" b="1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902" y="6178110"/>
            <a:ext cx="852416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SolaimanLipi" pitchFamily="66" charset="0"/>
                <a:cs typeface="SolaimanLipi" pitchFamily="66" charset="0"/>
              </a:rPr>
              <a:t>(১০ই জিলহজ ভোর থেকে ১২ই জিলহজ পর্যন্ত যেকোনো দিন কাবা শরিফ তাওয়াফ করা )। 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60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514484"/>
            <a:ext cx="2971800" cy="365125"/>
          </a:xfrm>
        </p:spPr>
        <p:txBody>
          <a:bodyPr/>
          <a:lstStyle/>
          <a:p>
            <a:pPr algn="l"/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pPr algn="l"/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36140" y="6519033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</a:rPr>
              <a:pPr/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6366"/>
            <a:ext cx="8534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horif Ador Unicode" pitchFamily="2" charset="0"/>
                <a:cs typeface="Shorif Ador Unicode" pitchFamily="2" charset="0"/>
              </a:rPr>
              <a:t>হজের ওয়াজিব সমূহ </a:t>
            </a:r>
            <a:endParaRPr lang="en-US" sz="3200" dirty="0">
              <a:latin typeface="Shorif Ador Unicode" pitchFamily="2" charset="0"/>
              <a:cs typeface="Shorif Ador Unico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91326"/>
            <a:ext cx="85344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SolaimanLipi" pitchFamily="66" charset="0"/>
                <a:cs typeface="SolaimanLipi" pitchFamily="66" charset="0"/>
              </a:rPr>
              <a:t>হজের ওয়াজিব ৭টি</a:t>
            </a:r>
            <a:r>
              <a:rPr lang="bn-IN" dirty="0">
                <a:latin typeface="SolaimanLipi" pitchFamily="66" charset="0"/>
                <a:cs typeface="SolaimanLipi" pitchFamily="66" charset="0"/>
              </a:rPr>
              <a:t>। যথা-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1436"/>
            <a:ext cx="3073254" cy="1951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82593"/>
            <a:ext cx="3886200" cy="183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17489"/>
            <a:ext cx="3067567" cy="14632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367" y="1258276"/>
            <a:ext cx="5461146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olaimanLipi" pitchFamily="66" charset="0"/>
                <a:cs typeface="SolaimanLipi" pitchFamily="66" charset="0"/>
              </a:rPr>
              <a:t>১। ৯ই জিলহজ দিবাগত রাতে মুযদালিফা নামক স্থানে অবস্থান করা। </a:t>
            </a:r>
            <a:endParaRPr lang="en-US" sz="40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10" y="3197268"/>
            <a:ext cx="4635690" cy="184665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800" dirty="0">
                <a:latin typeface="SolaimanLipi" pitchFamily="66" charset="0"/>
                <a:cs typeface="SolaimanLipi" pitchFamily="66" charset="0"/>
              </a:rPr>
              <a:t>২। সাফা ও মারওয়া পাহাড়দ্বয়ের মাঝে সাঈ (দৌড়ানো) করা। </a:t>
            </a:r>
            <a:endParaRPr lang="en-US" sz="38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8054" y="5043927"/>
            <a:ext cx="5461146" cy="138499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itchFamily="66" charset="0"/>
                <a:cs typeface="SolaimanLipi" pitchFamily="66" charset="0"/>
              </a:rPr>
              <a:t>৩। ১০, ১১, ও ১২ই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জিলহজ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পর্যায়ক্রমে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atin typeface="SolaimanLipi" pitchFamily="66" charset="0"/>
                <a:cs typeface="SolaimanLipi" pitchFamily="66" charset="0"/>
              </a:rPr>
              <a:t>মিনায়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তিনটি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নির্ধারিত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স্থানে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৭টি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করে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কংকর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(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পাথর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কণা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)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শয়তানের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উদ্দেশ্যে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নিক্ষেপ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করা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626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1932" y="6492875"/>
            <a:ext cx="2573668" cy="365125"/>
          </a:xfrm>
        </p:spPr>
        <p:txBody>
          <a:bodyPr/>
          <a:lstStyle/>
          <a:p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64574" y="6492875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</a:rPr>
              <a:pPr/>
              <a:t>7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Shorif Ador Unicode" pitchFamily="2" charset="0"/>
                <a:cs typeface="Shorif Ador Unicode" pitchFamily="2" charset="0"/>
              </a:rPr>
              <a:t>হজের ওয়াজিব সমূহ </a:t>
            </a:r>
            <a:endParaRPr lang="en-US" sz="3200" dirty="0">
              <a:latin typeface="Shorif Ador Unicode" pitchFamily="2" charset="0"/>
              <a:cs typeface="Shorif Ador Unicode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2" y="889575"/>
            <a:ext cx="4173867" cy="20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889575"/>
            <a:ext cx="4343401" cy="20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538630"/>
            <a:ext cx="4190999" cy="20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76" y="3603486"/>
            <a:ext cx="4359324" cy="19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799" y="2895600"/>
            <a:ext cx="419099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olaimanLipi" pitchFamily="66" charset="0"/>
                <a:cs typeface="SolaimanLipi" pitchFamily="66" charset="0"/>
              </a:rPr>
              <a:t>৪। কুরবানি করা। </a:t>
            </a:r>
            <a:endParaRPr lang="en-US" sz="40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799" y="2874560"/>
            <a:ext cx="4359324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SolaimanLipi" pitchFamily="66" charset="0"/>
                <a:cs typeface="SolaimanLipi" pitchFamily="66" charset="0"/>
              </a:rPr>
              <a:t>৫। মাথা কামানো বা চুল কেটে ছোট </a:t>
            </a:r>
            <a:r>
              <a:rPr lang="bn-IN" dirty="0">
                <a:latin typeface="SolaimanLipi" pitchFamily="66" charset="0"/>
                <a:cs typeface="SolaimanLipi" pitchFamily="66" charset="0"/>
              </a:rPr>
              <a:t>করা । </a:t>
            </a:r>
            <a:endParaRPr lang="en-US" sz="16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9" y="5544655"/>
            <a:ext cx="4191000" cy="95410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olaimanLipi" pitchFamily="66" charset="0"/>
                <a:cs typeface="SolaimanLipi" pitchFamily="66" charset="0"/>
              </a:rPr>
              <a:t>৬। বিদায়ী তাওয়াফ করা। </a:t>
            </a:r>
          </a:p>
          <a:p>
            <a:r>
              <a:rPr lang="bn-IN" sz="2400" dirty="0">
                <a:latin typeface="SolaimanLipi" pitchFamily="66" charset="0"/>
                <a:cs typeface="SolaimanLipi" pitchFamily="66" charset="0"/>
              </a:rPr>
              <a:t>(এটি মক্কার বাইরের লোকদের জন্য) </a:t>
            </a:r>
            <a:endParaRPr lang="en-US" sz="20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799" y="5544655"/>
            <a:ext cx="4343401" cy="95410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SolaimanLipi" pitchFamily="66" charset="0"/>
                <a:cs typeface="SolaimanLipi" pitchFamily="66" charset="0"/>
              </a:rPr>
              <a:t>৭। দম দেওয়া। </a:t>
            </a:r>
            <a:r>
              <a:rPr lang="bn-IN" dirty="0">
                <a:latin typeface="SolaimanLipi" pitchFamily="66" charset="0"/>
                <a:cs typeface="SolaimanLipi" pitchFamily="66" charset="0"/>
              </a:rPr>
              <a:t>(ভুলে বা স্বেচ্ছায় হজের কোনো ওয়াজিব বাদ পড়লে তার কাফফারা হিসাবে একটি অতিরক্ত কুরবানি দেওয়া)।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520171"/>
            <a:ext cx="3048000" cy="365125"/>
          </a:xfrm>
        </p:spPr>
        <p:txBody>
          <a:bodyPr/>
          <a:lstStyle/>
          <a:p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523582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6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</a:rPr>
              <a:pPr/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72" y="304800"/>
            <a:ext cx="1579728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Shorif Ador Unicode" pitchFamily="2" charset="0"/>
                <a:cs typeface="Shorif Ador Unicode" pitchFamily="2" charset="0"/>
              </a:rPr>
              <a:t>হজের ধর্মীয় গুরুত্ব </a:t>
            </a:r>
            <a:endParaRPr lang="en-US" sz="4400" dirty="0">
              <a:latin typeface="Shorif Ador Unicode" pitchFamily="2" charset="0"/>
              <a:cs typeface="Shorif Ador Unicode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2" y="2428458"/>
            <a:ext cx="8513928" cy="404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70" y="341195"/>
            <a:ext cx="2854932" cy="2087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51" y="304799"/>
            <a:ext cx="2856450" cy="2123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7878" b="18552"/>
          <a:stretch/>
        </p:blipFill>
        <p:spPr>
          <a:xfrm>
            <a:off x="1904999" y="357118"/>
            <a:ext cx="1249771" cy="20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7618"/>
            <a:ext cx="2971800" cy="365125"/>
          </a:xfrm>
        </p:spPr>
        <p:txBody>
          <a:bodyPr/>
          <a:lstStyle/>
          <a:p>
            <a:pPr algn="l"/>
            <a:fld id="{66DD2D73-95F8-4BFC-9032-854195D170FA}" type="datetime2">
              <a:rPr lang="en-US" sz="1400" smtClean="0">
                <a:solidFill>
                  <a:schemeClr val="tx1"/>
                </a:solidFill>
              </a:rPr>
              <a:pPr algn="l"/>
              <a:t>Tuesday, October 27,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492875"/>
            <a:ext cx="2286000" cy="36512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Maksudur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Rahman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2421611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latin typeface="Shorif Ador Unicode" pitchFamily="2" charset="0"/>
                <a:cs typeface="Shorif Ador Unicode" pitchFamily="2" charset="0"/>
              </a:rPr>
              <a:t>হজের সামাজিক  গুরুত্ব </a:t>
            </a:r>
            <a:endParaRPr lang="en-US" sz="4400" dirty="0">
              <a:solidFill>
                <a:prstClr val="black"/>
              </a:solidFill>
              <a:latin typeface="Shorif Ador Unicode" pitchFamily="2" charset="0"/>
              <a:cs typeface="Shorif Ador Unicode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28458"/>
            <a:ext cx="8570933" cy="2541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970085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11" y="304800"/>
            <a:ext cx="2836189" cy="212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2" y="304799"/>
            <a:ext cx="3358490" cy="214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r="-519" b="15819"/>
          <a:stretch/>
        </p:blipFill>
        <p:spPr>
          <a:xfrm>
            <a:off x="6019800" y="4970085"/>
            <a:ext cx="2855932" cy="1555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7"/>
          <a:stretch/>
        </p:blipFill>
        <p:spPr>
          <a:xfrm>
            <a:off x="3143250" y="4970085"/>
            <a:ext cx="2876550" cy="15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620</TotalTime>
  <Words>451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NikoshBAN</vt:lpstr>
      <vt:lpstr>Shorif Ador Unicode</vt:lpstr>
      <vt:lpstr>SolaimanLipi</vt:lpstr>
      <vt:lpstr>Verdana</vt:lpstr>
      <vt:lpstr>Wingdings 2</vt:lpstr>
      <vt:lpstr>Aspect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Maksudur Rahman</cp:lastModifiedBy>
  <cp:revision>36</cp:revision>
  <dcterms:created xsi:type="dcterms:W3CDTF">2006-08-16T00:00:00Z</dcterms:created>
  <dcterms:modified xsi:type="dcterms:W3CDTF">2020-10-27T02:29:11Z</dcterms:modified>
</cp:coreProperties>
</file>