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9" r:id="rId4"/>
    <p:sldId id="268" r:id="rId5"/>
    <p:sldId id="258" r:id="rId6"/>
    <p:sldId id="259" r:id="rId7"/>
    <p:sldId id="261" r:id="rId8"/>
    <p:sldId id="262" r:id="rId9"/>
    <p:sldId id="263" r:id="rId10"/>
    <p:sldId id="260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15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6F46-9D18-4CAA-A697-A79122565ADC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9ACB-3DBC-4F53-94D4-DBC1D95AB5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9723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6F46-9D18-4CAA-A697-A79122565ADC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9ACB-3DBC-4F53-94D4-DBC1D95AB5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8536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6F46-9D18-4CAA-A697-A79122565ADC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9ACB-3DBC-4F53-94D4-DBC1D95AB5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1305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6F46-9D18-4CAA-A697-A79122565ADC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9ACB-3DBC-4F53-94D4-DBC1D95AB5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5074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6F46-9D18-4CAA-A697-A79122565ADC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9ACB-3DBC-4F53-94D4-DBC1D95AB5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4008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6F46-9D18-4CAA-A697-A79122565ADC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9ACB-3DBC-4F53-94D4-DBC1D95AB5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9000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6F46-9D18-4CAA-A697-A79122565ADC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9ACB-3DBC-4F53-94D4-DBC1D95AB5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7017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6F46-9D18-4CAA-A697-A79122565ADC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9ACB-3DBC-4F53-94D4-DBC1D95AB5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581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6F46-9D18-4CAA-A697-A79122565ADC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9ACB-3DBC-4F53-94D4-DBC1D95AB5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5627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6F46-9D18-4CAA-A697-A79122565ADC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9ACB-3DBC-4F53-94D4-DBC1D95AB5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4614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6F46-9D18-4CAA-A697-A79122565ADC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A9ACB-3DBC-4F53-94D4-DBC1D95AB5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1408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6F46-9D18-4CAA-A697-A79122565ADC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A9ACB-3DBC-4F53-94D4-DBC1D95AB5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35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4691" y="20782"/>
            <a:ext cx="8915400" cy="6629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77091" y="1981200"/>
            <a:ext cx="8610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Arial Black" pitchFamily="34" charset="0"/>
              </a:rPr>
              <a:t>WELCOME TO ALL </a:t>
            </a:r>
            <a:endParaRPr lang="en-US" sz="6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219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50"/>
                            </p:stCondLst>
                            <p:childTnLst>
                              <p:par>
                                <p:cTn id="13" presetID="27" presetClass="emph" presetSubtype="0" repeatCount="indefinite" fill="remove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810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(e ) Always capitalize the titles of books, songs,      	movies, etc.</a:t>
            </a:r>
            <a:endParaRPr lang="en-US" sz="2400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2564" y="1172390"/>
            <a:ext cx="6816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----but not every word in the title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73036" y="39377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CAPITALIZING TITLES.</a:t>
            </a:r>
            <a:endParaRPr lang="en-US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2172" y="1704109"/>
            <a:ext cx="739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000" dirty="0" smtClean="0">
                <a:latin typeface="Arial Black" pitchFamily="34" charset="0"/>
              </a:rPr>
              <a:t>Always capitalize the</a:t>
            </a:r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 first </a:t>
            </a:r>
            <a:r>
              <a:rPr lang="en-US" sz="2000" dirty="0" smtClean="0">
                <a:latin typeface="Arial Black" pitchFamily="34" charset="0"/>
              </a:rPr>
              <a:t>and </a:t>
            </a:r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last</a:t>
            </a:r>
            <a:r>
              <a:rPr lang="en-US" sz="2000" dirty="0" smtClean="0">
                <a:latin typeface="Arial Black" pitchFamily="34" charset="0"/>
              </a:rPr>
              <a:t> word.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2564" y="2104219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000" dirty="0" smtClean="0">
                <a:latin typeface="Arial Black" pitchFamily="34" charset="0"/>
              </a:rPr>
              <a:t>Always capitalize </a:t>
            </a:r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nouns, pronouns, verbs, adjectives</a:t>
            </a:r>
            <a:r>
              <a:rPr lang="en-US" sz="2000" dirty="0" smtClean="0">
                <a:latin typeface="Arial Black" pitchFamily="34" charset="0"/>
              </a:rPr>
              <a:t>, and </a:t>
            </a:r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adverbs</a:t>
            </a:r>
            <a:r>
              <a:rPr lang="en-US" sz="2000" dirty="0" smtClean="0">
                <a:latin typeface="Arial Black" pitchFamily="34" charset="0"/>
              </a:rPr>
              <a:t>.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9382" y="2799555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Arial Black" pitchFamily="34" charset="0"/>
              </a:rPr>
              <a:t>Note; </a:t>
            </a:r>
            <a:r>
              <a:rPr lang="en-US" sz="2000" dirty="0" err="1" smtClean="0">
                <a:latin typeface="Arial Black" pitchFamily="34" charset="0"/>
              </a:rPr>
              <a:t>Donot</a:t>
            </a:r>
            <a:r>
              <a:rPr lang="en-US" sz="2000" dirty="0" smtClean="0">
                <a:latin typeface="Arial Black" pitchFamily="34" charset="0"/>
              </a:rPr>
              <a:t> capitalize articles “ </a:t>
            </a:r>
            <a:r>
              <a:rPr lang="en-US" sz="2000" dirty="0" smtClean="0">
                <a:solidFill>
                  <a:srgbClr val="00B050"/>
                </a:solidFill>
                <a:latin typeface="Arial Black" pitchFamily="34" charset="0"/>
              </a:rPr>
              <a:t>a, an, the</a:t>
            </a:r>
            <a:r>
              <a:rPr lang="en-US" sz="2000" dirty="0" smtClean="0">
                <a:latin typeface="Arial Black" pitchFamily="34" charset="0"/>
              </a:rPr>
              <a:t>” unless they are at the beginning of your Title.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8263" y="3507441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Arial Black" pitchFamily="34" charset="0"/>
              </a:rPr>
              <a:t>Note</a:t>
            </a:r>
            <a:r>
              <a:rPr lang="en-US" sz="2000" dirty="0" smtClean="0">
                <a:latin typeface="Arial Black" pitchFamily="34" charset="0"/>
              </a:rPr>
              <a:t>; </a:t>
            </a:r>
            <a:r>
              <a:rPr lang="en-US" sz="2000" dirty="0" err="1" smtClean="0">
                <a:latin typeface="Arial Black" pitchFamily="34" charset="0"/>
              </a:rPr>
              <a:t>Donot</a:t>
            </a:r>
            <a:r>
              <a:rPr lang="en-US" sz="2000" dirty="0" smtClean="0">
                <a:latin typeface="Arial Black" pitchFamily="34" charset="0"/>
              </a:rPr>
              <a:t> capitalize prepositions that are less than three </a:t>
            </a:r>
            <a:r>
              <a:rPr lang="en-US" sz="2000" dirty="0" err="1" smtClean="0">
                <a:latin typeface="Arial Black" pitchFamily="34" charset="0"/>
              </a:rPr>
              <a:t>letter,s</a:t>
            </a:r>
            <a:r>
              <a:rPr lang="en-US" sz="2000" dirty="0" smtClean="0">
                <a:latin typeface="Arial Black" pitchFamily="34" charset="0"/>
              </a:rPr>
              <a:t> long “ </a:t>
            </a:r>
            <a:r>
              <a:rPr lang="en-US" sz="2000" dirty="0" smtClean="0">
                <a:solidFill>
                  <a:srgbClr val="00B050"/>
                </a:solidFill>
                <a:latin typeface="Arial Black" pitchFamily="34" charset="0"/>
              </a:rPr>
              <a:t>in, on, </a:t>
            </a:r>
            <a:r>
              <a:rPr lang="en-US" sz="2000" dirty="0" err="1" smtClean="0">
                <a:latin typeface="Arial Black" pitchFamily="34" charset="0"/>
              </a:rPr>
              <a:t>etc</a:t>
            </a:r>
            <a:r>
              <a:rPr lang="en-US" sz="2000" dirty="0" smtClean="0">
                <a:latin typeface="Arial Black" pitchFamily="34" charset="0"/>
              </a:rPr>
              <a:t> “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0164" y="4231422"/>
            <a:ext cx="7533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Arial Black" pitchFamily="34" charset="0"/>
              </a:rPr>
              <a:t>Note</a:t>
            </a:r>
            <a:r>
              <a:rPr lang="en-US" sz="2000" dirty="0" smtClean="0">
                <a:latin typeface="Arial Black" pitchFamily="34" charset="0"/>
              </a:rPr>
              <a:t>; Capitalize short conjunctions “ </a:t>
            </a:r>
            <a:r>
              <a:rPr lang="en-US" sz="2000" dirty="0" smtClean="0">
                <a:solidFill>
                  <a:srgbClr val="00B050"/>
                </a:solidFill>
                <a:latin typeface="Arial Black" pitchFamily="34" charset="0"/>
              </a:rPr>
              <a:t>and or nor</a:t>
            </a:r>
            <a:r>
              <a:rPr lang="en-US" sz="2000" dirty="0" smtClean="0">
                <a:latin typeface="Arial Black" pitchFamily="34" charset="0"/>
              </a:rPr>
              <a:t>”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8263" y="4647869"/>
            <a:ext cx="2164773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Black" pitchFamily="34" charset="0"/>
              </a:rPr>
              <a:t>For example:-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97727" y="5179494"/>
            <a:ext cx="4291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The Cat in the Flat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235527" y="5833407"/>
            <a:ext cx="2050473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 Black" pitchFamily="34" charset="0"/>
              </a:rPr>
              <a:t>Fiirst</a:t>
            </a:r>
            <a:r>
              <a:rPr lang="en-US" dirty="0" smtClean="0">
                <a:latin typeface="Arial Black" pitchFamily="34" charset="0"/>
              </a:rPr>
              <a:t> word is capitalized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48055" y="5943600"/>
            <a:ext cx="19812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Last word is capitalized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2644" y="5943599"/>
            <a:ext cx="1918855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Nouns are capitalized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09653" y="6019800"/>
            <a:ext cx="2310246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Prepositions are lower case.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65618" y="4655144"/>
            <a:ext cx="3304309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Articles are lower case.</a:t>
            </a:r>
            <a:endParaRPr lang="en-US" dirty="0">
              <a:latin typeface="Arial Black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2192480" y="5410326"/>
            <a:ext cx="550720" cy="36702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4" idx="0"/>
          </p:cNvCxnSpPr>
          <p:nvPr/>
        </p:nvCxnSpPr>
        <p:spPr>
          <a:xfrm flipV="1">
            <a:off x="3422072" y="5521807"/>
            <a:ext cx="39832" cy="4217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4149440" y="5549190"/>
            <a:ext cx="1115289" cy="4706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575464" y="4847924"/>
            <a:ext cx="689265" cy="409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5264729" y="5576574"/>
            <a:ext cx="2202871" cy="31225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68669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7" presetClass="emph" presetSubtype="0" repeatCount="indefinite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200"/>
                            </p:stCondLst>
                            <p:childTnLst>
                              <p:par>
                                <p:cTn id="2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4" grpId="1"/>
      <p:bldP spid="5" grpId="0"/>
      <p:bldP spid="6" grpId="0"/>
      <p:bldP spid="7" grpId="0"/>
      <p:bldP spid="8" grpId="0"/>
      <p:bldP spid="9" grpId="0"/>
      <p:bldP spid="10" grpId="0" animBg="1"/>
      <p:bldP spid="11" grpId="0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277089"/>
            <a:ext cx="35814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 TIPES and TRICKS</a:t>
            </a:r>
            <a:endParaRPr lang="en-US" sz="2400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990600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000" dirty="0" smtClean="0">
                <a:latin typeface="Arial Black" pitchFamily="34" charset="0"/>
              </a:rPr>
              <a:t>God is capitalized if it is a specific god. Other specific religions figures are proper noun too---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879661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The Judeo </a:t>
            </a:r>
            <a:r>
              <a:rPr lang="en-US" dirty="0" err="1" smtClean="0">
                <a:latin typeface="Arial Black" pitchFamily="34" charset="0"/>
              </a:rPr>
              <a:t>Christion</a:t>
            </a:r>
            <a:r>
              <a:rPr lang="en-US" dirty="0" smtClean="0">
                <a:latin typeface="Arial Black" pitchFamily="34" charset="0"/>
              </a:rPr>
              <a:t> God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295481"/>
            <a:ext cx="2317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Buddha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227" y="2646401"/>
            <a:ext cx="1844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Shiva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1937633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Allah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2306965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The Virgin Mary.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7800" y="2646401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Zeus .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10" name="Donut 9"/>
          <p:cNvSpPr/>
          <p:nvPr/>
        </p:nvSpPr>
        <p:spPr>
          <a:xfrm>
            <a:off x="221673" y="1212273"/>
            <a:ext cx="533400" cy="609600"/>
          </a:xfrm>
          <a:prstGeom prst="donut">
            <a:avLst>
              <a:gd name="adj" fmla="val 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>
            <a:off x="221673" y="838200"/>
            <a:ext cx="533400" cy="609600"/>
          </a:xfrm>
          <a:prstGeom prst="donut">
            <a:avLst>
              <a:gd name="adj" fmla="val 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9382" y="3015733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000" dirty="0" smtClean="0">
                <a:latin typeface="Arial Black" pitchFamily="34" charset="0"/>
              </a:rPr>
              <a:t>Directions ( north, south, east, and west ) are capitalized if they refer to specific areas----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3886200"/>
            <a:ext cx="1631373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Black" pitchFamily="34" charset="0"/>
              </a:rPr>
              <a:t>Example:-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3879273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Black" pitchFamily="34" charset="0"/>
              </a:rPr>
              <a:t>The America Civil War was between The </a:t>
            </a:r>
            <a:r>
              <a:rPr lang="en-US" sz="2000" dirty="0" smtClean="0">
                <a:solidFill>
                  <a:srgbClr val="C00000"/>
                </a:solidFill>
                <a:latin typeface="Arial Black" pitchFamily="34" charset="0"/>
              </a:rPr>
              <a:t>N</a:t>
            </a:r>
            <a:r>
              <a:rPr lang="en-US" sz="2000" dirty="0" smtClean="0">
                <a:latin typeface="Arial Black" pitchFamily="34" charset="0"/>
              </a:rPr>
              <a:t>orth and The</a:t>
            </a:r>
            <a:r>
              <a:rPr lang="en-US" sz="2000" dirty="0" smtClean="0">
                <a:solidFill>
                  <a:srgbClr val="C00000"/>
                </a:solidFill>
                <a:latin typeface="Arial Black" pitchFamily="34" charset="0"/>
              </a:rPr>
              <a:t> S</a:t>
            </a:r>
            <a:r>
              <a:rPr lang="en-US" sz="2000" dirty="0" smtClean="0">
                <a:latin typeface="Arial Black" pitchFamily="34" charset="0"/>
              </a:rPr>
              <a:t>outh.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15" name="Donut 14"/>
          <p:cNvSpPr/>
          <p:nvPr/>
        </p:nvSpPr>
        <p:spPr>
          <a:xfrm>
            <a:off x="3352800" y="4131282"/>
            <a:ext cx="304800" cy="533400"/>
          </a:xfrm>
          <a:prstGeom prst="donut">
            <a:avLst>
              <a:gd name="adj" fmla="val 94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Donut 15"/>
          <p:cNvSpPr/>
          <p:nvPr/>
        </p:nvSpPr>
        <p:spPr>
          <a:xfrm>
            <a:off x="7924800" y="3780619"/>
            <a:ext cx="304800" cy="533400"/>
          </a:xfrm>
          <a:prstGeom prst="donut">
            <a:avLst>
              <a:gd name="adj" fmla="val 94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9382" y="4587159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000" dirty="0" smtClean="0">
                <a:latin typeface="Arial Black" pitchFamily="34" charset="0"/>
              </a:rPr>
              <a:t>The </a:t>
            </a:r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days</a:t>
            </a:r>
            <a:r>
              <a:rPr lang="en-US" sz="2000" dirty="0" smtClean="0">
                <a:latin typeface="Arial Black" pitchFamily="34" charset="0"/>
              </a:rPr>
              <a:t> of the week, </a:t>
            </a:r>
            <a:r>
              <a:rPr lang="en-US" sz="2000" dirty="0" smtClean="0">
                <a:solidFill>
                  <a:srgbClr val="C00000"/>
                </a:solidFill>
                <a:latin typeface="Arial Black" pitchFamily="34" charset="0"/>
              </a:rPr>
              <a:t>months in the year and holidays</a:t>
            </a:r>
            <a:r>
              <a:rPr lang="en-US" sz="2000" dirty="0" smtClean="0">
                <a:latin typeface="Arial Black" pitchFamily="34" charset="0"/>
              </a:rPr>
              <a:t> are capitalized.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8373" y="5410200"/>
            <a:ext cx="1645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Example:-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82586" y="5410200"/>
            <a:ext cx="1645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M</a:t>
            </a:r>
            <a:r>
              <a:rPr lang="en-US" dirty="0" smtClean="0">
                <a:latin typeface="Arial Black" pitchFamily="34" charset="0"/>
              </a:rPr>
              <a:t>onday 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82585" y="6054437"/>
            <a:ext cx="1645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T</a:t>
            </a:r>
            <a:r>
              <a:rPr lang="en-US" dirty="0" smtClean="0">
                <a:latin typeface="Arial Black" pitchFamily="34" charset="0"/>
              </a:rPr>
              <a:t>uesday 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51664" y="6096000"/>
            <a:ext cx="1645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F</a:t>
            </a:r>
            <a:r>
              <a:rPr lang="en-US" dirty="0" smtClean="0">
                <a:latin typeface="Arial Black" pitchFamily="34" charset="0"/>
              </a:rPr>
              <a:t>ebruary 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54682" y="5460877"/>
            <a:ext cx="1645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J</a:t>
            </a:r>
            <a:r>
              <a:rPr lang="en-US" dirty="0" smtClean="0">
                <a:latin typeface="Arial Black" pitchFamily="34" charset="0"/>
              </a:rPr>
              <a:t>anuary 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31973" y="5460877"/>
            <a:ext cx="1645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Arial Black" pitchFamily="34" charset="0"/>
              </a:rPr>
              <a:t>L</a:t>
            </a:r>
            <a:r>
              <a:rPr lang="en-US" dirty="0" err="1" smtClean="0">
                <a:latin typeface="Arial Black" pitchFamily="34" charset="0"/>
              </a:rPr>
              <a:t>aborr</a:t>
            </a:r>
            <a:r>
              <a:rPr lang="en-US" dirty="0" smtClean="0">
                <a:latin typeface="Arial Black" pitchFamily="34" charset="0"/>
              </a:rPr>
              <a:t> Day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45828" y="6096000"/>
            <a:ext cx="1645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H</a:t>
            </a:r>
            <a:r>
              <a:rPr lang="en-US" dirty="0" smtClean="0">
                <a:latin typeface="Arial Black" pitchFamily="34" charset="0"/>
              </a:rPr>
              <a:t>alloween </a:t>
            </a:r>
            <a:endParaRPr lang="en-US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3510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63" presetClass="path" presetSubtype="0" repeatCount="200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33333E-6 L 0.8382 3.33333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9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63" presetClass="path" presetSubtype="0" repeatCount="200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7037E-6 L 0.6632 -0.0101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60" y="-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900"/>
                            </p:stCondLst>
                            <p:childTnLst>
                              <p:par>
                                <p:cTn id="5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45" presetClass="entr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45" presetClass="entr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000"/>
                            </p:stCondLst>
                            <p:childTnLst>
                              <p:par>
                                <p:cTn id="17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000"/>
                            </p:stCondLst>
                            <p:childTnLst>
                              <p:par>
                                <p:cTn id="18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000"/>
                            </p:stCondLst>
                            <p:childTnLst>
                              <p:par>
                                <p:cTn id="20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2000"/>
                            </p:stCondLst>
                            <p:childTnLst>
                              <p:par>
                                <p:cTn id="21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/>
      <p:bldP spid="12" grpId="1"/>
      <p:bldP spid="13" grpId="0" animBg="1"/>
      <p:bldP spid="14" grpId="0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52400"/>
            <a:ext cx="36877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" y="91440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000" dirty="0" smtClean="0">
                <a:latin typeface="Arial Black" pitchFamily="34" charset="0"/>
              </a:rPr>
              <a:t>The four seasons ( </a:t>
            </a:r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winter, spring, summer, fall </a:t>
            </a:r>
            <a:r>
              <a:rPr lang="en-US" sz="2000" dirty="0" smtClean="0">
                <a:latin typeface="Arial Black" pitchFamily="34" charset="0"/>
              </a:rPr>
              <a:t>) normally are not capitalized. 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033275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000" dirty="0" smtClean="0">
                <a:latin typeface="Arial Black" pitchFamily="34" charset="0"/>
              </a:rPr>
              <a:t>Unless it’s a specific time in history-----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0327" y="28194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Example:-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7003" y="2819400"/>
            <a:ext cx="3738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The </a:t>
            </a:r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S</a:t>
            </a:r>
            <a:r>
              <a:rPr lang="en-US" dirty="0" smtClean="0">
                <a:latin typeface="Arial Black" pitchFamily="34" charset="0"/>
              </a:rPr>
              <a:t>ummer of 2016.</a:t>
            </a:r>
            <a:endParaRPr lang="en-US" dirty="0">
              <a:latin typeface="Arial Black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31966" y="5791200"/>
            <a:ext cx="15843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07010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3800" y="5791200"/>
            <a:ext cx="1586345" cy="1066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95600" y="120134"/>
            <a:ext cx="24384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Black" pitchFamily="34" charset="0"/>
              </a:rPr>
              <a:t>    Home work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8382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Arial Black" pitchFamily="34" charset="0"/>
              </a:rPr>
              <a:t>Use appropriate punctuation marks and capital letters where necessary.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8708" y="1905000"/>
            <a:ext cx="83542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latin typeface="Arial Black" pitchFamily="34" charset="0"/>
              </a:rPr>
              <a:t>t</a:t>
            </a:r>
            <a:r>
              <a:rPr lang="en-US" sz="2000" dirty="0" smtClean="0">
                <a:latin typeface="Arial Black" pitchFamily="34" charset="0"/>
              </a:rPr>
              <a:t>he next day </a:t>
            </a:r>
            <a:r>
              <a:rPr lang="en-US" sz="2000" dirty="0" err="1" smtClean="0">
                <a:latin typeface="Arial Black" pitchFamily="34" charset="0"/>
              </a:rPr>
              <a:t>samira</a:t>
            </a:r>
            <a:r>
              <a:rPr lang="en-US" sz="2000" dirty="0" smtClean="0">
                <a:latin typeface="Arial Black" pitchFamily="34" charset="0"/>
              </a:rPr>
              <a:t> was reading her diary again under the mango tree </a:t>
            </a:r>
            <a:r>
              <a:rPr lang="en-US" sz="2000" dirty="0" err="1" smtClean="0">
                <a:latin typeface="Arial Black" pitchFamily="34" charset="0"/>
              </a:rPr>
              <a:t>karim</a:t>
            </a:r>
            <a:r>
              <a:rPr lang="en-US" sz="2000" dirty="0" smtClean="0">
                <a:latin typeface="Arial Black" pitchFamily="34" charset="0"/>
              </a:rPr>
              <a:t> saw her and asked </a:t>
            </a:r>
            <a:r>
              <a:rPr lang="en-US" sz="2000" dirty="0" err="1" smtClean="0">
                <a:latin typeface="Arial Black" pitchFamily="34" charset="0"/>
              </a:rPr>
              <a:t>samira</a:t>
            </a:r>
            <a:r>
              <a:rPr lang="en-US" sz="2000" dirty="0" smtClean="0">
                <a:latin typeface="Arial Black" pitchFamily="34" charset="0"/>
              </a:rPr>
              <a:t> why do you write a diary </a:t>
            </a:r>
            <a:r>
              <a:rPr lang="en-US" sz="2000" dirty="0" err="1" smtClean="0">
                <a:latin typeface="Arial Black" pitchFamily="34" charset="0"/>
              </a:rPr>
              <a:t>samira</a:t>
            </a:r>
            <a:r>
              <a:rPr lang="en-US" sz="2000" dirty="0" smtClean="0">
                <a:latin typeface="Arial Black" pitchFamily="34" charset="0"/>
              </a:rPr>
              <a:t> showed </a:t>
            </a:r>
            <a:r>
              <a:rPr lang="en-US" sz="2000" dirty="0" err="1" smtClean="0">
                <a:latin typeface="Arial Black" pitchFamily="34" charset="0"/>
              </a:rPr>
              <a:t>karim</a:t>
            </a:r>
            <a:r>
              <a:rPr lang="en-US" sz="2000" dirty="0" smtClean="0">
                <a:latin typeface="Arial Black" pitchFamily="34" charset="0"/>
              </a:rPr>
              <a:t> a letter I received this a few days ago it’s from my pen-friend </a:t>
            </a:r>
            <a:r>
              <a:rPr lang="en-US" sz="2000" dirty="0" err="1" smtClean="0">
                <a:latin typeface="Arial Black" pitchFamily="34" charset="0"/>
              </a:rPr>
              <a:t>shes</a:t>
            </a:r>
            <a:r>
              <a:rPr lang="en-US" sz="2000" dirty="0" smtClean="0">
                <a:latin typeface="Arial Black" pitchFamily="34" charset="0"/>
              </a:rPr>
              <a:t> </a:t>
            </a:r>
            <a:r>
              <a:rPr lang="en-US" sz="2000" dirty="0" err="1" smtClean="0">
                <a:latin typeface="Arial Black" pitchFamily="34" charset="0"/>
              </a:rPr>
              <a:t>australian</a:t>
            </a:r>
            <a:r>
              <a:rPr lang="en-US" sz="2000" dirty="0" smtClean="0">
                <a:latin typeface="Arial Black" pitchFamily="34" charset="0"/>
              </a:rPr>
              <a:t>. </a:t>
            </a:r>
            <a:endParaRPr lang="en-US" sz="2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8737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hingle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2646219"/>
            <a:ext cx="54864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doni MT Black" pitchFamily="18" charset="0"/>
              </a:rPr>
              <a:t>THANKS ALL.</a:t>
            </a:r>
            <a:endParaRPr lang="en-US" sz="5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doni MT Black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25973" y="4674178"/>
            <a:ext cx="2162175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48253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6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5029200"/>
            <a:ext cx="8610600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Class:-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ix-twelve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Subject:-English 2nd paper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Topic:-Capitalization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304800" y="1600201"/>
            <a:ext cx="8610600" cy="327659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>
              <a:buNone/>
            </a:pPr>
            <a:r>
              <a:rPr lang="en-US" sz="3200" dirty="0" smtClean="0"/>
              <a:t>MD.AL-AMIN</a:t>
            </a:r>
          </a:p>
          <a:p>
            <a:pPr algn="ctr">
              <a:buNone/>
            </a:pPr>
            <a:r>
              <a:rPr lang="en-US" sz="3200" dirty="0" smtClean="0"/>
              <a:t>B.A(Hon’s),M.A (English), B.ED</a:t>
            </a:r>
          </a:p>
          <a:p>
            <a:pPr algn="ctr">
              <a:buNone/>
            </a:pPr>
            <a:r>
              <a:rPr lang="en-US" sz="3200" dirty="0" smtClean="0"/>
              <a:t>Assistant Teacher (English)</a:t>
            </a:r>
          </a:p>
          <a:p>
            <a:pPr algn="ctr">
              <a:buNone/>
            </a:pPr>
            <a:r>
              <a:rPr lang="en-US" sz="3200" dirty="0" err="1" smtClean="0"/>
              <a:t>Sanmania</a:t>
            </a:r>
            <a:r>
              <a:rPr lang="en-US" sz="3200" dirty="0" smtClean="0"/>
              <a:t> High School</a:t>
            </a:r>
          </a:p>
          <a:p>
            <a:pPr algn="ctr">
              <a:buNone/>
            </a:pPr>
            <a:r>
              <a:rPr lang="en-US" sz="3200" dirty="0" err="1" smtClean="0"/>
              <a:t>Kapasia</a:t>
            </a:r>
            <a:r>
              <a:rPr lang="en-US" sz="3200" dirty="0" smtClean="0"/>
              <a:t>, </a:t>
            </a:r>
            <a:r>
              <a:rPr lang="en-US" sz="3200" dirty="0" err="1" smtClean="0"/>
              <a:t>Gazipur</a:t>
            </a:r>
            <a:endParaRPr lang="en-US" sz="3200" dirty="0" smtClean="0"/>
          </a:p>
          <a:p>
            <a:pPr algn="ctr">
              <a:buNone/>
            </a:pPr>
            <a:r>
              <a:rPr lang="en-US" sz="3200" dirty="0" smtClean="0"/>
              <a:t>Email: alamingazipur51@gmail.com</a:t>
            </a:r>
            <a:endParaRPr lang="en-US" sz="3200" dirty="0"/>
          </a:p>
        </p:txBody>
      </p:sp>
      <p:sp>
        <p:nvSpPr>
          <p:cNvPr id="9" name="TextBox 3"/>
          <p:cNvSpPr txBox="1"/>
          <p:nvPr/>
        </p:nvSpPr>
        <p:spPr>
          <a:xfrm>
            <a:off x="1371600" y="304800"/>
            <a:ext cx="6316394" cy="1015663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identity</a:t>
            </a:r>
            <a:endParaRPr lang="en-US" sz="6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93924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487" y="914400"/>
            <a:ext cx="3629025" cy="19716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53000" y="1847849"/>
            <a:ext cx="1676400" cy="4857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3276600"/>
            <a:ext cx="3810000" cy="2743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5800" y="3616036"/>
            <a:ext cx="4648200" cy="32419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31594" y="3091934"/>
            <a:ext cx="172402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Small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letter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514100"/>
            <a:ext cx="172402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 Capital letter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993607" y="2438400"/>
            <a:ext cx="483393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2"/>
          </p:cNvCxnSpPr>
          <p:nvPr/>
        </p:nvCxnSpPr>
        <p:spPr>
          <a:xfrm flipH="1">
            <a:off x="5150644" y="883432"/>
            <a:ext cx="664369" cy="89168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815013" y="956168"/>
            <a:ext cx="357188" cy="89168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5569745" y="2333624"/>
            <a:ext cx="423861" cy="6381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11929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7582" y="27709"/>
            <a:ext cx="6565900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" y="157249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3600" b="1" dirty="0">
                <a:solidFill>
                  <a:srgbClr val="002060"/>
                </a:solidFill>
                <a:latin typeface="Bodoni MT Black" pitchFamily="18" charset="0"/>
              </a:rPr>
              <a:t>By the end  of the lesson students will have </a:t>
            </a:r>
            <a:r>
              <a:rPr lang="en-US" sz="3600" b="1" dirty="0" smtClean="0">
                <a:solidFill>
                  <a:srgbClr val="002060"/>
                </a:solidFill>
                <a:latin typeface="Bodoni MT Black" pitchFamily="18" charset="0"/>
              </a:rPr>
              <a:t>---</a:t>
            </a:r>
            <a:endParaRPr lang="en-US" sz="1400" dirty="0">
              <a:solidFill>
                <a:srgbClr val="002060"/>
              </a:solidFill>
              <a:latin typeface="Bodoni MT Black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4290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Tx/>
              <a:buAutoNum type="arabicPeriod"/>
            </a:pPr>
            <a:r>
              <a:rPr lang="en-US" sz="4000" b="1" dirty="0">
                <a:solidFill>
                  <a:srgbClr val="002060"/>
                </a:solidFill>
                <a:latin typeface="Algerian" pitchFamily="82" charset="0"/>
              </a:rPr>
              <a:t>Practice </a:t>
            </a:r>
            <a:r>
              <a:rPr lang="en-US" sz="4000" b="1" dirty="0" smtClean="0">
                <a:solidFill>
                  <a:srgbClr val="002060"/>
                </a:solidFill>
                <a:latin typeface="Algerian" pitchFamily="82" charset="0"/>
              </a:rPr>
              <a:t>CAPITALIZATION.</a:t>
            </a:r>
            <a:endParaRPr lang="en-US" sz="4000" b="1" dirty="0">
              <a:solidFill>
                <a:srgbClr val="002060"/>
              </a:solidFill>
              <a:latin typeface="Algerian" pitchFamily="8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096000"/>
            <a:ext cx="879764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0257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Black" pitchFamily="34" charset="0"/>
              </a:rPr>
              <a:t>(a) Always capitalization the first letter of the word of the every sentence.</a:t>
            </a:r>
            <a:endParaRPr lang="en-US" sz="2800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1167" y="1678025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1) T</a:t>
            </a:r>
            <a:r>
              <a:rPr lang="en-US" sz="2800" dirty="0" smtClean="0">
                <a:latin typeface="Arial Black" pitchFamily="34" charset="0"/>
              </a:rPr>
              <a:t>his is my book</a:t>
            </a:r>
            <a:r>
              <a:rPr lang="en-US" dirty="0"/>
              <a:t> 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31327" y="1678025"/>
            <a:ext cx="4059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2) H</a:t>
            </a:r>
            <a:r>
              <a:rPr lang="en-US" sz="2800" dirty="0" smtClean="0">
                <a:latin typeface="Arial Black" pitchFamily="34" charset="0"/>
              </a:rPr>
              <a:t>e is my friend.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886200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Black" pitchFamily="34" charset="0"/>
              </a:rPr>
              <a:t>(b ) Even when introducing a quotation 	that begins its own sentence.</a:t>
            </a:r>
            <a:endParaRPr lang="en-US" sz="28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49530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A</a:t>
            </a:r>
            <a:r>
              <a:rPr lang="en-US" sz="2400" dirty="0" smtClean="0">
                <a:latin typeface="Arial Black" pitchFamily="34" charset="0"/>
              </a:rPr>
              <a:t>braham Lincoln said, “ </a:t>
            </a: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F</a:t>
            </a:r>
            <a:r>
              <a:rPr lang="en-US" sz="2400" dirty="0" smtClean="0">
                <a:latin typeface="Arial Black" pitchFamily="34" charset="0"/>
              </a:rPr>
              <a:t>our score and seven year ago----”</a:t>
            </a:r>
            <a:endParaRPr lang="en-US" sz="2400" dirty="0">
              <a:latin typeface="Arial Black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23909" y="5950595"/>
            <a:ext cx="1371600" cy="844989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H="1" flipV="1">
            <a:off x="1143000" y="2201245"/>
            <a:ext cx="2819400" cy="9991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934691" y="2201245"/>
            <a:ext cx="1475509" cy="9991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171700" y="3241963"/>
            <a:ext cx="35814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   First letter of the </a:t>
            </a:r>
            <a:r>
              <a:rPr lang="en-US" dirty="0" err="1" smtClean="0">
                <a:latin typeface="Arial Rounded MT Bold" pitchFamily="34" charset="0"/>
              </a:rPr>
              <a:t>sentenc</a:t>
            </a:r>
            <a:r>
              <a:rPr lang="en-US" dirty="0" smtClean="0">
                <a:latin typeface="Arial Rounded MT Bold" pitchFamily="34" charset="0"/>
              </a:rPr>
              <a:t>.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80909" y="138545"/>
            <a:ext cx="25146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Rule of capitalization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4457700" y="5326797"/>
            <a:ext cx="166254" cy="6237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667000" y="6054430"/>
            <a:ext cx="330084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    First letter of Quotation.</a:t>
            </a:r>
            <a:endParaRPr lang="en-US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1015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19" grpId="0" animBg="1"/>
      <p:bldP spid="20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( c) Always capitalize the pronoun “</a:t>
            </a: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 I </a:t>
            </a:r>
            <a:r>
              <a:rPr lang="en-US" sz="2400" dirty="0" smtClean="0">
                <a:latin typeface="Arial Black" pitchFamily="34" charset="0"/>
              </a:rPr>
              <a:t>“</a:t>
            </a:r>
            <a:endParaRPr lang="en-US" sz="2400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945" y="1142999"/>
            <a:ext cx="82358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I</a:t>
            </a:r>
            <a:r>
              <a:rPr lang="en-US" sz="2400" dirty="0" smtClean="0">
                <a:latin typeface="Arial Black" pitchFamily="34" charset="0"/>
              </a:rPr>
              <a:t> think </a:t>
            </a: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I</a:t>
            </a:r>
            <a:r>
              <a:rPr lang="en-US" sz="2400" dirty="0" smtClean="0">
                <a:latin typeface="Arial Black" pitchFamily="34" charset="0"/>
              </a:rPr>
              <a:t>’m in good shape because </a:t>
            </a: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I</a:t>
            </a:r>
            <a:r>
              <a:rPr lang="en-US" sz="2400" dirty="0" smtClean="0">
                <a:latin typeface="Arial Black" pitchFamily="34" charset="0"/>
              </a:rPr>
              <a:t>’ve written a great paper !</a:t>
            </a:r>
            <a:endParaRPr lang="en-US" sz="2400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945" y="2976176"/>
            <a:ext cx="82358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( d) Proper noun are specific people, place, or 	things, and they are always capitalized. </a:t>
            </a:r>
            <a:endParaRPr lang="en-US" sz="2400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01191" y="2519250"/>
            <a:ext cx="28194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u="sng" dirty="0" smtClean="0">
                <a:latin typeface="Arial Black" pitchFamily="34" charset="0"/>
              </a:rPr>
              <a:t>  Proper noun</a:t>
            </a:r>
            <a:endParaRPr lang="en-US" sz="2400" u="sng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0945" y="3832694"/>
            <a:ext cx="51296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000" dirty="0" smtClean="0">
                <a:latin typeface="Arial Black" pitchFamily="34" charset="0"/>
              </a:rPr>
              <a:t>Proper noun can be----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4419600"/>
            <a:ext cx="1981200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Black" pitchFamily="34" charset="0"/>
              </a:rPr>
              <a:t> Real people 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5029200"/>
            <a:ext cx="2169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B</a:t>
            </a:r>
            <a:r>
              <a:rPr lang="en-US" sz="2000" dirty="0" smtClean="0">
                <a:latin typeface="Arial Black" pitchFamily="34" charset="0"/>
              </a:rPr>
              <a:t>ill Clinton 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5561704"/>
            <a:ext cx="2247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P</a:t>
            </a:r>
            <a:r>
              <a:rPr lang="en-US" sz="2000" dirty="0" smtClean="0">
                <a:latin typeface="Arial Black" pitchFamily="34" charset="0"/>
              </a:rPr>
              <a:t>air’s Hilton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6600" y="4419600"/>
            <a:ext cx="246264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Black" pitchFamily="34" charset="0"/>
              </a:rPr>
              <a:t>Fictional people  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69673" y="50292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Arial Black" pitchFamily="34" charset="0"/>
              </a:rPr>
              <a:t>H</a:t>
            </a:r>
            <a:r>
              <a:rPr lang="en-US" sz="2000" dirty="0" err="1" smtClean="0">
                <a:latin typeface="Arial Black" pitchFamily="34" charset="0"/>
              </a:rPr>
              <a:t>uckde</a:t>
            </a:r>
            <a:r>
              <a:rPr lang="en-US" sz="2000" dirty="0" smtClean="0">
                <a:latin typeface="Arial Black" pitchFamily="34" charset="0"/>
              </a:rPr>
              <a:t> berry Finn 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35482" y="5585457"/>
            <a:ext cx="23448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H</a:t>
            </a:r>
            <a:r>
              <a:rPr lang="en-US" sz="2000" dirty="0" smtClean="0">
                <a:latin typeface="Arial Black" pitchFamily="34" charset="0"/>
              </a:rPr>
              <a:t>arry potter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44490" y="4419600"/>
            <a:ext cx="2548587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Black" pitchFamily="34" charset="0"/>
              </a:rPr>
              <a:t> Family Members 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09447" y="4979873"/>
            <a:ext cx="2383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A</a:t>
            </a:r>
            <a:r>
              <a:rPr lang="en-US" sz="2000" dirty="0" smtClean="0">
                <a:latin typeface="Arial Black" pitchFamily="34" charset="0"/>
              </a:rPr>
              <a:t>unt Ester 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45382" y="5500254"/>
            <a:ext cx="2181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U</a:t>
            </a:r>
            <a:r>
              <a:rPr lang="en-US" sz="2000" dirty="0" smtClean="0">
                <a:latin typeface="Arial Black" pitchFamily="34" charset="0"/>
              </a:rPr>
              <a:t>ncle Jim. 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53200" y="5985567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Black" pitchFamily="34" charset="0"/>
              </a:rPr>
              <a:t>Etc.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01291" y="6015620"/>
            <a:ext cx="1731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Black" pitchFamily="34" charset="0"/>
              </a:rPr>
              <a:t>Etc.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5800" y="6038910"/>
            <a:ext cx="1123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Black" pitchFamily="34" charset="0"/>
              </a:rPr>
              <a:t>Etc.</a:t>
            </a:r>
            <a:endParaRPr lang="en-US" sz="2000" dirty="0">
              <a:latin typeface="Arial Black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57309" y="6185622"/>
            <a:ext cx="871538" cy="672378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267200" y="1916668"/>
            <a:ext cx="12954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  <a:cs typeface="Aharoni" pitchFamily="2" charset="-79"/>
              </a:rPr>
              <a:t>Pronoun</a:t>
            </a:r>
            <a:endParaRPr lang="en-US" dirty="0">
              <a:latin typeface="Arial Black" pitchFamily="34" charset="0"/>
              <a:cs typeface="Aharoni" pitchFamily="2" charset="-79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5334000" y="1558498"/>
            <a:ext cx="810492" cy="3581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0" idx="1"/>
          </p:cNvCxnSpPr>
          <p:nvPr/>
        </p:nvCxnSpPr>
        <p:spPr>
          <a:xfrm flipH="1" flipV="1">
            <a:off x="1600202" y="1558498"/>
            <a:ext cx="2666998" cy="5428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0" idx="1"/>
          </p:cNvCxnSpPr>
          <p:nvPr/>
        </p:nvCxnSpPr>
        <p:spPr>
          <a:xfrm flipH="1" flipV="1">
            <a:off x="533402" y="1558498"/>
            <a:ext cx="3733798" cy="5428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28600" y="766465"/>
            <a:ext cx="1447800" cy="3765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Example:-</a:t>
            </a:r>
            <a:endParaRPr lang="en-US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6596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150"/>
                            </p:stCondLst>
                            <p:childTnLst>
                              <p:par>
                                <p:cTn id="70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000"/>
                            </p:stCondLst>
                            <p:childTnLst>
                              <p:par>
                                <p:cTn id="15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4" grpId="0"/>
      <p:bldP spid="4" grpId="1"/>
      <p:bldP spid="5" grpId="0" animBg="1"/>
      <p:bldP spid="7" grpId="0"/>
      <p:bldP spid="8" grpId="0" animBg="1"/>
      <p:bldP spid="9" grpId="0"/>
      <p:bldP spid="10" grpId="0"/>
      <p:bldP spid="11" grpId="0" animBg="1"/>
      <p:bldP spid="12" grpId="0"/>
      <p:bldP spid="13" grpId="0"/>
      <p:bldP spid="14" grpId="0" animBg="1"/>
      <p:bldP spid="15" grpId="0"/>
      <p:bldP spid="16" grpId="0"/>
      <p:bldP spid="17" grpId="0"/>
      <p:bldP spid="18" grpId="0"/>
      <p:bldP spid="19" grpId="0"/>
      <p:bldP spid="20" grpId="0" animBg="1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2582" y="223343"/>
            <a:ext cx="2438400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  Proper noun</a:t>
            </a:r>
            <a:endParaRPr lang="en-US" sz="2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762000"/>
            <a:ext cx="52664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000" dirty="0" smtClean="0">
                <a:latin typeface="Arial Black" pitchFamily="34" charset="0"/>
              </a:rPr>
              <a:t>Rules for “</a:t>
            </a:r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M</a:t>
            </a:r>
            <a:r>
              <a:rPr lang="en-US" sz="2000" dirty="0" smtClean="0">
                <a:latin typeface="Arial Black" pitchFamily="34" charset="0"/>
              </a:rPr>
              <a:t>am and </a:t>
            </a:r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D</a:t>
            </a:r>
            <a:r>
              <a:rPr lang="en-US" sz="2000" dirty="0" smtClean="0">
                <a:latin typeface="Arial Black" pitchFamily="34" charset="0"/>
              </a:rPr>
              <a:t>ad”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818" y="1195910"/>
            <a:ext cx="87075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000" dirty="0" smtClean="0">
                <a:latin typeface="Arial Black" pitchFamily="34" charset="0"/>
              </a:rPr>
              <a:t>Mam and Dad may or may not be Capitalized depending on how they are used---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965306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000" dirty="0" err="1" smtClean="0">
                <a:latin typeface="Arial Black" pitchFamily="34" charset="0"/>
              </a:rPr>
              <a:t>Discription</a:t>
            </a:r>
            <a:r>
              <a:rPr lang="en-US" sz="2000" dirty="0" smtClean="0">
                <a:latin typeface="Arial Black" pitchFamily="34" charset="0"/>
              </a:rPr>
              <a:t> are lower case: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514600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Black" pitchFamily="34" charset="0"/>
              </a:rPr>
              <a:t>Tell your dad to set the table !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7091" y="3124200"/>
            <a:ext cx="746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000" dirty="0" smtClean="0">
                <a:latin typeface="Arial Black" pitchFamily="34" charset="0"/>
              </a:rPr>
              <a:t>If it’s used as the person’s name, Capitalized !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3657600"/>
            <a:ext cx="541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Black" pitchFamily="34" charset="0"/>
              </a:rPr>
              <a:t>Hey, </a:t>
            </a:r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D</a:t>
            </a:r>
            <a:r>
              <a:rPr lang="en-US" sz="2000" dirty="0" smtClean="0">
                <a:latin typeface="Arial Black" pitchFamily="34" charset="0"/>
              </a:rPr>
              <a:t>ad ! </a:t>
            </a:r>
            <a:r>
              <a:rPr lang="en-US" sz="2000" dirty="0">
                <a:latin typeface="Arial Black" pitchFamily="34" charset="0"/>
              </a:rPr>
              <a:t>(</a:t>
            </a:r>
            <a:r>
              <a:rPr lang="en-US" sz="2000" dirty="0" smtClean="0">
                <a:latin typeface="Arial Black" pitchFamily="34" charset="0"/>
              </a:rPr>
              <a:t>Set the table.)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2453" y="4267200"/>
            <a:ext cx="82746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000" dirty="0" smtClean="0">
                <a:latin typeface="Arial Black" pitchFamily="34" charset="0"/>
              </a:rPr>
              <a:t>Proper nouns can be specific places/ structures----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972" y="4876800"/>
            <a:ext cx="22548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P</a:t>
            </a:r>
            <a:r>
              <a:rPr lang="en-US" sz="2000" dirty="0" smtClean="0">
                <a:latin typeface="Arial Black" pitchFamily="34" charset="0"/>
              </a:rPr>
              <a:t>aris, </a:t>
            </a:r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F</a:t>
            </a:r>
            <a:r>
              <a:rPr lang="en-US" sz="2000" dirty="0" smtClean="0">
                <a:latin typeface="Arial Black" pitchFamily="34" charset="0"/>
              </a:rPr>
              <a:t>rance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5410200"/>
            <a:ext cx="2940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B</a:t>
            </a:r>
            <a:r>
              <a:rPr lang="en-US" sz="2000" dirty="0" smtClean="0">
                <a:latin typeface="Arial Black" pitchFamily="34" charset="0"/>
              </a:rPr>
              <a:t>eijing, </a:t>
            </a:r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C</a:t>
            </a:r>
            <a:r>
              <a:rPr lang="en-US" sz="2000" dirty="0" smtClean="0">
                <a:latin typeface="Arial Black" pitchFamily="34" charset="0"/>
              </a:rPr>
              <a:t>hina.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45427" y="5410200"/>
            <a:ext cx="44992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Black" pitchFamily="34" charset="0"/>
              </a:rPr>
              <a:t>The Great </a:t>
            </a:r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B</a:t>
            </a:r>
            <a:r>
              <a:rPr lang="en-US" sz="2000" dirty="0" smtClean="0">
                <a:latin typeface="Arial Black" pitchFamily="34" charset="0"/>
              </a:rPr>
              <a:t>arrier </a:t>
            </a:r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R</a:t>
            </a:r>
            <a:r>
              <a:rPr lang="en-US" sz="2000" dirty="0" smtClean="0">
                <a:latin typeface="Arial Black" pitchFamily="34" charset="0"/>
              </a:rPr>
              <a:t>eef.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45428" y="4882055"/>
            <a:ext cx="41459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Black" pitchFamily="34" charset="0"/>
              </a:rPr>
              <a:t>The learning </a:t>
            </a:r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T</a:t>
            </a:r>
            <a:r>
              <a:rPr lang="en-US" sz="2000" dirty="0" smtClean="0">
                <a:latin typeface="Arial Black" pitchFamily="34" charset="0"/>
              </a:rPr>
              <a:t>ower of </a:t>
            </a:r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P</a:t>
            </a:r>
            <a:r>
              <a:rPr lang="en-US" sz="2000" dirty="0" smtClean="0">
                <a:latin typeface="Arial Black" pitchFamily="34" charset="0"/>
              </a:rPr>
              <a:t>isa.</a:t>
            </a:r>
            <a:endParaRPr lang="en-US" sz="2000" dirty="0">
              <a:latin typeface="Arial Black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29600" y="6276885"/>
            <a:ext cx="893618" cy="581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76781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00363" y="152400"/>
            <a:ext cx="3114674" cy="530225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228600" y="9144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400" dirty="0" smtClean="0">
                <a:latin typeface="Arial Black" pitchFamily="34" charset="0"/>
              </a:rPr>
              <a:t>Proper noun can be organization / Products----</a:t>
            </a:r>
            <a:endParaRPr lang="en-US" sz="2400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169109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T</a:t>
            </a:r>
            <a:r>
              <a:rPr lang="en-US" sz="2000" dirty="0" smtClean="0">
                <a:latin typeface="Arial Black" pitchFamily="34" charset="0"/>
              </a:rPr>
              <a:t>oyota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9818" y="2333655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M</a:t>
            </a:r>
            <a:r>
              <a:rPr lang="en-US" sz="2000" dirty="0" smtClean="0">
                <a:latin typeface="Arial Black" pitchFamily="34" charset="0"/>
              </a:rPr>
              <a:t>icrosoft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169109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N</a:t>
            </a:r>
            <a:r>
              <a:rPr lang="en-US" sz="2000" dirty="0" smtClean="0">
                <a:latin typeface="Arial Black" pitchFamily="34" charset="0"/>
              </a:rPr>
              <a:t>intendo.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1400" y="2325892"/>
            <a:ext cx="2461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Arial Black" pitchFamily="34" charset="0"/>
              </a:rPr>
              <a:t>M</a:t>
            </a:r>
            <a:r>
              <a:rPr lang="en-US" sz="2000" dirty="0" err="1" smtClean="0">
                <a:latin typeface="Arial Black" pitchFamily="34" charset="0"/>
              </a:rPr>
              <a:t>c</a:t>
            </a:r>
            <a:r>
              <a:rPr lang="en-US" sz="2000" dirty="0" smtClean="0">
                <a:latin typeface="Arial Black" pitchFamily="34" charset="0"/>
              </a:rPr>
              <a:t> </a:t>
            </a:r>
            <a:r>
              <a:rPr lang="en-US" sz="2000" dirty="0" err="1" smtClean="0">
                <a:latin typeface="Arial Black" pitchFamily="34" charset="0"/>
              </a:rPr>
              <a:t>Donald,s</a:t>
            </a:r>
            <a:endParaRPr lang="en-US" sz="2000" dirty="0">
              <a:latin typeface="Arial Black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91450" y="6096000"/>
            <a:ext cx="1352550" cy="762000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V="1">
            <a:off x="304800" y="1914555"/>
            <a:ext cx="723900" cy="159064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04800" y="2533711"/>
            <a:ext cx="753341" cy="9714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722418" y="1914555"/>
            <a:ext cx="863745" cy="143824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743200" y="2525948"/>
            <a:ext cx="870672" cy="8268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590800" y="3467100"/>
            <a:ext cx="16764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lgerian" pitchFamily="82" charset="0"/>
              </a:rPr>
              <a:t>Proper noun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0500" y="3519054"/>
            <a:ext cx="1676400" cy="381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lgerian" pitchFamily="82" charset="0"/>
              </a:rPr>
              <a:t>Proper noun</a:t>
            </a:r>
            <a:endParaRPr lang="en-US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4371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20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295365"/>
            <a:ext cx="2895600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Arial Black" pitchFamily="34" charset="0"/>
              </a:rPr>
              <a:t> Proper Adjectives</a:t>
            </a:r>
            <a:endParaRPr lang="en-US" sz="20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066800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000" dirty="0" smtClean="0">
                <a:latin typeface="Arial Black" pitchFamily="34" charset="0"/>
              </a:rPr>
              <a:t>Proper Adjectives are derived from proper nouns, so they are also Capitalized.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8655" y="2015000"/>
            <a:ext cx="5091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000" dirty="0" smtClean="0">
                <a:latin typeface="Arial Black" pitchFamily="34" charset="0"/>
              </a:rPr>
              <a:t>Proper Adjectives describe-----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8655" y="2590800"/>
            <a:ext cx="1433945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Black" pitchFamily="34" charset="0"/>
              </a:rPr>
              <a:t>Religion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8655" y="2932984"/>
            <a:ext cx="19673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Black" pitchFamily="34" charset="0"/>
              </a:rPr>
              <a:t>Jewish 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8655" y="3410370"/>
            <a:ext cx="18149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Black" pitchFamily="34" charset="0"/>
              </a:rPr>
              <a:t>Buddhist 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96837" y="3410370"/>
            <a:ext cx="1870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Black" pitchFamily="34" charset="0"/>
              </a:rPr>
              <a:t>Brazilian 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14155" y="2927373"/>
            <a:ext cx="2272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Black" pitchFamily="34" charset="0"/>
              </a:rPr>
              <a:t>French  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14155" y="2533710"/>
            <a:ext cx="1700645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Black" pitchFamily="34" charset="0"/>
              </a:rPr>
              <a:t>Ethnicity  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53000" y="3410370"/>
            <a:ext cx="2272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Arial Black" pitchFamily="34" charset="0"/>
              </a:rPr>
              <a:t>Freudinan</a:t>
            </a:r>
            <a:r>
              <a:rPr lang="en-US" sz="2000" dirty="0" smtClean="0">
                <a:latin typeface="Arial Black" pitchFamily="34" charset="0"/>
              </a:rPr>
              <a:t>.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69873" y="2880198"/>
            <a:ext cx="2272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Arial Black" pitchFamily="34" charset="0"/>
              </a:rPr>
              <a:t>Machiavelian</a:t>
            </a:r>
            <a:r>
              <a:rPr lang="en-US" sz="2000" dirty="0" smtClean="0">
                <a:latin typeface="Arial Black" pitchFamily="34" charset="0"/>
              </a:rPr>
              <a:t> .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69873" y="2527263"/>
            <a:ext cx="3207327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Black" pitchFamily="34" charset="0"/>
              </a:rPr>
              <a:t>Schools of Thought</a:t>
            </a:r>
            <a:endParaRPr lang="en-US" sz="2000" dirty="0">
              <a:latin typeface="Arial Black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88853" y="6248400"/>
            <a:ext cx="1355147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47226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 animBg="1"/>
      <p:bldP spid="6" grpId="0"/>
      <p:bldP spid="7" grpId="0"/>
      <p:bldP spid="8" grpId="0"/>
      <p:bldP spid="9" grpId="0"/>
      <p:bldP spid="10" grpId="0" animBg="1"/>
      <p:bldP spid="11" grpId="0"/>
      <p:bldP spid="12" grpId="0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</TotalTime>
  <Words>644</Words>
  <Application>Microsoft Office PowerPoint</Application>
  <PresentationFormat>On-screen Show (4:3)</PresentationFormat>
  <Paragraphs>115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MY</cp:lastModifiedBy>
  <cp:revision>41</cp:revision>
  <dcterms:created xsi:type="dcterms:W3CDTF">2016-03-23T12:47:08Z</dcterms:created>
  <dcterms:modified xsi:type="dcterms:W3CDTF">2020-07-24T03:41:39Z</dcterms:modified>
</cp:coreProperties>
</file>