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18"/>
  </p:notesMasterIdLst>
  <p:sldIdLst>
    <p:sldId id="288" r:id="rId2"/>
    <p:sldId id="260" r:id="rId3"/>
    <p:sldId id="281" r:id="rId4"/>
    <p:sldId id="262" r:id="rId5"/>
    <p:sldId id="272" r:id="rId6"/>
    <p:sldId id="283" r:id="rId7"/>
    <p:sldId id="263" r:id="rId8"/>
    <p:sldId id="282" r:id="rId9"/>
    <p:sldId id="285" r:id="rId10"/>
    <p:sldId id="287" r:id="rId11"/>
    <p:sldId id="291" r:id="rId12"/>
    <p:sldId id="284" r:id="rId13"/>
    <p:sldId id="286" r:id="rId14"/>
    <p:sldId id="279" r:id="rId15"/>
    <p:sldId id="266" r:id="rId16"/>
    <p:sldId id="29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55768D-C5F6-45DC-B8C7-61F06F97305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7E65FE-EB3E-4B7F-A7B1-8E79F49B9F16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ছবি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04D7716-2E1E-48BB-9F02-C9FE432D791A}" type="parTrans" cxnId="{2280EF67-295A-4F97-B3D0-AB9112020E36}">
      <dgm:prSet/>
      <dgm:spPr/>
      <dgm:t>
        <a:bodyPr/>
        <a:lstStyle/>
        <a:p>
          <a:endParaRPr lang="en-US"/>
        </a:p>
      </dgm:t>
    </dgm:pt>
    <dgm:pt modelId="{E058D39E-5764-4B5F-96F3-7A938BA9F2D3}" type="sibTrans" cxnId="{2280EF67-295A-4F97-B3D0-AB9112020E36}">
      <dgm:prSet/>
      <dgm:spPr/>
      <dgm:t>
        <a:bodyPr/>
        <a:lstStyle/>
        <a:p>
          <a:endParaRPr lang="en-US"/>
        </a:p>
      </dgm:t>
    </dgm:pt>
    <dgm:pt modelId="{C775E157-9CD9-44AE-AAFC-6B9A570EBB02}">
      <dgm:prSet phldrT="[Text]" custT="1"/>
      <dgm:spPr/>
      <dgm:t>
        <a:bodyPr/>
        <a:lstStyle/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পন্য আশানুরূপ বিক্রয় হবে কী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B540DD2C-5BC0-4CC1-8580-B228C13EE523}" type="parTrans" cxnId="{7DAF2F16-E677-4C25-82DF-30AF11EEC099}">
      <dgm:prSet/>
      <dgm:spPr/>
      <dgm:t>
        <a:bodyPr/>
        <a:lstStyle/>
        <a:p>
          <a:endParaRPr lang="en-US"/>
        </a:p>
      </dgm:t>
    </dgm:pt>
    <dgm:pt modelId="{2A82918A-05EB-4E52-BA41-F160142CA118}" type="sibTrans" cxnId="{7DAF2F16-E677-4C25-82DF-30AF11EEC099}">
      <dgm:prSet/>
      <dgm:spPr/>
      <dgm:t>
        <a:bodyPr/>
        <a:lstStyle/>
        <a:p>
          <a:endParaRPr lang="en-US"/>
        </a:p>
      </dgm:t>
    </dgm:pt>
    <dgm:pt modelId="{382B1773-853F-4D4F-A235-9CDDDB5CAB18}">
      <dgm:prSet phldrT="[Text]" custT="1"/>
      <dgm:spPr/>
      <dgm:t>
        <a:bodyPr/>
        <a:lstStyle/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প্রত্যাশিত মুনাফা অর্জিত হবে কী</a:t>
          </a:r>
          <a:r>
            <a:rPr lang="bn-BD" sz="2800" dirty="0" smtClean="0">
              <a:latin typeface="NikoshBAN" pitchFamily="2" charset="0"/>
              <a:cs typeface="NikoshBAN" pitchFamily="2" charset="0"/>
            </a:rPr>
            <a:t>?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BB2FCE6D-5F21-4A64-A4A1-DD40FA504E03}" type="parTrans" cxnId="{FC29EDB6-094D-435A-BF9E-778D7CF66793}">
      <dgm:prSet/>
      <dgm:spPr/>
      <dgm:t>
        <a:bodyPr/>
        <a:lstStyle/>
        <a:p>
          <a:endParaRPr lang="en-US"/>
        </a:p>
      </dgm:t>
    </dgm:pt>
    <dgm:pt modelId="{B243553E-242E-4570-A42E-D6F4B4BAE819}" type="sibTrans" cxnId="{FC29EDB6-094D-435A-BF9E-778D7CF66793}">
      <dgm:prSet/>
      <dgm:spPr/>
      <dgm:t>
        <a:bodyPr/>
        <a:lstStyle/>
        <a:p>
          <a:endParaRPr lang="en-US"/>
        </a:p>
      </dgm:t>
    </dgm:pt>
    <dgm:pt modelId="{5721DCC2-7423-4BD8-957E-0CD1EFAA334A}">
      <dgm:prSet phldrT="[Text]" custT="1"/>
      <dgm:spPr/>
      <dgm:t>
        <a:bodyPr/>
        <a:lstStyle/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প্রয়োজনীয় কাচামাল পাব কী?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634E12F5-F5AC-43AB-9D25-FF4864EE81D7}" type="parTrans" cxnId="{51CA19BA-34C2-48A1-8AB2-134D18CDC584}">
      <dgm:prSet/>
      <dgm:spPr/>
      <dgm:t>
        <a:bodyPr/>
        <a:lstStyle/>
        <a:p>
          <a:endParaRPr lang="en-US"/>
        </a:p>
      </dgm:t>
    </dgm:pt>
    <dgm:pt modelId="{DA32537B-B4E2-4991-948D-E5C9CAA1FDD2}" type="sibTrans" cxnId="{51CA19BA-34C2-48A1-8AB2-134D18CDC584}">
      <dgm:prSet/>
      <dgm:spPr/>
      <dgm:t>
        <a:bodyPr/>
        <a:lstStyle/>
        <a:p>
          <a:endParaRPr lang="en-US"/>
        </a:p>
      </dgm:t>
    </dgm:pt>
    <dgm:pt modelId="{40B3EC9C-3A0B-4ED8-99F4-D7A26253335A}">
      <dgm:prSet custT="1"/>
      <dgm:spPr/>
      <dgm:t>
        <a:bodyPr/>
        <a:lstStyle/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প্রতিযোগিতায় টিকে থাকতে পারবকী?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5AE21BA3-EE61-44FA-9B8A-064A0E725212}" type="parTrans" cxnId="{FDA07B68-6572-43B6-A7EA-E7DDB1982D1A}">
      <dgm:prSet/>
      <dgm:spPr/>
      <dgm:t>
        <a:bodyPr/>
        <a:lstStyle/>
        <a:p>
          <a:endParaRPr lang="en-US"/>
        </a:p>
      </dgm:t>
    </dgm:pt>
    <dgm:pt modelId="{58FC9F6B-E3B2-4ED4-88AD-4CA57FA03120}" type="sibTrans" cxnId="{FDA07B68-6572-43B6-A7EA-E7DDB1982D1A}">
      <dgm:prSet/>
      <dgm:spPr/>
      <dgm:t>
        <a:bodyPr/>
        <a:lstStyle/>
        <a:p>
          <a:endParaRPr lang="en-US"/>
        </a:p>
      </dgm:t>
    </dgm:pt>
    <dgm:pt modelId="{CCA5E236-85C1-4DE2-AC3C-AFE6B2560167}">
      <dgm:prSet custT="1"/>
      <dgm:spPr/>
      <dgm:t>
        <a:bodyPr/>
        <a:lstStyle/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প্রত্যাশিত লভ্যাংশ পাব কী?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8CB43395-30AB-4760-84A7-F13D245F16AB}" type="parTrans" cxnId="{972E39BB-D467-46C1-94B2-17DCF9290508}">
      <dgm:prSet/>
      <dgm:spPr/>
      <dgm:t>
        <a:bodyPr/>
        <a:lstStyle/>
        <a:p>
          <a:endParaRPr lang="en-US"/>
        </a:p>
      </dgm:t>
    </dgm:pt>
    <dgm:pt modelId="{5CE7ACDA-27BE-4D08-A3B1-944B58FFD0FC}" type="sibTrans" cxnId="{972E39BB-D467-46C1-94B2-17DCF9290508}">
      <dgm:prSet/>
      <dgm:spPr/>
      <dgm:t>
        <a:bodyPr/>
        <a:lstStyle/>
        <a:p>
          <a:endParaRPr lang="en-US"/>
        </a:p>
      </dgm:t>
    </dgm:pt>
    <dgm:pt modelId="{D61D442C-F1DB-441F-8368-A49EC68EFD82}" type="pres">
      <dgm:prSet presAssocID="{0E55768D-C5F6-45DC-B8C7-61F06F97305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8F3726-51E4-4B95-88F1-76AFB55A5C58}" type="pres">
      <dgm:prSet presAssocID="{F07E65FE-EB3E-4B7F-A7B1-8E79F49B9F16}" presName="centerShape" presStyleLbl="node0" presStyleIdx="0" presStyleCnt="1"/>
      <dgm:spPr/>
      <dgm:t>
        <a:bodyPr/>
        <a:lstStyle/>
        <a:p>
          <a:endParaRPr lang="en-US"/>
        </a:p>
      </dgm:t>
    </dgm:pt>
    <dgm:pt modelId="{3D2EF0C3-2146-48B0-B4B0-CD7B337C5342}" type="pres">
      <dgm:prSet presAssocID="{B540DD2C-5BC0-4CC1-8580-B228C13EE523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39800268-3A24-4E7D-8160-BF65883BD1DC}" type="pres">
      <dgm:prSet presAssocID="{C775E157-9CD9-44AE-AAFC-6B9A570EBB02}" presName="node" presStyleLbl="node1" presStyleIdx="0" presStyleCnt="5" custScaleY="1456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9D8971-B84E-49E2-8720-E2C476143A49}" type="pres">
      <dgm:prSet presAssocID="{BB2FCE6D-5F21-4A64-A4A1-DD40FA504E03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936C2AD2-D73E-4B52-A6F6-EE508FCD1629}" type="pres">
      <dgm:prSet presAssocID="{382B1773-853F-4D4F-A235-9CDDDB5CAB18}" presName="node" presStyleLbl="node1" presStyleIdx="1" presStyleCnt="5" custScaleX="118977" custScaleY="1053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E14FF-CED6-410B-BAB7-003132DD0C44}" type="pres">
      <dgm:prSet presAssocID="{634E12F5-F5AC-43AB-9D25-FF4864EE81D7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76DC8A65-9B05-4BE2-9589-9A8D1BF6458A}" type="pres">
      <dgm:prSet presAssocID="{5721DCC2-7423-4BD8-957E-0CD1EFAA334A}" presName="node" presStyleLbl="node1" presStyleIdx="2" presStyleCnt="5" custScaleY="120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81202A-0BCE-46E4-A2BA-6016296BE2BB}" type="pres">
      <dgm:prSet presAssocID="{8CB43395-30AB-4760-84A7-F13D245F16AB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CAE68E9E-D22C-4C97-BF79-A93AB3B9EADD}" type="pres">
      <dgm:prSet presAssocID="{CCA5E236-85C1-4DE2-AC3C-AFE6B2560167}" presName="node" presStyleLbl="node1" presStyleIdx="3" presStyleCnt="5" custScaleX="1189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3C7D-2A0D-4037-9366-4FE9FCD04982}" type="pres">
      <dgm:prSet presAssocID="{5AE21BA3-EE61-44FA-9B8A-064A0E725212}" presName="parTrans" presStyleLbl="bgSibTrans2D1" presStyleIdx="4" presStyleCnt="5"/>
      <dgm:spPr/>
      <dgm:t>
        <a:bodyPr/>
        <a:lstStyle/>
        <a:p>
          <a:endParaRPr lang="en-US"/>
        </a:p>
      </dgm:t>
    </dgm:pt>
    <dgm:pt modelId="{05CB51F0-05B2-4A01-A7F1-E04D771B6042}" type="pres">
      <dgm:prSet presAssocID="{40B3EC9C-3A0B-4ED8-99F4-D7A26253335A}" presName="node" presStyleLbl="node1" presStyleIdx="4" presStyleCnt="5" custScaleY="138347" custRadScaleRad="98769" custRadScaleInc="104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CB402E-78DA-4D55-A4AD-4125FAE99D87}" type="presOf" srcId="{40B3EC9C-3A0B-4ED8-99F4-D7A26253335A}" destId="{05CB51F0-05B2-4A01-A7F1-E04D771B6042}" srcOrd="0" destOrd="0" presId="urn:microsoft.com/office/officeart/2005/8/layout/radial4"/>
    <dgm:cxn modelId="{24AE785D-F931-4DE7-96B0-EF8369CEF008}" type="presOf" srcId="{F07E65FE-EB3E-4B7F-A7B1-8E79F49B9F16}" destId="{F08F3726-51E4-4B95-88F1-76AFB55A5C58}" srcOrd="0" destOrd="0" presId="urn:microsoft.com/office/officeart/2005/8/layout/radial4"/>
    <dgm:cxn modelId="{D64AB2BB-B09F-4125-8FC6-C7E4F3E6EFAB}" type="presOf" srcId="{5AE21BA3-EE61-44FA-9B8A-064A0E725212}" destId="{32843C7D-2A0D-4037-9366-4FE9FCD04982}" srcOrd="0" destOrd="0" presId="urn:microsoft.com/office/officeart/2005/8/layout/radial4"/>
    <dgm:cxn modelId="{FC29EDB6-094D-435A-BF9E-778D7CF66793}" srcId="{F07E65FE-EB3E-4B7F-A7B1-8E79F49B9F16}" destId="{382B1773-853F-4D4F-A235-9CDDDB5CAB18}" srcOrd="1" destOrd="0" parTransId="{BB2FCE6D-5F21-4A64-A4A1-DD40FA504E03}" sibTransId="{B243553E-242E-4570-A42E-D6F4B4BAE819}"/>
    <dgm:cxn modelId="{C6E05A92-2DE0-45A2-AF90-4342D1FF2A31}" type="presOf" srcId="{634E12F5-F5AC-43AB-9D25-FF4864EE81D7}" destId="{E45E14FF-CED6-410B-BAB7-003132DD0C44}" srcOrd="0" destOrd="0" presId="urn:microsoft.com/office/officeart/2005/8/layout/radial4"/>
    <dgm:cxn modelId="{B13930B2-1C6D-4BA1-809D-6C52A083ABE1}" type="presOf" srcId="{C775E157-9CD9-44AE-AAFC-6B9A570EBB02}" destId="{39800268-3A24-4E7D-8160-BF65883BD1DC}" srcOrd="0" destOrd="0" presId="urn:microsoft.com/office/officeart/2005/8/layout/radial4"/>
    <dgm:cxn modelId="{58D69925-CBAB-4E98-95E4-59C87BB7C7EC}" type="presOf" srcId="{B540DD2C-5BC0-4CC1-8580-B228C13EE523}" destId="{3D2EF0C3-2146-48B0-B4B0-CD7B337C5342}" srcOrd="0" destOrd="0" presId="urn:microsoft.com/office/officeart/2005/8/layout/radial4"/>
    <dgm:cxn modelId="{7DAF2F16-E677-4C25-82DF-30AF11EEC099}" srcId="{F07E65FE-EB3E-4B7F-A7B1-8E79F49B9F16}" destId="{C775E157-9CD9-44AE-AAFC-6B9A570EBB02}" srcOrd="0" destOrd="0" parTransId="{B540DD2C-5BC0-4CC1-8580-B228C13EE523}" sibTransId="{2A82918A-05EB-4E52-BA41-F160142CA118}"/>
    <dgm:cxn modelId="{85C68A5D-D55C-4530-A26B-90008BE2C1CB}" type="presOf" srcId="{382B1773-853F-4D4F-A235-9CDDDB5CAB18}" destId="{936C2AD2-D73E-4B52-A6F6-EE508FCD1629}" srcOrd="0" destOrd="0" presId="urn:microsoft.com/office/officeart/2005/8/layout/radial4"/>
    <dgm:cxn modelId="{B6815D1B-B0AA-41BD-8AD0-F7AF7352463E}" type="presOf" srcId="{8CB43395-30AB-4760-84A7-F13D245F16AB}" destId="{7E81202A-0BCE-46E4-A2BA-6016296BE2BB}" srcOrd="0" destOrd="0" presId="urn:microsoft.com/office/officeart/2005/8/layout/radial4"/>
    <dgm:cxn modelId="{FDA07B68-6572-43B6-A7EA-E7DDB1982D1A}" srcId="{F07E65FE-EB3E-4B7F-A7B1-8E79F49B9F16}" destId="{40B3EC9C-3A0B-4ED8-99F4-D7A26253335A}" srcOrd="4" destOrd="0" parTransId="{5AE21BA3-EE61-44FA-9B8A-064A0E725212}" sibTransId="{58FC9F6B-E3B2-4ED4-88AD-4CA57FA03120}"/>
    <dgm:cxn modelId="{6D6F97C2-3714-4CA0-9E6A-FC8A164A12C3}" type="presOf" srcId="{BB2FCE6D-5F21-4A64-A4A1-DD40FA504E03}" destId="{179D8971-B84E-49E2-8720-E2C476143A49}" srcOrd="0" destOrd="0" presId="urn:microsoft.com/office/officeart/2005/8/layout/radial4"/>
    <dgm:cxn modelId="{03F7FA21-C1DC-415D-AB8A-BC818ABF62DF}" type="presOf" srcId="{0E55768D-C5F6-45DC-B8C7-61F06F973052}" destId="{D61D442C-F1DB-441F-8368-A49EC68EFD82}" srcOrd="0" destOrd="0" presId="urn:microsoft.com/office/officeart/2005/8/layout/radial4"/>
    <dgm:cxn modelId="{20F198BA-1134-4787-9520-5132C932AA94}" type="presOf" srcId="{CCA5E236-85C1-4DE2-AC3C-AFE6B2560167}" destId="{CAE68E9E-D22C-4C97-BF79-A93AB3B9EADD}" srcOrd="0" destOrd="0" presId="urn:microsoft.com/office/officeart/2005/8/layout/radial4"/>
    <dgm:cxn modelId="{2280EF67-295A-4F97-B3D0-AB9112020E36}" srcId="{0E55768D-C5F6-45DC-B8C7-61F06F973052}" destId="{F07E65FE-EB3E-4B7F-A7B1-8E79F49B9F16}" srcOrd="0" destOrd="0" parTransId="{204D7716-2E1E-48BB-9F02-C9FE432D791A}" sibTransId="{E058D39E-5764-4B5F-96F3-7A938BA9F2D3}"/>
    <dgm:cxn modelId="{51CA19BA-34C2-48A1-8AB2-134D18CDC584}" srcId="{F07E65FE-EB3E-4B7F-A7B1-8E79F49B9F16}" destId="{5721DCC2-7423-4BD8-957E-0CD1EFAA334A}" srcOrd="2" destOrd="0" parTransId="{634E12F5-F5AC-43AB-9D25-FF4864EE81D7}" sibTransId="{DA32537B-B4E2-4991-948D-E5C9CAA1FDD2}"/>
    <dgm:cxn modelId="{972E39BB-D467-46C1-94B2-17DCF9290508}" srcId="{F07E65FE-EB3E-4B7F-A7B1-8E79F49B9F16}" destId="{CCA5E236-85C1-4DE2-AC3C-AFE6B2560167}" srcOrd="3" destOrd="0" parTransId="{8CB43395-30AB-4760-84A7-F13D245F16AB}" sibTransId="{5CE7ACDA-27BE-4D08-A3B1-944B58FFD0FC}"/>
    <dgm:cxn modelId="{954B43A1-4263-4DF4-8A09-E93EC2BAAD53}" type="presOf" srcId="{5721DCC2-7423-4BD8-957E-0CD1EFAA334A}" destId="{76DC8A65-9B05-4BE2-9589-9A8D1BF6458A}" srcOrd="0" destOrd="0" presId="urn:microsoft.com/office/officeart/2005/8/layout/radial4"/>
    <dgm:cxn modelId="{1410AF2D-CD6C-4FF8-B076-60ECE5ED6BD0}" type="presParOf" srcId="{D61D442C-F1DB-441F-8368-A49EC68EFD82}" destId="{F08F3726-51E4-4B95-88F1-76AFB55A5C58}" srcOrd="0" destOrd="0" presId="urn:microsoft.com/office/officeart/2005/8/layout/radial4"/>
    <dgm:cxn modelId="{2FD295DB-25A8-4D9F-841E-E6D3356F24C2}" type="presParOf" srcId="{D61D442C-F1DB-441F-8368-A49EC68EFD82}" destId="{3D2EF0C3-2146-48B0-B4B0-CD7B337C5342}" srcOrd="1" destOrd="0" presId="urn:microsoft.com/office/officeart/2005/8/layout/radial4"/>
    <dgm:cxn modelId="{50562B1B-5BE4-4168-B2BD-E458827B0ACF}" type="presParOf" srcId="{D61D442C-F1DB-441F-8368-A49EC68EFD82}" destId="{39800268-3A24-4E7D-8160-BF65883BD1DC}" srcOrd="2" destOrd="0" presId="urn:microsoft.com/office/officeart/2005/8/layout/radial4"/>
    <dgm:cxn modelId="{5D996E07-E1F7-4B71-848A-F9F54922B5B8}" type="presParOf" srcId="{D61D442C-F1DB-441F-8368-A49EC68EFD82}" destId="{179D8971-B84E-49E2-8720-E2C476143A49}" srcOrd="3" destOrd="0" presId="urn:microsoft.com/office/officeart/2005/8/layout/radial4"/>
    <dgm:cxn modelId="{55426DAB-6A73-4CF6-9FF8-ABEB19E71996}" type="presParOf" srcId="{D61D442C-F1DB-441F-8368-A49EC68EFD82}" destId="{936C2AD2-D73E-4B52-A6F6-EE508FCD1629}" srcOrd="4" destOrd="0" presId="urn:microsoft.com/office/officeart/2005/8/layout/radial4"/>
    <dgm:cxn modelId="{AD42C932-7D22-4750-8BA0-80410165C9DF}" type="presParOf" srcId="{D61D442C-F1DB-441F-8368-A49EC68EFD82}" destId="{E45E14FF-CED6-410B-BAB7-003132DD0C44}" srcOrd="5" destOrd="0" presId="urn:microsoft.com/office/officeart/2005/8/layout/radial4"/>
    <dgm:cxn modelId="{4F16F727-218D-4F44-8ABB-309D8C3CB76E}" type="presParOf" srcId="{D61D442C-F1DB-441F-8368-A49EC68EFD82}" destId="{76DC8A65-9B05-4BE2-9589-9A8D1BF6458A}" srcOrd="6" destOrd="0" presId="urn:microsoft.com/office/officeart/2005/8/layout/radial4"/>
    <dgm:cxn modelId="{E6D6D77D-12CB-4DC2-8690-8DB3E6AD3328}" type="presParOf" srcId="{D61D442C-F1DB-441F-8368-A49EC68EFD82}" destId="{7E81202A-0BCE-46E4-A2BA-6016296BE2BB}" srcOrd="7" destOrd="0" presId="urn:microsoft.com/office/officeart/2005/8/layout/radial4"/>
    <dgm:cxn modelId="{6D79E067-7533-47F4-8B36-FD466DDD2951}" type="presParOf" srcId="{D61D442C-F1DB-441F-8368-A49EC68EFD82}" destId="{CAE68E9E-D22C-4C97-BF79-A93AB3B9EADD}" srcOrd="8" destOrd="0" presId="urn:microsoft.com/office/officeart/2005/8/layout/radial4"/>
    <dgm:cxn modelId="{7F088BAC-1984-4EE2-860F-1F53D9C3A798}" type="presParOf" srcId="{D61D442C-F1DB-441F-8368-A49EC68EFD82}" destId="{32843C7D-2A0D-4037-9366-4FE9FCD04982}" srcOrd="9" destOrd="0" presId="urn:microsoft.com/office/officeart/2005/8/layout/radial4"/>
    <dgm:cxn modelId="{6D59E07B-526A-46B6-8459-95AB7FC97C33}" type="presParOf" srcId="{D61D442C-F1DB-441F-8368-A49EC68EFD82}" destId="{05CB51F0-05B2-4A01-A7F1-E04D771B6042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F3726-51E4-4B95-88F1-76AFB55A5C58}">
      <dsp:nvSpPr>
        <dsp:cNvPr id="0" name=""/>
        <dsp:cNvSpPr/>
      </dsp:nvSpPr>
      <dsp:spPr>
        <a:xfrm>
          <a:off x="2263616" y="2322620"/>
          <a:ext cx="1568767" cy="15687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300" kern="1200" dirty="0" smtClean="0">
              <a:latin typeface="NikoshBAN" pitchFamily="2" charset="0"/>
              <a:cs typeface="NikoshBAN" pitchFamily="2" charset="0"/>
            </a:rPr>
            <a:t>ছবি</a:t>
          </a:r>
          <a:endParaRPr lang="en-US" sz="5300" kern="1200" dirty="0">
            <a:latin typeface="NikoshBAN" pitchFamily="2" charset="0"/>
            <a:cs typeface="NikoshBAN" pitchFamily="2" charset="0"/>
          </a:endParaRPr>
        </a:p>
      </dsp:txBody>
      <dsp:txXfrm>
        <a:off x="2493357" y="2552361"/>
        <a:ext cx="1109285" cy="1109285"/>
      </dsp:txXfrm>
    </dsp:sp>
    <dsp:sp modelId="{3D2EF0C3-2146-48B0-B4B0-CD7B337C5342}">
      <dsp:nvSpPr>
        <dsp:cNvPr id="0" name=""/>
        <dsp:cNvSpPr/>
      </dsp:nvSpPr>
      <dsp:spPr>
        <a:xfrm rot="10800000">
          <a:off x="745631" y="2883455"/>
          <a:ext cx="1434495" cy="44709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800268-3A24-4E7D-8160-BF65883BD1DC}">
      <dsp:nvSpPr>
        <dsp:cNvPr id="0" name=""/>
        <dsp:cNvSpPr/>
      </dsp:nvSpPr>
      <dsp:spPr>
        <a:xfrm>
          <a:off x="466" y="2238929"/>
          <a:ext cx="1490329" cy="17361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পন্য আশানুরূপ বিক্রয় হবে কী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44116" y="2282579"/>
        <a:ext cx="1403029" cy="1648849"/>
      </dsp:txXfrm>
    </dsp:sp>
    <dsp:sp modelId="{179D8971-B84E-49E2-8720-E2C476143A49}">
      <dsp:nvSpPr>
        <dsp:cNvPr id="0" name=""/>
        <dsp:cNvSpPr/>
      </dsp:nvSpPr>
      <dsp:spPr>
        <a:xfrm rot="13500000">
          <a:off x="1209902" y="1762605"/>
          <a:ext cx="1434495" cy="44709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6C2AD2-D73E-4B52-A6F6-EE508FCD1629}">
      <dsp:nvSpPr>
        <dsp:cNvPr id="0" name=""/>
        <dsp:cNvSpPr/>
      </dsp:nvSpPr>
      <dsp:spPr>
        <a:xfrm>
          <a:off x="533405" y="850923"/>
          <a:ext cx="1773148" cy="1256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প্রত্যাশিত মুনাফা অর্জিত হবে কী</a:t>
          </a: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?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570195" y="887713"/>
        <a:ext cx="1699568" cy="1182540"/>
      </dsp:txXfrm>
    </dsp:sp>
    <dsp:sp modelId="{E45E14FF-CED6-410B-BAB7-003132DD0C44}">
      <dsp:nvSpPr>
        <dsp:cNvPr id="0" name=""/>
        <dsp:cNvSpPr/>
      </dsp:nvSpPr>
      <dsp:spPr>
        <a:xfrm rot="16200000">
          <a:off x="2330752" y="1298334"/>
          <a:ext cx="1434495" cy="44709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DC8A65-9B05-4BE2-9589-9A8D1BF6458A}">
      <dsp:nvSpPr>
        <dsp:cNvPr id="0" name=""/>
        <dsp:cNvSpPr/>
      </dsp:nvSpPr>
      <dsp:spPr>
        <a:xfrm>
          <a:off x="2302835" y="88920"/>
          <a:ext cx="1490329" cy="14314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প্রয়োজনীয় কাচামাল পাব কী?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2344760" y="130845"/>
        <a:ext cx="1406479" cy="1347581"/>
      </dsp:txXfrm>
    </dsp:sp>
    <dsp:sp modelId="{7E81202A-0BCE-46E4-A2BA-6016296BE2BB}">
      <dsp:nvSpPr>
        <dsp:cNvPr id="0" name=""/>
        <dsp:cNvSpPr/>
      </dsp:nvSpPr>
      <dsp:spPr>
        <a:xfrm rot="18900000">
          <a:off x="3451601" y="1762605"/>
          <a:ext cx="1434495" cy="44709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E68E9E-D22C-4C97-BF79-A93AB3B9EADD}">
      <dsp:nvSpPr>
        <dsp:cNvPr id="0" name=""/>
        <dsp:cNvSpPr/>
      </dsp:nvSpPr>
      <dsp:spPr>
        <a:xfrm>
          <a:off x="3789438" y="882852"/>
          <a:ext cx="1773163" cy="1192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প্রত্যাশিত লভ্যাংশ পাব কী?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3824358" y="917772"/>
        <a:ext cx="1703323" cy="1122423"/>
      </dsp:txXfrm>
    </dsp:sp>
    <dsp:sp modelId="{32843C7D-2A0D-4037-9366-4FE9FCD04982}">
      <dsp:nvSpPr>
        <dsp:cNvPr id="0" name=""/>
        <dsp:cNvSpPr/>
      </dsp:nvSpPr>
      <dsp:spPr>
        <a:xfrm rot="200153">
          <a:off x="3911598" y="2974791"/>
          <a:ext cx="1406754" cy="44709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CB51F0-05B2-4A01-A7F1-E04D771B6042}">
      <dsp:nvSpPr>
        <dsp:cNvPr id="0" name=""/>
        <dsp:cNvSpPr/>
      </dsp:nvSpPr>
      <dsp:spPr>
        <a:xfrm>
          <a:off x="4571996" y="2414539"/>
          <a:ext cx="1490329" cy="16494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প্রতিযোগিতায় টিকে থাকতে পারবকী?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4615646" y="2458189"/>
        <a:ext cx="1403029" cy="1562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70D80-E7B8-4308-B2E8-2960B0F2741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EA88B-D8DD-4B6A-AE08-74AD24FA9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14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EA88B-D8DD-4B6A-AE08-74AD24FA91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74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EA88B-D8DD-4B6A-AE08-74AD24FA910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11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8007706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88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10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75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32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29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48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576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256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1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1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44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9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7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299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832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2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  <p:sldLayoutId id="214748380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334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209800" y="5334000"/>
            <a:ext cx="60960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69523" y="5354472"/>
            <a:ext cx="3976554" cy="1981200"/>
          </a:xfrm>
        </p:spPr>
        <p:txBody>
          <a:bodyPr/>
          <a:lstStyle/>
          <a:p>
            <a:r>
              <a:rPr lang="bn-BD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আজকের ক্লাসে </a:t>
            </a:r>
            <a:r>
              <a:rPr lang="bn-IN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সকলকে </a:t>
            </a:r>
            <a:r>
              <a:rPr lang="bn-BD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798" y="-76200"/>
            <a:ext cx="4561553" cy="1981200"/>
          </a:xfrm>
        </p:spPr>
        <p:txBody>
          <a:bodyPr>
            <a:normAutofit/>
          </a:bodyPr>
          <a:lstStyle/>
          <a:p>
            <a:r>
              <a:rPr lang="bn-IN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ঝুঁকির উৎস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1600200" y="1219200"/>
            <a:ext cx="6705600" cy="1181099"/>
          </a:xfrm>
        </p:spPr>
        <p:txBody>
          <a:bodyPr/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bn-IN" sz="40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বিনিয়োগ কারীর</a:t>
            </a:r>
            <a:r>
              <a:rPr lang="en-US" sz="40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দৃষ্টিতে-</a:t>
            </a:r>
            <a:endParaRPr lang="en-US" sz="3600" b="1" i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2294724" y="2895600"/>
            <a:ext cx="5294513" cy="2665259"/>
          </a:xfrm>
        </p:spPr>
        <p:txBody>
          <a:bodyPr>
            <a:norm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বন্ড, ডিবেঞ্চার ইত্যাদির সুদ হার পরিবর্তন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তারল্য </a:t>
            </a:r>
            <a:r>
              <a:rPr lang="bn-IN" sz="36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ঝুঁকি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 build="p"/>
      <p:bldP spid="6" grpId="1" build="p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19400" y="228600"/>
            <a:ext cx="5029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ঝুঁকির উৎস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3857" y="1447800"/>
            <a:ext cx="62504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000" b="1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ব্যবসা প্রতিষ্ঠানের দৃষ্টিতে-</a:t>
            </a:r>
            <a:endParaRPr lang="en-US" sz="4000" b="1" i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81200" y="2359223"/>
            <a:ext cx="6781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bn-IN" sz="3200" dirty="0">
                <a:latin typeface="NikoshBAN" pitchFamily="2" charset="0"/>
                <a:cs typeface="NikoshBAN" pitchFamily="2" charset="0"/>
              </a:rPr>
              <a:t>বিক্রয়মূল্য পরিবর্তন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IN" sz="3200" dirty="0">
                <a:latin typeface="NikoshBAN" pitchFamily="2" charset="0"/>
                <a:cs typeface="NikoshBAN" pitchFamily="2" charset="0"/>
              </a:rPr>
              <a:t>বিক্রয়ের পরিমান পরিবর্তন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IN" sz="3200" dirty="0">
                <a:latin typeface="NikoshBAN" pitchFamily="2" charset="0"/>
                <a:cs typeface="NikoshBAN" pitchFamily="2" charset="0"/>
              </a:rPr>
              <a:t>উৎপাদনের উপকরনের মূল্য পরিবর্তন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IN" sz="3200" dirty="0">
                <a:latin typeface="NikoshBAN" pitchFamily="2" charset="0"/>
                <a:cs typeface="NikoshBAN" pitchFamily="2" charset="0"/>
              </a:rPr>
              <a:t>অতিরিক্ত স্থায়ী খরচের প্রবণতা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IN" sz="3200" dirty="0">
                <a:latin typeface="NikoshBAN" pitchFamily="2" charset="0"/>
                <a:cs typeface="NikoshBAN" pitchFamily="2" charset="0"/>
              </a:rPr>
              <a:t>ঋণ মূলধন বেশি হওয়া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IN" sz="3200" dirty="0">
                <a:latin typeface="NikoshBAN" pitchFamily="2" charset="0"/>
                <a:cs typeface="NikoshBAN" pitchFamily="2" charset="0"/>
              </a:rPr>
              <a:t>পর্যাপ্ত নগদপ্রবাহ  না পাওয়া</a:t>
            </a:r>
          </a:p>
          <a:p>
            <a:pPr>
              <a:buFont typeface="Arial"/>
              <a:buNone/>
            </a:pPr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94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676400"/>
            <a:ext cx="6858000" cy="403187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b="1" i="1" u="sng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কাজ-</a:t>
            </a: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ব্যবসা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প্রতিষ্ঠানের দৃষ্টিতে ঝুকির উৎস লেখ। দল- ক, গ, ঙ,</a:t>
            </a: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বিনিয়োগ কারির দৃষ্টিতে ঝুকির উৎস  কিকি লেখ। দল- খ,ঘ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19200" y="18197"/>
            <a:ext cx="7086600" cy="138499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b="1" i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যদিও অনিশ্চয়তা থেকে ঝুকির সৃষ্টি হয়, ঝুকি ও অনিশ্চয়তার মধ্যে কিছু পার্থক্য রয়েছে</a:t>
            </a:r>
            <a:endParaRPr lang="en-US" sz="2800" b="1" i="1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524000"/>
            <a:ext cx="8382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খারাপ কোন ঘটনা ঘটার আশাংকাই হচ্ছে ঝুকি। কিন্তু  খারাপ কোন ঘটনা ঘটার আশাংকা কেমন তা জানা নাথাকলে, সেই অনিশ্চয়তাকে ঝুকি বলা যায়না।</a:t>
            </a:r>
          </a:p>
          <a:p>
            <a:pPr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অনিশ্চয়তার যে অংশ টুকু পরিমাপ করা যায় সে অংশ টুকুকে  ঝুকি বলা হয়।</a:t>
            </a:r>
          </a:p>
          <a:p>
            <a:pPr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ঝুকি পরিমাপ করা যায় বলে  বিভিন্ন কৌশল প্রয়োগ করে ঝুকির পরিমান কমানো যায়। কিন্তুঅনিশ্চয়তাকে বিভিন্ন কৌশল প্রয়োগ করে কমানো বা পরিহার করা যায় না।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371600"/>
            <a:ext cx="7467600" cy="156966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bn-BD" sz="3200" b="1" i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সময়-৬ </a:t>
            </a:r>
            <a:r>
              <a:rPr lang="bn-BD" sz="3200" b="1" i="1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</a:t>
            </a:r>
          </a:p>
          <a:p>
            <a:endParaRPr lang="bn-IN" sz="3200" b="1" i="1" u="sng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b="1" i="1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কাজ-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ঝুকি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ও অনিশ্চয়তার পার্থক্য লেখ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143000"/>
            <a:ext cx="7772400" cy="501675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b="1" i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মূল্যায়ন-</a:t>
            </a:r>
          </a:p>
          <a:p>
            <a:pPr>
              <a:buFont typeface="Arial" pitchFamily="34" charset="0"/>
              <a:buChar char="•"/>
            </a:pP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অনিশ্চয়তা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কী?</a:t>
            </a:r>
          </a:p>
          <a:p>
            <a:pPr>
              <a:buFont typeface="Arial" pitchFamily="34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ঝুকি বলতে কী বুঝি?</a:t>
            </a:r>
          </a:p>
          <a:p>
            <a:pPr>
              <a:buFont typeface="Arial" pitchFamily="34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প্রত্যাশার বাইরে কোন কিছু ঘটাকে আমরা কী বলি?</a:t>
            </a:r>
          </a:p>
          <a:p>
            <a:pPr>
              <a:buFont typeface="Arial" pitchFamily="34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ঝুকি ও অনিশ্চয়তার একটি পার্থক্য বল।</a:t>
            </a:r>
          </a:p>
          <a:p>
            <a:pPr>
              <a:buFont typeface="Arial" pitchFamily="34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দুটি ব্যাবসায়ীক ঝুকির নাম বল।</a:t>
            </a:r>
          </a:p>
          <a:p>
            <a:pPr>
              <a:buFont typeface="Arial" pitchFamily="34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বিনিয়োগকারীর দৃষ্টিতে একটি ঝুকির নাম বল।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961"/>
            <a:ext cx="9144000" cy="5341961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095501" y="5334000"/>
            <a:ext cx="61722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276600" y="5345373"/>
            <a:ext cx="4042834" cy="1981200"/>
          </a:xfrm>
        </p:spPr>
        <p:txBody>
          <a:bodyPr/>
          <a:lstStyle/>
          <a:p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bn-IN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সকলকে ধন্যবাদ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art 6"/>
          <p:cNvSpPr/>
          <p:nvPr/>
        </p:nvSpPr>
        <p:spPr>
          <a:xfrm>
            <a:off x="2070547" y="2524015"/>
            <a:ext cx="4876800" cy="1629508"/>
          </a:xfrm>
          <a:prstGeom prst="heart">
            <a:avLst/>
          </a:prstGeom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346485" y="156347"/>
            <a:ext cx="8382000" cy="2135364"/>
          </a:xfrm>
          <a:prstGeom prst="flowChartConnector">
            <a:avLst/>
          </a:prstGeom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70060" y="4343400"/>
            <a:ext cx="381000" cy="1143000"/>
          </a:xfrm>
          <a:prstGeom prst="rect">
            <a:avLst/>
          </a:prstGeom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sz="2400" b="1" dirty="0" smtClean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BD" sz="2400" b="1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Flowchart: Magnetic Disk 9"/>
          <p:cNvSpPr/>
          <p:nvPr/>
        </p:nvSpPr>
        <p:spPr>
          <a:xfrm>
            <a:off x="3376729" y="5638800"/>
            <a:ext cx="2362200" cy="609600"/>
          </a:xfrm>
          <a:prstGeom prst="flowChartMagneticDisk">
            <a:avLst/>
          </a:prstGeom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পরিচিতি </a:t>
            </a:r>
            <a:r>
              <a:rPr lang="bn-BD" sz="4000" b="1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4000" b="1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11" name="Picture 10" descr="moving-flow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8640" y="4267200"/>
            <a:ext cx="390659" cy="12848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2" name="Group 23"/>
          <p:cNvGrpSpPr/>
          <p:nvPr/>
        </p:nvGrpSpPr>
        <p:grpSpPr>
          <a:xfrm>
            <a:off x="7117052" y="3693031"/>
            <a:ext cx="1539268" cy="2648808"/>
            <a:chOff x="0" y="5305425"/>
            <a:chExt cx="1142082" cy="1681939"/>
          </a:xfrm>
        </p:grpSpPr>
        <p:pic>
          <p:nvPicPr>
            <p:cNvPr id="13" name="Picture 12" descr="38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5305425"/>
              <a:ext cx="866775" cy="1552575"/>
            </a:xfrm>
            <a:prstGeom prst="rect">
              <a:avLst/>
            </a:prstGeom>
          </p:spPr>
        </p:pic>
        <p:pic>
          <p:nvPicPr>
            <p:cNvPr id="14" name="Picture 13" descr="4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rot="1465479">
              <a:off x="275307" y="5321064"/>
              <a:ext cx="866775" cy="1666300"/>
            </a:xfrm>
            <a:prstGeom prst="rect">
              <a:avLst/>
            </a:prstGeom>
          </p:spPr>
        </p:pic>
      </p:grpSp>
      <p:grpSp>
        <p:nvGrpSpPr>
          <p:cNvPr id="15" name="Group 24"/>
          <p:cNvGrpSpPr/>
          <p:nvPr/>
        </p:nvGrpSpPr>
        <p:grpSpPr>
          <a:xfrm>
            <a:off x="7484933" y="3352800"/>
            <a:ext cx="1659067" cy="2713820"/>
            <a:chOff x="7913031" y="5305425"/>
            <a:chExt cx="1230969" cy="1723220"/>
          </a:xfrm>
        </p:grpSpPr>
        <p:pic>
          <p:nvPicPr>
            <p:cNvPr id="16" name="Picture 15" descr="38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77225" y="5305425"/>
              <a:ext cx="866775" cy="1552575"/>
            </a:xfrm>
            <a:prstGeom prst="rect">
              <a:avLst/>
            </a:prstGeom>
          </p:spPr>
        </p:pic>
        <p:pic>
          <p:nvPicPr>
            <p:cNvPr id="17" name="Picture 16" descr="4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rot="20741264">
              <a:off x="7913031" y="5362345"/>
              <a:ext cx="866775" cy="1666300"/>
            </a:xfrm>
            <a:prstGeom prst="rect">
              <a:avLst/>
            </a:prstGeom>
          </p:spPr>
        </p:pic>
      </p:grpSp>
      <p:grpSp>
        <p:nvGrpSpPr>
          <p:cNvPr id="18" name="Group 23"/>
          <p:cNvGrpSpPr/>
          <p:nvPr/>
        </p:nvGrpSpPr>
        <p:grpSpPr>
          <a:xfrm>
            <a:off x="381000" y="3733800"/>
            <a:ext cx="1752600" cy="2713820"/>
            <a:chOff x="-158285" y="5292604"/>
            <a:chExt cx="1300367" cy="1723220"/>
          </a:xfrm>
        </p:grpSpPr>
        <p:grpSp>
          <p:nvGrpSpPr>
            <p:cNvPr id="19" name="Group 23"/>
            <p:cNvGrpSpPr/>
            <p:nvPr/>
          </p:nvGrpSpPr>
          <p:grpSpPr>
            <a:xfrm>
              <a:off x="0" y="5305425"/>
              <a:ext cx="1142082" cy="1681939"/>
              <a:chOff x="0" y="5305425"/>
              <a:chExt cx="1142082" cy="1681939"/>
            </a:xfrm>
          </p:grpSpPr>
          <p:pic>
            <p:nvPicPr>
              <p:cNvPr id="23" name="Picture 22" descr="38.gif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0" y="5305425"/>
                <a:ext cx="866775" cy="1552575"/>
              </a:xfrm>
              <a:prstGeom prst="rect">
                <a:avLst/>
              </a:prstGeom>
            </p:spPr>
          </p:pic>
          <p:pic>
            <p:nvPicPr>
              <p:cNvPr id="24" name="Picture 23" descr="4.gif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 rot="1465479">
                <a:off x="275307" y="5321064"/>
                <a:ext cx="866775" cy="1666300"/>
              </a:xfrm>
              <a:prstGeom prst="rect">
                <a:avLst/>
              </a:prstGeom>
            </p:spPr>
          </p:pic>
        </p:grpSp>
        <p:grpSp>
          <p:nvGrpSpPr>
            <p:cNvPr id="20" name="Group 24"/>
            <p:cNvGrpSpPr/>
            <p:nvPr/>
          </p:nvGrpSpPr>
          <p:grpSpPr>
            <a:xfrm>
              <a:off x="-158285" y="5292604"/>
              <a:ext cx="1230969" cy="1723220"/>
              <a:chOff x="7913031" y="5305425"/>
              <a:chExt cx="1230969" cy="1723220"/>
            </a:xfrm>
          </p:grpSpPr>
          <p:pic>
            <p:nvPicPr>
              <p:cNvPr id="21" name="Picture 20" descr="38.gif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8277225" y="5305425"/>
                <a:ext cx="866775" cy="1552575"/>
              </a:xfrm>
              <a:prstGeom prst="rect">
                <a:avLst/>
              </a:prstGeom>
            </p:spPr>
          </p:pic>
          <p:pic>
            <p:nvPicPr>
              <p:cNvPr id="22" name="Picture 21" descr="4.gif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 rot="20741264">
                <a:off x="7913031" y="5362345"/>
                <a:ext cx="866775" cy="1666300"/>
              </a:xfrm>
              <a:prstGeom prst="rect">
                <a:avLst/>
              </a:prstGeom>
            </p:spPr>
          </p:pic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মোঃ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আঃ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কাদির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আকন্দ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সহকারী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শিক্ষক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ব্যবসায়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শিক্ষা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পাঁচদোনা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স্যার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কে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bn-BD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জি, গুপ্ত উচ্চ বিদ্যালয়।</a:t>
            </a:r>
            <a:br>
              <a:rPr lang="bn-BD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n-BD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পাঁচদোনা, নরসিংদী। 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2800" dirty="0"/>
          </a:p>
        </p:txBody>
      </p:sp>
      <p:sp>
        <p:nvSpPr>
          <p:cNvPr id="2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4681-1DA8-4782-A773-FEAA9C84BBC3}" type="datetime9">
              <a:rPr lang="en-US" smtClean="0"/>
              <a:pPr/>
              <a:t>10/22/2020 11:20:58 PM</a:t>
            </a:fld>
            <a:endParaRPr lang="en-US"/>
          </a:p>
        </p:txBody>
      </p:sp>
      <p:sp>
        <p:nvSpPr>
          <p:cNvPr id="27" name="Action Button: Back or Previous 26">
            <a:hlinkClick r:id="" action="ppaction://hlinkshowjump?jump=previousslide" highlightClick="1"/>
          </p:cNvPr>
          <p:cNvSpPr/>
          <p:nvPr/>
        </p:nvSpPr>
        <p:spPr>
          <a:xfrm>
            <a:off x="419687" y="6208059"/>
            <a:ext cx="723313" cy="246670"/>
          </a:xfrm>
          <a:prstGeom prst="actionButtonBackPrevious">
            <a:avLst/>
          </a:prstGeom>
          <a:solidFill>
            <a:srgbClr val="0070C0"/>
          </a:solidFill>
          <a:ln w="57150">
            <a:solidFill>
              <a:srgbClr val="92D05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ction Button: Forward or Next 27">
            <a:hlinkClick r:id="" action="ppaction://hlinkshowjump?jump=nextslide" highlightClick="1"/>
          </p:cNvPr>
          <p:cNvSpPr/>
          <p:nvPr/>
        </p:nvSpPr>
        <p:spPr>
          <a:xfrm>
            <a:off x="8001000" y="6208059"/>
            <a:ext cx="731520" cy="246670"/>
          </a:xfrm>
          <a:prstGeom prst="actionButtonForwardNext">
            <a:avLst/>
          </a:prstGeom>
          <a:solidFill>
            <a:srgbClr val="0070C0"/>
          </a:solidFill>
          <a:ln w="57150">
            <a:solidFill>
              <a:srgbClr val="92D05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ome 28">
            <a:hlinkClick r:id="" action="ppaction://hlinkshowjump?jump=firstslide" highlightClick="1"/>
          </p:cNvPr>
          <p:cNvSpPr/>
          <p:nvPr/>
        </p:nvSpPr>
        <p:spPr>
          <a:xfrm>
            <a:off x="186465" y="192741"/>
            <a:ext cx="320041" cy="304800"/>
          </a:xfrm>
          <a:prstGeom prst="actionButtonHome">
            <a:avLst/>
          </a:prstGeom>
          <a:solidFill>
            <a:srgbClr val="FF0000"/>
          </a:solidFill>
          <a:ln w="28575">
            <a:solidFill>
              <a:srgbClr val="FFFF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359" y="2094952"/>
            <a:ext cx="1450027" cy="1659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66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081" y="1692215"/>
            <a:ext cx="5871519" cy="40989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28800" y="8382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এসো একটি ছবি লক্ষ্য করি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828800"/>
            <a:ext cx="5791200" cy="101566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আজকেরপাঠ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22310" y="4361260"/>
            <a:ext cx="6278539" cy="92333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ঝুকিও </a:t>
            </a:r>
            <a:r>
              <a:rPr lang="bn-BD" sz="5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অনিশ্চয়তা</a:t>
            </a:r>
            <a:endParaRPr lang="en-US" sz="5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0697" y="747236"/>
            <a:ext cx="8001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বিষয়ঃ ফিন্যান্স ও ব্যাংকিং</a:t>
            </a:r>
            <a:endParaRPr lang="en-US" sz="4800" b="1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48768" y="3078370"/>
            <a:ext cx="4825621" cy="101566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চতুর্থ অধ্যায়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371600"/>
            <a:ext cx="77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 ফল –</a:t>
            </a:r>
          </a:p>
          <a:p>
            <a:pPr>
              <a:buFont typeface="Wingdings" pitchFamily="2" charset="2"/>
              <a:buChar char="ü"/>
            </a:pP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অনিশ্চয়তা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কী বলতে পারবে।</a:t>
            </a:r>
          </a:p>
          <a:p>
            <a:pPr>
              <a:buFont typeface="Wingdings" pitchFamily="2" charset="2"/>
              <a:buChar char="ü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ঝুকি কাকে বলে বলতে পারবে।</a:t>
            </a:r>
          </a:p>
          <a:p>
            <a:pPr>
              <a:buFont typeface="Wingdings" pitchFamily="2" charset="2"/>
              <a:buChar char="ü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ঝুকি ও অনিশ্চয়তার পারথক্য কী তা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বলতে পারবে।</a:t>
            </a:r>
          </a:p>
          <a:p>
            <a:pPr>
              <a:buFont typeface="Wingdings" pitchFamily="2" charset="2"/>
              <a:buChar char="ü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ব্যাবসায়িক ঝুকি ও আর্থিকঝুকি কী ও তার পার্থক্য  নির্ণয় করতে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743" y="236538"/>
            <a:ext cx="8229600" cy="944562"/>
          </a:xfrm>
        </p:spPr>
        <p:txBody>
          <a:bodyPr>
            <a:noAutofit/>
          </a:bodyPr>
          <a:lstStyle/>
          <a:p>
            <a:r>
              <a:rPr lang="bn-BD" sz="3200" b="1" i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একজন ছাত্রের অনিশ্চয়তার বিভিন্ন দিক</a:t>
            </a:r>
            <a:r>
              <a:rPr lang="bn-IN" sz="3200" b="1" i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i="1" u="sng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419600" y="1371600"/>
            <a:ext cx="39624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পরীক্ষায় জিপিএ-৫ পাব কী?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419600" y="3048000"/>
            <a:ext cx="3810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লেখাপড়া শেষ করে চাকরি পাব কী?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419600" y="4800600"/>
            <a:ext cx="3810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সমাজে প্রতিষ্ঠা লাভ করতে পারবো কী?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-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95400"/>
            <a:ext cx="342900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1524000"/>
            <a:ext cx="6172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একজন কৃষকের গরু , ধান ক্ষেতের ছবি আনতে হবে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5651036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1600" y="5715000"/>
            <a:ext cx="7696200" cy="64633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একজন ব্যবসায়ির জীবনে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অনিশ্চয়তা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8F3726-51E4-4B95-88F1-76AFB55A5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F08F3726-51E4-4B95-88F1-76AFB55A5C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2EF0C3-2146-48B0-B4B0-CD7B337C53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3D2EF0C3-2146-48B0-B4B0-CD7B337C53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800268-3A24-4E7D-8160-BF65883BD1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39800268-3A24-4E7D-8160-BF65883BD1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9D8971-B84E-49E2-8720-E2C476143A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179D8971-B84E-49E2-8720-E2C476143A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6C2AD2-D73E-4B52-A6F6-EE508FCD16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936C2AD2-D73E-4B52-A6F6-EE508FCD16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5E14FF-CED6-410B-BAB7-003132DD0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E45E14FF-CED6-410B-BAB7-003132DD0C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DC8A65-9B05-4BE2-9589-9A8D1BF64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76DC8A65-9B05-4BE2-9589-9A8D1BF645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E81202A-0BCE-46E4-A2BA-6016296BE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7E81202A-0BCE-46E4-A2BA-6016296BE2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AE68E9E-D22C-4C97-BF79-A93AB3B9E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CAE68E9E-D22C-4C97-BF79-A93AB3B9EA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843C7D-2A0D-4037-9366-4FE9FCD049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32843C7D-2A0D-4037-9366-4FE9FCD049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CB51F0-05B2-4A01-A7F1-E04D771B60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05CB51F0-05B2-4A01-A7F1-E04D771B60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8153400" cy="13903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অনিশ্চয়তার কারণে প্রকৃত ফলাফল প্রত্যাশিত ফলাফল থেকে ভিন্ন হওয়ার সম্ভাবনা</a:t>
            </a:r>
            <a:r>
              <a:rPr lang="bn-BD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কেই ব্যবসায় অর্থায়নে</a:t>
            </a:r>
            <a:r>
              <a:rPr lang="bn-IN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ঝুঁকি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বলা হয়</a:t>
            </a:r>
            <a:r>
              <a:rPr lang="bn-IN" sz="32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62400" y="6182380"/>
            <a:ext cx="472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ঝুঁকি</a:t>
            </a:r>
            <a:r>
              <a:rPr lang="bn-IN" sz="2800" dirty="0" smtClean="0">
                <a:solidFill>
                  <a:srgbClr val="1F497D">
                    <a:lumMod val="75000"/>
                  </a:srgb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3810000" y="1752600"/>
            <a:ext cx="25146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প্রত্যাশা</a:t>
            </a:r>
            <a:endParaRPr lang="en-US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200" y="1752600"/>
            <a:ext cx="21336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ফলাফল</a:t>
            </a:r>
            <a:endParaRPr lang="en-US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0" y="2590800"/>
            <a:ext cx="25146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৬৫ লক্ষ</a:t>
            </a:r>
            <a:endParaRPr lang="en-US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53200" y="2590800"/>
            <a:ext cx="21336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৩৫ লক্ষ</a:t>
            </a:r>
            <a:endParaRPr lang="en-US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images (9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828800"/>
            <a:ext cx="2743200" cy="1295400"/>
          </a:xfrm>
          <a:prstGeom prst="rect">
            <a:avLst/>
          </a:prstGeom>
        </p:spPr>
      </p:pic>
      <p:pic>
        <p:nvPicPr>
          <p:cNvPr id="14" name="Picture 13" descr="images (8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276600"/>
            <a:ext cx="2819400" cy="1371599"/>
          </a:xfrm>
          <a:prstGeom prst="rect">
            <a:avLst/>
          </a:prstGeom>
        </p:spPr>
      </p:pic>
      <p:pic>
        <p:nvPicPr>
          <p:cNvPr id="16" name="Picture 15" descr="images-3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3505200"/>
            <a:ext cx="2179027" cy="1143000"/>
          </a:xfrm>
          <a:prstGeom prst="rect">
            <a:avLst/>
          </a:prstGeom>
        </p:spPr>
      </p:pic>
      <p:pic>
        <p:nvPicPr>
          <p:cNvPr id="12" name="Picture 11" descr="images-7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0" y="3429000"/>
            <a:ext cx="2543175" cy="1219200"/>
          </a:xfrm>
          <a:prstGeom prst="rect">
            <a:avLst/>
          </a:prstGeom>
        </p:spPr>
      </p:pic>
      <p:pic>
        <p:nvPicPr>
          <p:cNvPr id="15" name="Picture 3" descr="I:\KAUSHER-1 (H)\Digital Content\Business Studies-21.05.2011\Bangladesh Bank\Kausher-Bank\Bangladesh Bank\2008-10-28__front0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4800600"/>
            <a:ext cx="2743200" cy="12784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3810000" y="4800600"/>
            <a:ext cx="25146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লভ্যাংশ ২০/=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53200" y="4800600"/>
            <a:ext cx="22860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লভ্যাংশ ১৫/=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/>
      <p:bldP spid="4" grpId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452</TotalTime>
  <Words>349</Words>
  <Application>Microsoft Office PowerPoint</Application>
  <PresentationFormat>On-screen Show (4:3)</PresentationFormat>
  <Paragraphs>74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Corbel</vt:lpstr>
      <vt:lpstr>Nikosh</vt:lpstr>
      <vt:lpstr>NikoshBAN</vt:lpstr>
      <vt:lpstr>Times New Roman</vt:lpstr>
      <vt:lpstr>Vrinda</vt:lpstr>
      <vt:lpstr>Wingdings</vt:lpstr>
      <vt:lpstr>Parallax</vt:lpstr>
      <vt:lpstr>আজকের ক্লাসে  সকলকে স্বাগতম </vt:lpstr>
      <vt:lpstr>মোঃ আঃ কাদির আকন্দ সহকারী শিক্ষক (ব্যবসায় শিক্ষা) পাঁচদোনা স্যার কে.জি, গুপ্ত উচ্চ বিদ্যালয়। পাঁচদোনা, নরসিংদী।  </vt:lpstr>
      <vt:lpstr>PowerPoint Presentation</vt:lpstr>
      <vt:lpstr>PowerPoint Presentation</vt:lpstr>
      <vt:lpstr>PowerPoint Presentation</vt:lpstr>
      <vt:lpstr>একজন ছাত্রের অনিশ্চয়তার বিভিন্ন দিক </vt:lpstr>
      <vt:lpstr>PowerPoint Presentation</vt:lpstr>
      <vt:lpstr>PowerPoint Presentation</vt:lpstr>
      <vt:lpstr>PowerPoint Presentation</vt:lpstr>
      <vt:lpstr>ঝুঁকির উৎস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আজকের ক্লাসে  সকলকে ধন্যবাদ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53</cp:revision>
  <dcterms:created xsi:type="dcterms:W3CDTF">2006-08-16T00:00:00Z</dcterms:created>
  <dcterms:modified xsi:type="dcterms:W3CDTF">2020-10-22T17:24:57Z</dcterms:modified>
</cp:coreProperties>
</file>