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3" r:id="rId6"/>
    <p:sldId id="264" r:id="rId7"/>
    <p:sldId id="265" r:id="rId8"/>
    <p:sldId id="257" r:id="rId9"/>
    <p:sldId id="267" r:id="rId10"/>
    <p:sldId id="270" r:id="rId11"/>
    <p:sldId id="269" r:id="rId12"/>
    <p:sldId id="268" r:id="rId13"/>
    <p:sldId id="272" r:id="rId14"/>
    <p:sldId id="271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EBD743"/>
    <a:srgbClr val="E5F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4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12.bin"/><Relationship Id="rId3" Type="http://schemas.openxmlformats.org/officeDocument/2006/relationships/image" Target="../media/image22.gif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9.wmf"/><Relationship Id="rId4" Type="http://schemas.openxmlformats.org/officeDocument/2006/relationships/image" Target="../media/image23.png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1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30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3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gif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14600" y="381000"/>
            <a:ext cx="3657600" cy="121920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81201"/>
            <a:ext cx="8017841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89" b="58010"/>
          <a:stretch/>
        </p:blipFill>
        <p:spPr>
          <a:xfrm>
            <a:off x="406582" y="914400"/>
            <a:ext cx="3500400" cy="20712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4" r="33793" b="56709"/>
          <a:stretch/>
        </p:blipFill>
        <p:spPr>
          <a:xfrm>
            <a:off x="304800" y="3962400"/>
            <a:ext cx="3602182" cy="2146615"/>
          </a:xfrm>
          <a:prstGeom prst="rect">
            <a:avLst/>
          </a:prstGeom>
        </p:spPr>
      </p:pic>
      <p:grpSp>
        <p:nvGrpSpPr>
          <p:cNvPr id="5" name="Group 33"/>
          <p:cNvGrpSpPr/>
          <p:nvPr/>
        </p:nvGrpSpPr>
        <p:grpSpPr>
          <a:xfrm>
            <a:off x="3886200" y="1177636"/>
            <a:ext cx="4648200" cy="2554545"/>
            <a:chOff x="3886200" y="1177636"/>
            <a:chExt cx="4648200" cy="25545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886200" y="1219200"/>
                  <a:ext cx="715260" cy="15224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bn-BD" sz="4800" b="0" i="1" smtClean="0">
                                <a:latin typeface="Cambria Math"/>
                              </a:rPr>
                              <m:t>১</m:t>
                            </m:r>
                          </m:num>
                          <m:den>
                            <m:r>
                              <a:rPr lang="bn-BD" sz="4800" b="0" i="1" smtClean="0">
                                <a:latin typeface="Cambria Math"/>
                              </a:rPr>
                              <m:t>৪</m:t>
                            </m:r>
                          </m:den>
                        </m:f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6200" y="1219200"/>
                  <a:ext cx="715260" cy="152240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48718"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/>
            <p:cNvSpPr txBox="1"/>
            <p:nvPr/>
          </p:nvSpPr>
          <p:spPr>
            <a:xfrm>
              <a:off x="4615314" y="1177636"/>
              <a:ext cx="391908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১ম ভগ্নাংশের লব 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২য় ভগ্নাংশের হর = ১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৮ = ৮</a:t>
              </a:r>
            </a:p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১ম ভগ্নাংশের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হর 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 ২য় ভগ্নাংশের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লব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=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২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=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৮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সুতরাং ভগ্নাংশ দুটি সমতল।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3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180975" y="457200"/>
          <a:ext cx="62865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4" name="Equation" r:id="rId7" imgW="139680" imgH="393480" progId="Equation.3">
                  <p:embed/>
                </p:oleObj>
              </mc:Choice>
              <mc:Fallback>
                <p:oleObj name="Equation" r:id="rId7" imgW="13968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457200"/>
                        <a:ext cx="628650" cy="125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3962400" y="4191000"/>
            <a:ext cx="4572000" cy="1295400"/>
            <a:chOff x="3962400" y="4191000"/>
            <a:chExt cx="4572000" cy="1295400"/>
          </a:xfrm>
        </p:grpSpPr>
        <p:graphicFrame>
          <p:nvGraphicFramePr>
            <p:cNvPr id="30" name="Object 29"/>
            <p:cNvGraphicFramePr>
              <a:graphicFrameLocks noChangeAspect="1"/>
            </p:cNvGraphicFramePr>
            <p:nvPr/>
          </p:nvGraphicFramePr>
          <p:xfrm>
            <a:off x="3962400" y="4267200"/>
            <a:ext cx="457200" cy="1181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75" name="Equation" r:id="rId9" imgW="152280" imgH="393480" progId="Equation.3">
                    <p:embed/>
                  </p:oleObj>
                </mc:Choice>
                <mc:Fallback>
                  <p:oleObj name="Equation" r:id="rId9" imgW="152280" imgH="39348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2400" y="4267200"/>
                          <a:ext cx="457200" cy="1181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TextBox 32"/>
            <p:cNvSpPr txBox="1"/>
            <p:nvPr/>
          </p:nvSpPr>
          <p:spPr>
            <a:xfrm>
              <a:off x="4419600" y="4648200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=</a:t>
              </a:r>
              <a:endParaRPr lang="en-US" sz="2000" dirty="0"/>
            </a:p>
          </p:txBody>
        </p:sp>
        <p:cxnSp>
          <p:nvCxnSpPr>
            <p:cNvPr id="18" name="Straight Connector 17"/>
            <p:cNvCxnSpPr>
              <a:stCxn id="33" idx="3"/>
            </p:cNvCxnSpPr>
            <p:nvPr/>
          </p:nvCxnSpPr>
          <p:spPr>
            <a:xfrm>
              <a:off x="4800600" y="4848255"/>
              <a:ext cx="1219200" cy="285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800600" y="4191000"/>
              <a:ext cx="121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১ </a:t>
              </a:r>
              <a:r>
                <a:rPr lang="en-US" sz="2800" dirty="0" smtClean="0">
                  <a:latin typeface="Aharoni"/>
                  <a:cs typeface="Aharoni"/>
                </a:rPr>
                <a:t>× ২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00600" y="4963180"/>
              <a:ext cx="121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৪ </a:t>
              </a:r>
              <a:r>
                <a:rPr lang="en-US" sz="2800" dirty="0" smtClean="0">
                  <a:latin typeface="Aharoni"/>
                  <a:cs typeface="Aharoni"/>
                </a:rPr>
                <a:t>× ২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6477000" y="4951412"/>
              <a:ext cx="20574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019800" y="4648200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=</a:t>
              </a:r>
              <a:endParaRPr lang="en-US" sz="2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477000" y="4343400"/>
              <a:ext cx="2057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১ম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ভগ্নাংশের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লব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smtClean="0">
                  <a:latin typeface="Aharoni"/>
                  <a:cs typeface="Aharoni"/>
                </a:rPr>
                <a:t>× ২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477000" y="5086290"/>
              <a:ext cx="2057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১ম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ভগ্নাংশের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হর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smtClean="0">
                  <a:latin typeface="Aharoni"/>
                  <a:cs typeface="Aharoni"/>
                </a:rPr>
                <a:t>× ২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981450" y="5410200"/>
            <a:ext cx="4476750" cy="1371600"/>
            <a:chOff x="3981450" y="5410200"/>
            <a:chExt cx="4476750" cy="1371600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4648200" y="6067455"/>
              <a:ext cx="1219200" cy="285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26631" name="Object 7"/>
            <p:cNvGraphicFramePr>
              <a:graphicFrameLocks noChangeAspect="1"/>
            </p:cNvGraphicFramePr>
            <p:nvPr/>
          </p:nvGraphicFramePr>
          <p:xfrm>
            <a:off x="3981450" y="5410200"/>
            <a:ext cx="419100" cy="1181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76" name="Equation" r:id="rId11" imgW="139680" imgH="393480" progId="Equation.3">
                    <p:embed/>
                  </p:oleObj>
                </mc:Choice>
                <mc:Fallback>
                  <p:oleObj name="Equation" r:id="rId11" imgW="139680" imgH="39348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1450" y="5410200"/>
                          <a:ext cx="419100" cy="1181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TextBox 28"/>
            <p:cNvSpPr txBox="1"/>
            <p:nvPr/>
          </p:nvSpPr>
          <p:spPr>
            <a:xfrm>
              <a:off x="4343400" y="5810190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=</a:t>
              </a:r>
              <a:endParaRPr lang="en-US" sz="2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572000" y="5410200"/>
              <a:ext cx="121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২ </a:t>
              </a:r>
              <a:r>
                <a:rPr lang="en-US" sz="2800" dirty="0" smtClean="0">
                  <a:latin typeface="Aharoni"/>
                  <a:cs typeface="Aharoni"/>
                </a:rPr>
                <a:t>÷ ২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48200" y="6258580"/>
              <a:ext cx="121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৮ </a:t>
              </a:r>
              <a:r>
                <a:rPr lang="en-US" sz="2800" dirty="0" smtClean="0">
                  <a:latin typeface="Aharoni"/>
                  <a:cs typeface="Aharoni"/>
                </a:rPr>
                <a:t>÷ ২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6400800" y="6170612"/>
              <a:ext cx="20574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943600" y="5924490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=</a:t>
              </a:r>
              <a:endParaRPr lang="en-US" sz="2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00800" y="6248400"/>
              <a:ext cx="2057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২য়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ভগ্নাংশের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হর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smtClean="0">
                  <a:latin typeface="Aharoni"/>
                  <a:cs typeface="Aharoni"/>
                </a:rPr>
                <a:t>÷ ২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00800" y="5638800"/>
              <a:ext cx="2057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২য়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ভগ্নাংশের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লব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smtClean="0">
                  <a:latin typeface="Aharoni"/>
                  <a:cs typeface="Aharoni"/>
                </a:rPr>
                <a:t>÷ ২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aphicFrame>
        <p:nvGraphicFramePr>
          <p:cNvPr id="26632" name="Object 11"/>
          <p:cNvGraphicFramePr>
            <a:graphicFrameLocks noChangeAspect="1"/>
          </p:cNvGraphicFramePr>
          <p:nvPr/>
        </p:nvGraphicFramePr>
        <p:xfrm>
          <a:off x="76200" y="4686300"/>
          <a:ext cx="6858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7" name="Equation" r:id="rId13" imgW="152280" imgH="393480" progId="Equation.3">
                  <p:embed/>
                </p:oleObj>
              </mc:Choice>
              <mc:Fallback>
                <p:oleObj name="Equation" r:id="rId13" imgW="15228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4686300"/>
                        <a:ext cx="685800" cy="125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19950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9906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  <a:sym typeface="Wingdings"/>
              </a:rPr>
              <a:t>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d-video-camera.png-3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914400"/>
            <a:ext cx="914400" cy="914400"/>
          </a:xfrm>
          <a:prstGeom prst="rect">
            <a:avLst/>
          </a:prstGeom>
        </p:spPr>
      </p:pic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91811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1534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28600" y="1295400"/>
            <a:ext cx="8763000" cy="1219200"/>
            <a:chOff x="228600" y="1295400"/>
            <a:chExt cx="8763000" cy="1219200"/>
          </a:xfrm>
        </p:grpSpPr>
        <p:sp>
          <p:nvSpPr>
            <p:cNvPr id="3" name="TextBox 2"/>
            <p:cNvSpPr txBox="1"/>
            <p:nvPr/>
          </p:nvSpPr>
          <p:spPr>
            <a:xfrm>
              <a:off x="228600" y="1295400"/>
              <a:ext cx="8763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১।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নিচের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ভগ্নাংশগুলোর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মধ্যে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কোন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ভগ্নাংশটি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কোন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প্রকারের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সনাক্ত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খাতায়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লিখ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?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ভগ্নাংশগুলো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হলঃ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3124200" y="1676400"/>
              <a:ext cx="3011488" cy="838200"/>
              <a:chOff x="3124200" y="1676400"/>
              <a:chExt cx="3011488" cy="838200"/>
            </a:xfrm>
          </p:grpSpPr>
          <p:graphicFrame>
            <p:nvGraphicFramePr>
              <p:cNvPr id="9" name="Object 8"/>
              <p:cNvGraphicFramePr>
                <a:graphicFrameLocks noChangeAspect="1"/>
              </p:cNvGraphicFramePr>
              <p:nvPr/>
            </p:nvGraphicFramePr>
            <p:xfrm>
              <a:off x="3124200" y="1676400"/>
              <a:ext cx="363415" cy="787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837" name="Equation" r:id="rId3" imgW="152280" imgH="406080" progId="Equation.3">
                      <p:embed/>
                    </p:oleObj>
                  </mc:Choice>
                  <mc:Fallback>
                    <p:oleObj name="Equation" r:id="rId3" imgW="152280" imgH="40608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24200" y="1676400"/>
                            <a:ext cx="363415" cy="787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" name="TextBox 10"/>
              <p:cNvSpPr txBox="1"/>
              <p:nvPr/>
            </p:nvSpPr>
            <p:spPr>
              <a:xfrm>
                <a:off x="3429000" y="1828800"/>
                <a:ext cx="228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657600" y="1900535"/>
                <a:ext cx="30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৫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  <p:graphicFrame>
            <p:nvGraphicFramePr>
              <p:cNvPr id="25604" name="Object 4"/>
              <p:cNvGraphicFramePr>
                <a:graphicFrameLocks noChangeAspect="1"/>
              </p:cNvGraphicFramePr>
              <p:nvPr/>
            </p:nvGraphicFramePr>
            <p:xfrm>
              <a:off x="3886200" y="1727200"/>
              <a:ext cx="514350" cy="787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838" name="Equation" r:id="rId5" imgW="215640" imgH="406080" progId="Equation.3">
                      <p:embed/>
                    </p:oleObj>
                  </mc:Choice>
                  <mc:Fallback>
                    <p:oleObj name="Equation" r:id="rId5" imgW="215640" imgH="406080" progId="Equation.3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86200" y="1727200"/>
                            <a:ext cx="514350" cy="787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" name="TextBox 13"/>
              <p:cNvSpPr txBox="1"/>
              <p:nvPr/>
            </p:nvSpPr>
            <p:spPr>
              <a:xfrm>
                <a:off x="4343400" y="1828800"/>
                <a:ext cx="228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495800" y="1900535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১৫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  <p:graphicFrame>
            <p:nvGraphicFramePr>
              <p:cNvPr id="25605" name="Object 5"/>
              <p:cNvGraphicFramePr>
                <a:graphicFrameLocks noChangeAspect="1"/>
              </p:cNvGraphicFramePr>
              <p:nvPr/>
            </p:nvGraphicFramePr>
            <p:xfrm>
              <a:off x="4819650" y="1751013"/>
              <a:ext cx="514350" cy="7635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839" name="Equation" r:id="rId7" imgW="215640" imgH="393480" progId="Equation.3">
                      <p:embed/>
                    </p:oleObj>
                  </mc:Choice>
                  <mc:Fallback>
                    <p:oleObj name="Equation" r:id="rId7" imgW="215640" imgH="393480" progId="Equation.3">
                      <p:embed/>
                      <p:pic>
                        <p:nvPicPr>
                          <p:cNvPr id="0" name="Picture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19650" y="1751013"/>
                            <a:ext cx="514350" cy="76358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" name="TextBox 16"/>
              <p:cNvSpPr txBox="1"/>
              <p:nvPr/>
            </p:nvSpPr>
            <p:spPr>
              <a:xfrm>
                <a:off x="5257800" y="1824335"/>
                <a:ext cx="228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  <p:graphicFrame>
            <p:nvGraphicFramePr>
              <p:cNvPr id="25606" name="Object 6"/>
              <p:cNvGraphicFramePr>
                <a:graphicFrameLocks noChangeAspect="1"/>
              </p:cNvGraphicFramePr>
              <p:nvPr/>
            </p:nvGraphicFramePr>
            <p:xfrm>
              <a:off x="5410200" y="1725612"/>
              <a:ext cx="725488" cy="7889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840" name="Equation" r:id="rId9" imgW="304560" imgH="406080" progId="Equation.3">
                      <p:embed/>
                    </p:oleObj>
                  </mc:Choice>
                  <mc:Fallback>
                    <p:oleObj name="Equation" r:id="rId9" imgW="304560" imgH="406080" progId="Equation.3">
                      <p:embed/>
                      <p:pic>
                        <p:nvPicPr>
                          <p:cNvPr id="0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10200" y="1725612"/>
                            <a:ext cx="725488" cy="7889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0" name="Group 39"/>
          <p:cNvGrpSpPr/>
          <p:nvPr/>
        </p:nvGrpSpPr>
        <p:grpSpPr>
          <a:xfrm>
            <a:off x="228600" y="2590800"/>
            <a:ext cx="8763000" cy="812799"/>
            <a:chOff x="228600" y="2590800"/>
            <a:chExt cx="8763000" cy="812799"/>
          </a:xfrm>
        </p:grpSpPr>
        <p:sp>
          <p:nvSpPr>
            <p:cNvPr id="4" name="TextBox 3"/>
            <p:cNvSpPr txBox="1"/>
            <p:nvPr/>
          </p:nvSpPr>
          <p:spPr>
            <a:xfrm>
              <a:off x="228600" y="2667000"/>
              <a:ext cx="876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২।                    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ভগ্নাংশগুলোকে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সমহর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বিশিষ্ট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ভগ্নাংশে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রূপান্তরিত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?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566738" y="2590800"/>
              <a:ext cx="1768475" cy="812799"/>
              <a:chOff x="566738" y="2590800"/>
              <a:chExt cx="1768475" cy="812799"/>
            </a:xfrm>
          </p:grpSpPr>
          <p:graphicFrame>
            <p:nvGraphicFramePr>
              <p:cNvPr id="25608" name="Object 8"/>
              <p:cNvGraphicFramePr>
                <a:graphicFrameLocks noChangeAspect="1"/>
              </p:cNvGraphicFramePr>
              <p:nvPr/>
            </p:nvGraphicFramePr>
            <p:xfrm>
              <a:off x="1219200" y="2667000"/>
              <a:ext cx="414337" cy="7127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841" name="Equation" r:id="rId11" imgW="228600" imgH="393480" progId="Equation.3">
                      <p:embed/>
                    </p:oleObj>
                  </mc:Choice>
                  <mc:Fallback>
                    <p:oleObj name="Equation" r:id="rId11" imgW="228600" imgH="393480" progId="Equation.3">
                      <p:embed/>
                      <p:pic>
                        <p:nvPicPr>
                          <p:cNvPr id="0" name="Picture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19200" y="2667000"/>
                            <a:ext cx="414337" cy="71278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" name="Object 19"/>
              <p:cNvGraphicFramePr>
                <a:graphicFrameLocks noChangeAspect="1"/>
              </p:cNvGraphicFramePr>
              <p:nvPr/>
            </p:nvGraphicFramePr>
            <p:xfrm>
              <a:off x="566738" y="2590800"/>
              <a:ext cx="457200" cy="81279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842" name="Equation" r:id="rId13" imgW="228600" imgH="406080" progId="Equation.3">
                      <p:embed/>
                    </p:oleObj>
                  </mc:Choice>
                  <mc:Fallback>
                    <p:oleObj name="Equation" r:id="rId13" imgW="228600" imgH="406080" progId="Equation.3">
                      <p:embed/>
                      <p:pic>
                        <p:nvPicPr>
                          <p:cNvPr id="0" name="Picture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6738" y="2590800"/>
                            <a:ext cx="457200" cy="81279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609" name="Object 9"/>
              <p:cNvGraphicFramePr>
                <a:graphicFrameLocks noChangeAspect="1"/>
              </p:cNvGraphicFramePr>
              <p:nvPr/>
            </p:nvGraphicFramePr>
            <p:xfrm>
              <a:off x="1828800" y="2640012"/>
              <a:ext cx="506413" cy="7127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843" name="Equation" r:id="rId15" imgW="279360" imgH="393480" progId="Equation.3">
                      <p:embed/>
                    </p:oleObj>
                  </mc:Choice>
                  <mc:Fallback>
                    <p:oleObj name="Equation" r:id="rId15" imgW="279360" imgH="393480" progId="Equation.3">
                      <p:embed/>
                      <p:pic>
                        <p:nvPicPr>
                          <p:cNvPr id="0" name="Picture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28800" y="2640012"/>
                            <a:ext cx="506413" cy="7127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" name="TextBox 22"/>
              <p:cNvSpPr txBox="1"/>
              <p:nvPr/>
            </p:nvSpPr>
            <p:spPr>
              <a:xfrm>
                <a:off x="990600" y="2743200"/>
                <a:ext cx="152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1600200" y="2743200"/>
            <a:ext cx="15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438400" y="533400"/>
            <a:ext cx="3810000" cy="91440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62000" y="2286000"/>
                <a:ext cx="6934200" cy="1324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১। প্রকৃত ও  অপ্রকৃত ভগ্নাংশ কাকে বলে ?</a:t>
                </a:r>
              </a:p>
              <a:p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এবং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num>
                      <m:den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৯</m:t>
                        </m:r>
                      </m:den>
                    </m:f>
                  </m:oMath>
                </a14:m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এর দুইটি করে সমতুল ভগ্নাংশ লিখ।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286000"/>
                <a:ext cx="6934200" cy="1324786"/>
              </a:xfrm>
              <a:prstGeom prst="rect">
                <a:avLst/>
              </a:prstGeom>
              <a:blipFill rotWithShape="0">
                <a:blip r:embed="rId2"/>
                <a:stretch>
                  <a:fillRect l="-2197" t="-5991" b="-8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637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24200" y="1400175"/>
            <a:ext cx="2667000" cy="1219200"/>
          </a:xfrm>
          <a:prstGeom prst="rect">
            <a:avLst/>
          </a:prstGeom>
          <a:ln w="57150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2552700" y="361556"/>
            <a:ext cx="3810000" cy="1219200"/>
          </a:xfrm>
          <a:prstGeom prst="triangl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28600" y="3505200"/>
            <a:ext cx="8686800" cy="1413163"/>
            <a:chOff x="228600" y="4454237"/>
            <a:chExt cx="8763000" cy="1372697"/>
          </a:xfrm>
        </p:grpSpPr>
        <p:sp>
          <p:nvSpPr>
            <p:cNvPr id="16" name="TextBox 15"/>
            <p:cNvSpPr txBox="1"/>
            <p:nvPr/>
          </p:nvSpPr>
          <p:spPr>
            <a:xfrm>
              <a:off x="228600" y="4495800"/>
              <a:ext cx="8763000" cy="133113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১। ৫০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মিটার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লম্বা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টাওয়ারের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মিটার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সাদা,১    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মিটার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লাল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এবং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মিটার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হলুদ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রং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হলো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টাওয়ারটির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কত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অংশ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বাকি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রইল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?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4114800" y="4454237"/>
            <a:ext cx="328612" cy="955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25" name="Equation" r:id="rId3" imgW="139680" imgH="406080" progId="Equation.3">
                    <p:embed/>
                  </p:oleObj>
                </mc:Choice>
                <mc:Fallback>
                  <p:oleObj name="Equation" r:id="rId3" imgW="139680" imgH="406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4800" y="4454237"/>
                          <a:ext cx="328612" cy="955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2"/>
            <p:cNvGraphicFramePr>
              <a:graphicFrameLocks noChangeAspect="1"/>
            </p:cNvGraphicFramePr>
            <p:nvPr/>
          </p:nvGraphicFramePr>
          <p:xfrm>
            <a:off x="5919788" y="4454525"/>
            <a:ext cx="328612" cy="955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26" name="Equation" r:id="rId5" imgW="139680" imgH="406080" progId="Equation.3">
                    <p:embed/>
                  </p:oleObj>
                </mc:Choice>
                <mc:Fallback>
                  <p:oleObj name="Equation" r:id="rId5" imgW="139680" imgH="406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9788" y="4454525"/>
                          <a:ext cx="328612" cy="955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3"/>
            <p:cNvGraphicFramePr>
              <a:graphicFrameLocks noChangeAspect="1"/>
            </p:cNvGraphicFramePr>
            <p:nvPr/>
          </p:nvGraphicFramePr>
          <p:xfrm>
            <a:off x="8175625" y="4484688"/>
            <a:ext cx="358775" cy="925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27" name="Equation" r:id="rId7" imgW="152280" imgH="393480" progId="Equation.3">
                    <p:embed/>
                  </p:oleObj>
                </mc:Choice>
                <mc:Fallback>
                  <p:oleObj name="Equation" r:id="rId7" imgW="1522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75625" y="4484688"/>
                          <a:ext cx="358775" cy="9255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08405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flight-001-non-stop-flight_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57200" y="48006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2700" y="838200"/>
            <a:ext cx="44958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456906" y="2308586"/>
            <a:ext cx="153194" cy="3505994"/>
            <a:chOff x="5029200" y="1600200"/>
            <a:chExt cx="153194" cy="3505994"/>
          </a:xfrm>
        </p:grpSpPr>
        <p:cxnSp>
          <p:nvCxnSpPr>
            <p:cNvPr id="10" name="Straight Connector 9"/>
            <p:cNvCxnSpPr/>
            <p:nvPr/>
          </p:nvCxnSpPr>
          <p:spPr>
            <a:xfrm rot="5400000">
              <a:off x="3352800" y="3352800"/>
              <a:ext cx="3505994" cy="7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3619500" y="3314700"/>
              <a:ext cx="31242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3467894" y="3313906"/>
              <a:ext cx="31242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ound Diagonal Corner Rectangle 11"/>
          <p:cNvSpPr/>
          <p:nvPr/>
        </p:nvSpPr>
        <p:spPr>
          <a:xfrm>
            <a:off x="228600" y="3246367"/>
            <a:ext cx="3581400" cy="1630433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ভূপেন্দ্র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নাথ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রায়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indent="0" algn="ctr">
              <a:buNone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(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সহঃশিক্ষক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) </a:t>
            </a:r>
          </a:p>
          <a:p>
            <a:pPr indent="0" algn="ctr">
              <a:buNone/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নিকেতন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indent="0" algn="ctr">
              <a:buNone/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নীলফামারী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5257006" y="3136613"/>
            <a:ext cx="3767931" cy="1740187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শ্রেণি-ষষ্ঠ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বিষয়-গণিত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প্রথম-অধ্যায়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সময়-৪৫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5720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  <a:sym typeface="Wingdings"/>
              </a:rPr>
              <a:t> 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  <a:sym typeface="Wingdings"/>
              </a:rPr>
              <a:t>ভগ্নাংশ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304800" y="322560"/>
            <a:ext cx="8458200" cy="2039640"/>
            <a:chOff x="304800" y="246360"/>
            <a:chExt cx="8458200" cy="2039640"/>
          </a:xfrm>
        </p:grpSpPr>
        <p:sp>
          <p:nvSpPr>
            <p:cNvPr id="2" name="TextBox 1"/>
            <p:cNvSpPr txBox="1"/>
            <p:nvPr/>
          </p:nvSpPr>
          <p:spPr>
            <a:xfrm>
              <a:off x="304800" y="1455003"/>
              <a:ext cx="845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এসো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আমরা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ভিডিও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দেখি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 descr="video camera.png2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000" y="246360"/>
              <a:ext cx="1433861" cy="112524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810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5240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2766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11558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4384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সংগা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41910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ভগ্নাংশগুলোকে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উর্ধক্রম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অধঃক্রমানুসারে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সাজাতে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74814" b="33853"/>
          <a:stretch/>
        </p:blipFill>
        <p:spPr>
          <a:xfrm>
            <a:off x="762000" y="609600"/>
            <a:ext cx="3048000" cy="26432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50000" b="29783"/>
          <a:stretch/>
        </p:blipFill>
        <p:spPr>
          <a:xfrm>
            <a:off x="4881533" y="838200"/>
            <a:ext cx="3119467" cy="25029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5000" b="29351"/>
          <a:stretch/>
        </p:blipFill>
        <p:spPr>
          <a:xfrm>
            <a:off x="533401" y="3616242"/>
            <a:ext cx="2819400" cy="2698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81" t="-433" b="29091"/>
          <a:stretch/>
        </p:blipFill>
        <p:spPr>
          <a:xfrm>
            <a:off x="4913752" y="3276600"/>
            <a:ext cx="3087248" cy="332752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943101" y="1600200"/>
            <a:ext cx="1333499" cy="830997"/>
            <a:chOff x="1943101" y="1600200"/>
            <a:chExt cx="1333499" cy="830997"/>
          </a:xfrm>
        </p:grpSpPr>
        <p:sp>
          <p:nvSpPr>
            <p:cNvPr id="9" name="TextBox 8"/>
            <p:cNvSpPr txBox="1"/>
            <p:nvPr/>
          </p:nvSpPr>
          <p:spPr>
            <a:xfrm>
              <a:off x="1943101" y="1600200"/>
              <a:ext cx="42992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38400" y="175260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অংশ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410200" y="1371600"/>
            <a:ext cx="1905000" cy="1571392"/>
            <a:chOff x="5410200" y="1371600"/>
            <a:chExt cx="1905000" cy="15713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5410200" y="1371600"/>
                  <a:ext cx="914400" cy="15713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latin typeface="Cambria Math"/>
                              </a:rPr>
                              <m:t>১</m:t>
                            </m:r>
                          </m:num>
                          <m:den>
                            <m:r>
                              <a:rPr lang="bn-BD" sz="4800" b="0" i="1" smtClean="0">
                                <a:latin typeface="Cambria Math"/>
                              </a:rPr>
                              <m:t>২</m:t>
                            </m:r>
                          </m:den>
                        </m:f>
                      </m:oMath>
                    </m:oMathPara>
                  </a14:m>
                  <a:endParaRPr lang="en-US" sz="48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0200" y="1371600"/>
                  <a:ext cx="914400" cy="157139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28000" b="-27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6477000" y="199138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অংশ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257800" y="3886200"/>
            <a:ext cx="2209800" cy="1487587"/>
            <a:chOff x="5257800" y="3886200"/>
            <a:chExt cx="2209800" cy="14875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257800" y="3886200"/>
                  <a:ext cx="1142999" cy="14875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bn-BD" sz="4800" b="0" i="1" smtClean="0">
                                <a:latin typeface="Cambria Math"/>
                              </a:rPr>
                              <m:t>৩</m:t>
                            </m:r>
                          </m:num>
                          <m:den>
                            <m:r>
                              <a:rPr lang="bn-BD" sz="4800" b="0" i="1" smtClean="0">
                                <a:latin typeface="Cambria Math"/>
                              </a:rPr>
                              <m:t>৪</m:t>
                            </m:r>
                          </m:den>
                        </m:f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3886200"/>
                  <a:ext cx="1142999" cy="148758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13904" b="-40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6629400" y="442978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অংশ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2001" y="4268796"/>
            <a:ext cx="2133599" cy="1522404"/>
            <a:chOff x="762001" y="4268796"/>
            <a:chExt cx="2133599" cy="1522404"/>
          </a:xfrm>
        </p:grpSpPr>
        <p:sp>
          <p:nvSpPr>
            <p:cNvPr id="10" name="TextBox 9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62001" y="4268796"/>
              <a:ext cx="1611026" cy="1522404"/>
            </a:xfrm>
            <a:prstGeom prst="rect">
              <a:avLst/>
            </a:prstGeom>
            <a:blipFill rotWithShape="1">
              <a:blip r:embed="rId5"/>
              <a:stretch>
                <a:fillRect b="-6000"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57400" y="434340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অংশ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017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76200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ভগ্নাংশঃ যা পূর্ণ সংখ্যা নয় তাই ভগ্নাংশ। সুতরাং আমরা বলতে পারি, অপূর্ণ সংখ্যাকে ভগ্নাংশ বলা হয়।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0" y="3296215"/>
            <a:ext cx="8458200" cy="1477327"/>
            <a:chOff x="381000" y="3905815"/>
            <a:chExt cx="8610600" cy="1477327"/>
          </a:xfrm>
        </p:grpSpPr>
        <p:sp>
          <p:nvSpPr>
            <p:cNvPr id="5" name="TextBox 4"/>
            <p:cNvSpPr txBox="1"/>
            <p:nvPr/>
          </p:nvSpPr>
          <p:spPr>
            <a:xfrm>
              <a:off x="381000" y="4198203"/>
              <a:ext cx="861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ভগ্নাংশঃ</a:t>
              </a:r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438400" y="3905815"/>
              <a:ext cx="1374861" cy="1477327"/>
              <a:chOff x="2438400" y="3905815"/>
              <a:chExt cx="1374861" cy="1477327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2438400" y="4613701"/>
                <a:ext cx="12954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2746461" y="3905815"/>
                <a:ext cx="1066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000" dirty="0" smtClean="0">
                    <a:latin typeface="NikoshBAN" pitchFamily="2" charset="0"/>
                    <a:cs typeface="NikoshBAN" pitchFamily="2" charset="0"/>
                  </a:rPr>
                  <a:t>লব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706731" y="4675256"/>
                <a:ext cx="1066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000" dirty="0" smtClean="0">
                    <a:latin typeface="NikoshBAN" pitchFamily="2" charset="0"/>
                    <a:cs typeface="NikoshBAN" pitchFamily="2" charset="0"/>
                  </a:rPr>
                  <a:t>হর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805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486400" y="2209800"/>
            <a:ext cx="2119916" cy="907197"/>
            <a:chOff x="5486400" y="2209800"/>
            <a:chExt cx="2119916" cy="907197"/>
          </a:xfrm>
        </p:grpSpPr>
        <p:sp>
          <p:nvSpPr>
            <p:cNvPr id="8" name="TextBox 7"/>
            <p:cNvSpPr txBox="1"/>
            <p:nvPr/>
          </p:nvSpPr>
          <p:spPr>
            <a:xfrm>
              <a:off x="5486400" y="2261754"/>
              <a:ext cx="90922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4800" dirty="0" smtClean="0">
                  <a:latin typeface="NikoshBAN"/>
                  <a:cs typeface="NikoshBAN" pitchFamily="2" charset="0"/>
                </a:rPr>
                <a:t>লব</a:t>
              </a:r>
              <a:endParaRPr lang="en-US" sz="4800" dirty="0">
                <a:latin typeface="NikoshBAN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214016" y="2209800"/>
              <a:ext cx="38985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dirty="0">
                  <a:latin typeface="NikoshBAN"/>
                  <a:cs typeface="NikoshBAN" pitchFamily="2" charset="0"/>
                </a:rPr>
                <a:t>&gt;</a:t>
              </a:r>
              <a:endParaRPr lang="en-US" sz="4800" dirty="0">
                <a:latin typeface="NikoshBAN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67625" y="2286000"/>
              <a:ext cx="83869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4800" dirty="0" smtClean="0">
                  <a:latin typeface="NikoshBAN"/>
                  <a:cs typeface="NikoshBAN" pitchFamily="2" charset="0"/>
                </a:rPr>
                <a:t>হর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487694" y="1981200"/>
            <a:ext cx="15039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প্রকৃত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ভগ্নাংশ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9094" y="4069140"/>
            <a:ext cx="17325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অপ্রকৃত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ভগ্নাংশ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257800" y="4349694"/>
            <a:ext cx="2001294" cy="855243"/>
            <a:chOff x="5257800" y="4349694"/>
            <a:chExt cx="2001294" cy="855243"/>
          </a:xfrm>
        </p:grpSpPr>
        <p:sp>
          <p:nvSpPr>
            <p:cNvPr id="13" name="TextBox 12"/>
            <p:cNvSpPr txBox="1"/>
            <p:nvPr/>
          </p:nvSpPr>
          <p:spPr>
            <a:xfrm>
              <a:off x="5257800" y="4349694"/>
              <a:ext cx="77617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লব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39025" y="4373940"/>
              <a:ext cx="72006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হর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33975" y="4373940"/>
              <a:ext cx="5050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/>
                <a:t>&lt;</a:t>
              </a:r>
              <a:endParaRPr lang="en-US" sz="4800" dirty="0"/>
            </a:p>
          </p:txBody>
        </p:sp>
      </p:grpSp>
      <p:pic>
        <p:nvPicPr>
          <p:cNvPr id="18" name="Picture 17" descr="Stack of Sweets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86200"/>
            <a:ext cx="3810000" cy="2533805"/>
          </a:xfrm>
          <a:prstGeom prst="rect">
            <a:avLst/>
          </a:prstGeom>
        </p:spPr>
      </p:pic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3581400" y="3962400"/>
          <a:ext cx="611444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0" name="Equation" r:id="rId4" imgW="190440" imgH="393480" progId="Equation.3">
                  <p:embed/>
                </p:oleObj>
              </mc:Choice>
              <mc:Fallback>
                <p:oleObj name="Equation" r:id="rId4" imgW="190440" imgH="3934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962400"/>
                        <a:ext cx="611444" cy="1263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381000" y="609600"/>
            <a:ext cx="4246027" cy="3151909"/>
            <a:chOff x="381000" y="609600"/>
            <a:chExt cx="4246027" cy="315190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937" r="50000" b="24853"/>
            <a:stretch/>
          </p:blipFill>
          <p:spPr>
            <a:xfrm>
              <a:off x="381000" y="609600"/>
              <a:ext cx="4246027" cy="3151909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3200400" y="1066800"/>
              <a:ext cx="914400" cy="2286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3352800" y="1676400"/>
          <a:ext cx="53094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1" name="Equation" r:id="rId7" imgW="152280" imgH="393480" progId="Equation.3">
                  <p:embed/>
                </p:oleObj>
              </mc:Choice>
              <mc:Fallback>
                <p:oleObj name="Equation" r:id="rId7" imgW="15228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676400"/>
                        <a:ext cx="530942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941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ple 2.jpg"/>
          <p:cNvPicPr>
            <a:picLocks noChangeAspect="1"/>
          </p:cNvPicPr>
          <p:nvPr/>
        </p:nvPicPr>
        <p:blipFill>
          <a:blip r:embed="rId3" cstate="print"/>
          <a:srcRect l="47619"/>
          <a:stretch>
            <a:fillRect/>
          </a:stretch>
        </p:blipFill>
        <p:spPr>
          <a:xfrm>
            <a:off x="3048000" y="3352800"/>
            <a:ext cx="1676400" cy="2514600"/>
          </a:xfrm>
          <a:prstGeom prst="rect">
            <a:avLst/>
          </a:prstGeom>
        </p:spPr>
      </p:pic>
      <p:pic>
        <p:nvPicPr>
          <p:cNvPr id="4" name="Picture 3" descr="aple 2.jpg"/>
          <p:cNvPicPr>
            <a:picLocks noChangeAspect="1"/>
          </p:cNvPicPr>
          <p:nvPr/>
        </p:nvPicPr>
        <p:blipFill>
          <a:blip r:embed="rId3" cstate="print"/>
          <a:srcRect r="52381"/>
          <a:stretch>
            <a:fillRect/>
          </a:stretch>
        </p:blipFill>
        <p:spPr>
          <a:xfrm>
            <a:off x="1524000" y="3352800"/>
            <a:ext cx="1524000" cy="2514600"/>
          </a:xfrm>
          <a:prstGeom prst="rect">
            <a:avLst/>
          </a:prstGeom>
        </p:spPr>
      </p:pic>
      <p:pic>
        <p:nvPicPr>
          <p:cNvPr id="5" name="Picture 4" descr="apl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914400"/>
            <a:ext cx="3200400" cy="25146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257800" y="1600200"/>
            <a:ext cx="2254143" cy="2202597"/>
            <a:chOff x="5257800" y="1600200"/>
            <a:chExt cx="2254143" cy="2202597"/>
          </a:xfrm>
        </p:grpSpPr>
        <p:sp>
          <p:nvSpPr>
            <p:cNvPr id="8" name="TextBox 7"/>
            <p:cNvSpPr txBox="1"/>
            <p:nvPr/>
          </p:nvSpPr>
          <p:spPr>
            <a:xfrm>
              <a:off x="5257800" y="1600200"/>
              <a:ext cx="22541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পূর্ণ অংশ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(১)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43600" y="2971800"/>
              <a:ext cx="91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800" dirty="0" smtClean="0"/>
                <a:t>+</a:t>
              </a:r>
              <a:endParaRPr lang="en-US" sz="48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105400" y="4084320"/>
            <a:ext cx="3657600" cy="1402080"/>
            <a:chOff x="5105400" y="4084320"/>
            <a:chExt cx="3657600" cy="1402080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7086600" y="4084320"/>
            <a:ext cx="609600" cy="14020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35" name="Equation" r:id="rId4" imgW="139680" imgH="406080" progId="Equation.3">
                    <p:embed/>
                  </p:oleObj>
                </mc:Choice>
                <mc:Fallback>
                  <p:oleObj name="Equation" r:id="rId4" imgW="139680" imgH="406080" progId="Equation.3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6600" y="4084320"/>
                          <a:ext cx="609600" cy="14020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5105400" y="4343400"/>
              <a:ext cx="3657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= (    )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29200" y="5539509"/>
            <a:ext cx="3886200" cy="1089891"/>
            <a:chOff x="5029200" y="5539509"/>
            <a:chExt cx="3886200" cy="1089891"/>
          </a:xfrm>
        </p:grpSpPr>
        <p:sp>
          <p:nvSpPr>
            <p:cNvPr id="16" name="TextBox 15"/>
            <p:cNvSpPr txBox="1"/>
            <p:nvPr/>
          </p:nvSpPr>
          <p:spPr>
            <a:xfrm>
              <a:off x="5029200" y="5707559"/>
              <a:ext cx="3886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মিশ্র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(১    )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7696200" y="5539509"/>
            <a:ext cx="374650" cy="10898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36" name="Equation" r:id="rId6" imgW="139680" imgH="406080" progId="Equation.3">
                    <p:embed/>
                  </p:oleObj>
                </mc:Choice>
                <mc:Fallback>
                  <p:oleObj name="Equation" r:id="rId6" imgW="139680" imgH="4060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96200" y="5539509"/>
                          <a:ext cx="374650" cy="108989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7 -0.00555 L -0.18333 -0.005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0.00556 L 0.18333 0.0055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914400" y="762000"/>
            <a:ext cx="5257800" cy="762000"/>
            <a:chOff x="914400" y="914400"/>
            <a:chExt cx="5257800" cy="762000"/>
          </a:xfrm>
        </p:grpSpPr>
        <p:sp>
          <p:nvSpPr>
            <p:cNvPr id="2" name="Rectangle 1"/>
            <p:cNvSpPr/>
            <p:nvPr/>
          </p:nvSpPr>
          <p:spPr>
            <a:xfrm>
              <a:off x="914400" y="914400"/>
              <a:ext cx="1752600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667000" y="914400"/>
              <a:ext cx="1752600" cy="762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419600" y="914400"/>
              <a:ext cx="1752600" cy="762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14400" y="2209800"/>
            <a:ext cx="5486400" cy="762000"/>
            <a:chOff x="990600" y="3200400"/>
            <a:chExt cx="5486400" cy="762000"/>
          </a:xfrm>
        </p:grpSpPr>
        <p:sp>
          <p:nvSpPr>
            <p:cNvPr id="8" name="Rectangle 7"/>
            <p:cNvSpPr/>
            <p:nvPr/>
          </p:nvSpPr>
          <p:spPr>
            <a:xfrm>
              <a:off x="990600" y="3200400"/>
              <a:ext cx="914400" cy="762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905000" y="3200400"/>
              <a:ext cx="914400" cy="762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19400" y="3200400"/>
              <a:ext cx="914400" cy="762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733800" y="3200400"/>
              <a:ext cx="914400" cy="762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8200" y="3200400"/>
              <a:ext cx="9144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62600" y="3200400"/>
              <a:ext cx="9144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Oval 29"/>
          <p:cNvSpPr/>
          <p:nvPr/>
        </p:nvSpPr>
        <p:spPr>
          <a:xfrm>
            <a:off x="1295400" y="5181600"/>
            <a:ext cx="1676400" cy="838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ভগ্নাংশ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429000" y="5257800"/>
            <a:ext cx="1676400" cy="838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অপ্রকৃত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ভগ্নাংশ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133600" y="4724400"/>
            <a:ext cx="4419600" cy="533400"/>
            <a:chOff x="2133600" y="4724400"/>
            <a:chExt cx="4419600" cy="5334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2133600" y="4724400"/>
              <a:ext cx="4419600" cy="762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6200000" flipH="1">
              <a:off x="1905794" y="4952206"/>
              <a:ext cx="456406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6200000" flipH="1">
              <a:off x="4038600" y="5029200"/>
              <a:ext cx="456406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6200000" flipH="1">
              <a:off x="6324600" y="5028407"/>
              <a:ext cx="456406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Oval 33"/>
          <p:cNvSpPr/>
          <p:nvPr/>
        </p:nvSpPr>
        <p:spPr>
          <a:xfrm>
            <a:off x="5715000" y="5334000"/>
            <a:ext cx="1676400" cy="8382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ভগ্নাংশ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3276600" y="3505200"/>
            <a:ext cx="1676400" cy="1295400"/>
            <a:chOff x="3657600" y="3505200"/>
            <a:chExt cx="1676400" cy="1295400"/>
          </a:xfrm>
        </p:grpSpPr>
        <p:sp>
          <p:nvSpPr>
            <p:cNvPr id="28" name="Oval 27"/>
            <p:cNvSpPr/>
            <p:nvPr/>
          </p:nvSpPr>
          <p:spPr>
            <a:xfrm>
              <a:off x="3657600" y="3505200"/>
              <a:ext cx="1676400" cy="838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ভগ্নাংশ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rot="16200000" flipH="1">
              <a:off x="4419600" y="4572000"/>
              <a:ext cx="456406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Line Callout 1 (Border and Accent Bar) 53"/>
          <p:cNvSpPr/>
          <p:nvPr/>
        </p:nvSpPr>
        <p:spPr>
          <a:xfrm>
            <a:off x="6781800" y="1295400"/>
            <a:ext cx="1676400" cy="838200"/>
          </a:xfrm>
          <a:prstGeom prst="accentBorderCallout1">
            <a:avLst>
              <a:gd name="adj1" fmla="val 18750"/>
              <a:gd name="adj2" fmla="val -8333"/>
              <a:gd name="adj3" fmla="val 68864"/>
              <a:gd name="adj4" fmla="val -5742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সমতুল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152400" y="457200"/>
          <a:ext cx="6858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1" name="Equation" r:id="rId3" imgW="152280" imgH="393480" progId="Equation.3">
                  <p:embed/>
                </p:oleObj>
              </mc:Choice>
              <mc:Fallback>
                <p:oleObj name="Equation" r:id="rId3" imgW="152280" imgH="3934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57200"/>
                        <a:ext cx="685800" cy="125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152400" y="2019300"/>
          <a:ext cx="6858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2" name="Equation" r:id="rId5" imgW="152280" imgH="393480" progId="Equation.3">
                  <p:embed/>
                </p:oleObj>
              </mc:Choice>
              <mc:Fallback>
                <p:oleObj name="Equation" r:id="rId5" imgW="15228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019300"/>
                        <a:ext cx="685800" cy="125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4" grpId="0" animBg="1"/>
      <p:bldP spid="5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279</Words>
  <Application>Microsoft Office PowerPoint</Application>
  <PresentationFormat>On-screen Show (4:3)</PresentationFormat>
  <Paragraphs>86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Aharoni</vt:lpstr>
      <vt:lpstr>Arial</vt:lpstr>
      <vt:lpstr>Calibri</vt:lpstr>
      <vt:lpstr>Cambria Math</vt:lpstr>
      <vt:lpstr>NikoshBAN</vt:lpstr>
      <vt:lpstr>Vrinda</vt:lpstr>
      <vt:lpstr>Wingdings</vt:lpstr>
      <vt:lpstr>Office Theme</vt:lpstr>
      <vt:lpstr>Packager Shell Object</vt:lpstr>
      <vt:lpstr>Equation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lab-2</dc:creator>
  <cp:lastModifiedBy>Bhupen Roy</cp:lastModifiedBy>
  <cp:revision>225</cp:revision>
  <dcterms:created xsi:type="dcterms:W3CDTF">2006-08-16T00:00:00Z</dcterms:created>
  <dcterms:modified xsi:type="dcterms:W3CDTF">2020-10-27T15:50:03Z</dcterms:modified>
</cp:coreProperties>
</file>