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8"/>
  </p:notesMasterIdLst>
  <p:sldIdLst>
    <p:sldId id="305" r:id="rId2"/>
    <p:sldId id="287" r:id="rId3"/>
    <p:sldId id="297" r:id="rId4"/>
    <p:sldId id="299" r:id="rId5"/>
    <p:sldId id="293" r:id="rId6"/>
    <p:sldId id="271" r:id="rId7"/>
    <p:sldId id="272" r:id="rId8"/>
    <p:sldId id="294" r:id="rId9"/>
    <p:sldId id="300" r:id="rId10"/>
    <p:sldId id="301" r:id="rId11"/>
    <p:sldId id="296" r:id="rId12"/>
    <p:sldId id="302" r:id="rId13"/>
    <p:sldId id="298" r:id="rId14"/>
    <p:sldId id="292" r:id="rId15"/>
    <p:sldId id="295" r:id="rId16"/>
    <p:sldId id="30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el Laptop" initials="D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85" autoAdjust="0"/>
    <p:restoredTop sz="99821" autoAdjust="0"/>
  </p:normalViewPr>
  <p:slideViewPr>
    <p:cSldViewPr snapToGrid="0">
      <p:cViewPr varScale="1">
        <p:scale>
          <a:sx n="68" d="100"/>
          <a:sy n="68" d="100"/>
        </p:scale>
        <p:origin x="-126" y="-15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203F5-4DC5-42F4-9BEA-B0B95B77936F}" type="datetimeFigureOut">
              <a:rPr lang="en-US" smtClean="0"/>
              <a:pPr/>
              <a:t>26-Oct-20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253DB4-2762-48F5-AD33-9B49E937489F}" type="slidenum">
              <a:rPr lang="en-US" smtClean="0"/>
              <a:pPr/>
              <a:t>‹#›</a:t>
            </a:fld>
            <a:endParaRPr lang="en-US"/>
          </a:p>
        </p:txBody>
      </p:sp>
    </p:spTree>
    <p:extLst>
      <p:ext uri="{BB962C8B-B14F-4D97-AF65-F5344CB8AC3E}">
        <p14:creationId xmlns:p14="http://schemas.microsoft.com/office/powerpoint/2010/main" xmlns="" val="347501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FFC7884A-1710-4EF9-9401-FDC9834383C8}" type="datetimeFigureOut">
              <a:rPr lang="en-US" smtClean="0"/>
              <a:pPr/>
              <a:t>26-Oct-20</a:t>
            </a:fld>
            <a:endParaRPr lang="en-US"/>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33A86A56-DBBC-4C73-B6C7-179BDFF4AD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C7884A-1710-4EF9-9401-FDC9834383C8}" type="datetimeFigureOut">
              <a:rPr lang="en-US" smtClean="0"/>
              <a:pPr/>
              <a:t>26-Oct-20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A86A56-DBBC-4C73-B6C7-179BDFF4AD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extLst/>
          </a:lstStyle>
          <a:p>
            <a:fld id="{FFC7884A-1710-4EF9-9401-FDC9834383C8}" type="datetimeFigureOut">
              <a:rPr lang="en-US" smtClean="0"/>
              <a:pPr/>
              <a:t>26-Oct-20</a:t>
            </a:fld>
            <a:endParaRPr lang="en-US"/>
          </a:p>
        </p:txBody>
      </p:sp>
      <p:sp>
        <p:nvSpPr>
          <p:cNvPr id="5" name="Footer Placeholder 4"/>
          <p:cNvSpPr>
            <a:spLocks noGrp="1"/>
          </p:cNvSpPr>
          <p:nvPr>
            <p:ph type="ftr" sz="quarter" idx="11"/>
          </p:nvPr>
        </p:nvSpPr>
        <p:spPr>
          <a:xfrm>
            <a:off x="609600" y="6556248"/>
            <a:ext cx="4876800" cy="228600"/>
          </a:xfrm>
        </p:spPr>
        <p:txBody>
          <a:bodyPr/>
          <a:lstStyle>
            <a:extLst/>
          </a:lstStyle>
          <a:p>
            <a:endParaRPr lang="en-US"/>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33A86A56-DBBC-4C73-B6C7-179BDFF4AD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FC7884A-1710-4EF9-9401-FDC9834383C8}" type="datetimeFigureOut">
              <a:rPr lang="en-US" smtClean="0"/>
              <a:pPr/>
              <a:t>26-Oct-20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3A86A56-DBBC-4C73-B6C7-179BDFF4AD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FFC7884A-1710-4EF9-9401-FDC9834383C8}" type="datetimeFigureOut">
              <a:rPr lang="en-US" smtClean="0"/>
              <a:pPr/>
              <a:t>26-Oct-20</a:t>
            </a:fld>
            <a:endParaRPr lang="en-US"/>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8978603" y="6555112"/>
            <a:ext cx="784448" cy="228600"/>
          </a:xfrm>
        </p:spPr>
        <p:txBody>
          <a:bodyPr/>
          <a:lstStyle>
            <a:extLst/>
          </a:lstStyle>
          <a:p>
            <a:fld id="{33A86A56-DBBC-4C73-B6C7-179BDFF4AD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FC7884A-1710-4EF9-9401-FDC9834383C8}" type="datetimeFigureOut">
              <a:rPr lang="en-US" smtClean="0"/>
              <a:pPr/>
              <a:t>26-Oct-20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A86A56-DBBC-4C73-B6C7-179BDFF4AD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FC7884A-1710-4EF9-9401-FDC9834383C8}" type="datetimeFigureOut">
              <a:rPr lang="en-US" smtClean="0"/>
              <a:pPr/>
              <a:t>26-Oct-20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3A86A56-DBBC-4C73-B6C7-179BDFF4AD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FC7884A-1710-4EF9-9401-FDC9834383C8}" type="datetimeFigureOut">
              <a:rPr lang="en-US" smtClean="0"/>
              <a:pPr/>
              <a:t>26-Oct-20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3A86A56-DBBC-4C73-B6C7-179BDFF4AD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FC7884A-1710-4EF9-9401-FDC9834383C8}" type="datetimeFigureOut">
              <a:rPr lang="en-US" smtClean="0"/>
              <a:pPr/>
              <a:t>26-Oct-20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3A86A56-DBBC-4C73-B6C7-179BDFF4AD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FC7884A-1710-4EF9-9401-FDC9834383C8}" type="datetimeFigureOut">
              <a:rPr lang="en-US" smtClean="0"/>
              <a:pPr/>
              <a:t>26-Oct-20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A86A56-DBBC-4C73-B6C7-179BDFF4AD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FC7884A-1710-4EF9-9401-FDC9834383C8}" type="datetimeFigureOut">
              <a:rPr lang="en-US" smtClean="0"/>
              <a:pPr/>
              <a:t>26-Oct-20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A86A56-DBBC-4C73-B6C7-179BDFF4AD5B}" type="slidenum">
              <a:rPr lang="en-US" smtClean="0"/>
              <a:pPr/>
              <a:t>‹#›</a:t>
            </a:fld>
            <a:endParaRPr lang="en-US"/>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FFC7884A-1710-4EF9-9401-FDC9834383C8}" type="datetimeFigureOut">
              <a:rPr lang="en-US" smtClean="0"/>
              <a:pPr/>
              <a:t>26-Oct-20</a:t>
            </a:fld>
            <a:endParaRPr lang="en-US"/>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3A86A56-DBBC-4C73-B6C7-179BDFF4AD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Camera\man and woman\20180905_101450-1.jpg"/>
          <p:cNvPicPr>
            <a:picLocks noChangeAspect="1" noChangeArrowheads="1"/>
          </p:cNvPicPr>
          <p:nvPr/>
        </p:nvPicPr>
        <p:blipFill>
          <a:blip r:embed="rId2"/>
          <a:srcRect/>
          <a:stretch>
            <a:fillRect/>
          </a:stretch>
        </p:blipFill>
        <p:spPr bwMode="auto">
          <a:xfrm>
            <a:off x="-182881" y="-1"/>
            <a:ext cx="11116493" cy="6858001"/>
          </a:xfrm>
          <a:prstGeom prst="rect">
            <a:avLst/>
          </a:prstGeom>
          <a:noFill/>
        </p:spPr>
      </p:pic>
      <p:sp>
        <p:nvSpPr>
          <p:cNvPr id="3" name="Rounded Rectangle 2"/>
          <p:cNvSpPr/>
          <p:nvPr/>
        </p:nvSpPr>
        <p:spPr>
          <a:xfrm>
            <a:off x="1486906" y="2652434"/>
            <a:ext cx="8136610" cy="22782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extrusionH="57150" contourW="6350" prstMaterial="metal">
              <a:bevelT w="127000" h="31750" prst="slope"/>
              <a:contourClr>
                <a:schemeClr val="accent1">
                  <a:shade val="75000"/>
                </a:schemeClr>
              </a:contourClr>
            </a:sp3d>
          </a:bodyPr>
          <a:lstStyle/>
          <a:p>
            <a:pPr algn="ctr"/>
            <a:r>
              <a:rPr lang="bn-BD" sz="16600" b="1" cap="all" dirty="0" smtClean="0">
                <a:ln w="0"/>
                <a:solidFill>
                  <a:srgbClr val="FFFF00"/>
                </a:solidFill>
                <a:effectLst>
                  <a:innerShdw blurRad="63500" dist="50800">
                    <a:prstClr val="black">
                      <a:alpha val="50000"/>
                    </a:prstClr>
                  </a:innerShdw>
                  <a:reflection blurRad="12700" stA="50000" endPos="50000" dist="5000" dir="5400000" sy="-100000" rotWithShape="0"/>
                </a:effectLst>
                <a:latin typeface="NikoshBAN" pitchFamily="2" charset="0"/>
                <a:cs typeface="NikoshBAN" pitchFamily="2" charset="0"/>
              </a:rPr>
              <a:t>স্বাগতম</a:t>
            </a:r>
            <a:r>
              <a:rPr lang="bn-BD"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innerShdw blurRad="63500" dist="50800">
                    <a:prstClr val="black">
                      <a:alpha val="50000"/>
                    </a:prstClr>
                  </a:innerShdw>
                  <a:reflection blurRad="12700" stA="50000" endPos="50000" dist="5000" dir="5400000" sy="-100000" rotWithShape="0"/>
                </a:effectLst>
                <a:latin typeface="NikoshBAN" pitchFamily="2" charset="0"/>
                <a:cs typeface="NikoshBAN" pitchFamily="2" charset="0"/>
              </a:rPr>
              <a:t> </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innerShdw blurRad="63500" dist="50800">
                  <a:prstClr val="black">
                    <a:alpha val="50000"/>
                  </a:prstClr>
                </a:innerShdw>
                <a:reflection blurRad="12700" stA="50000" endPos="50000" dist="5000" dir="5400000" sy="-100000" rotWithShape="0"/>
              </a:effectLst>
              <a:latin typeface="NikoshBAN" pitchFamily="2" charset="0"/>
              <a:cs typeface="NikoshBAN" pitchFamily="2" charset="0"/>
            </a:endParaRPr>
          </a:p>
        </p:txBody>
      </p:sp>
      <p:pic>
        <p:nvPicPr>
          <p:cNvPr id="4" name="Picture 2" descr="C:\Users\user\Pictures\bird-animated-gif-8.gif"/>
          <p:cNvPicPr>
            <a:picLocks noChangeAspect="1" noChangeArrowheads="1" noCrop="1"/>
          </p:cNvPicPr>
          <p:nvPr/>
        </p:nvPicPr>
        <p:blipFill>
          <a:blip r:embed="rId3"/>
          <a:srcRect/>
          <a:stretch>
            <a:fillRect/>
          </a:stretch>
        </p:blipFill>
        <p:spPr bwMode="auto">
          <a:xfrm>
            <a:off x="-225168" y="0"/>
            <a:ext cx="2298709" cy="2061274"/>
          </a:xfrm>
          <a:prstGeom prst="rect">
            <a:avLst/>
          </a:prstGeom>
          <a:noFill/>
        </p:spPr>
      </p:pic>
      <p:pic>
        <p:nvPicPr>
          <p:cNvPr id="5" name="Picture 3" descr="C:\Users\user\Pictures\bird-animated-gif-1.gif"/>
          <p:cNvPicPr>
            <a:picLocks noChangeAspect="1" noChangeArrowheads="1" noCrop="1"/>
          </p:cNvPicPr>
          <p:nvPr/>
        </p:nvPicPr>
        <p:blipFill>
          <a:blip r:embed="rId4"/>
          <a:srcRect/>
          <a:stretch>
            <a:fillRect/>
          </a:stretch>
        </p:blipFill>
        <p:spPr bwMode="auto">
          <a:xfrm>
            <a:off x="4773257" y="5107577"/>
            <a:ext cx="3182022" cy="190717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052774"/>
            <a:ext cx="10881360" cy="3805226"/>
          </a:xfrm>
          <a:prstGeom prst="rect">
            <a:avLst/>
          </a:prstGeom>
        </p:spPr>
      </p:pic>
      <p:pic>
        <p:nvPicPr>
          <p:cNvPr id="1026" name="Picture 2" descr="G:\Presentation1\received_2560101840872473.jpeg"/>
          <p:cNvPicPr>
            <a:picLocks noChangeAspect="1" noChangeArrowheads="1"/>
          </p:cNvPicPr>
          <p:nvPr/>
        </p:nvPicPr>
        <p:blipFill>
          <a:blip r:embed="rId3"/>
          <a:srcRect/>
          <a:stretch>
            <a:fillRect/>
          </a:stretch>
        </p:blipFill>
        <p:spPr bwMode="auto">
          <a:xfrm>
            <a:off x="1" y="0"/>
            <a:ext cx="5264330" cy="3111856"/>
          </a:xfrm>
          <a:prstGeom prst="rect">
            <a:avLst/>
          </a:prstGeom>
          <a:noFill/>
        </p:spPr>
      </p:pic>
      <p:pic>
        <p:nvPicPr>
          <p:cNvPr id="1027" name="Picture 3"/>
          <p:cNvPicPr>
            <a:picLocks noChangeAspect="1" noChangeArrowheads="1"/>
          </p:cNvPicPr>
          <p:nvPr/>
        </p:nvPicPr>
        <p:blipFill>
          <a:blip r:embed="rId4"/>
          <a:srcRect/>
          <a:stretch>
            <a:fillRect/>
          </a:stretch>
        </p:blipFill>
        <p:spPr bwMode="auto">
          <a:xfrm>
            <a:off x="5277395" y="0"/>
            <a:ext cx="5603966" cy="305836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1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ppt_x"/>
                                          </p:val>
                                        </p:tav>
                                        <p:tav tm="100000">
                                          <p:val>
                                            <p:strVal val="#ppt_x"/>
                                          </p:val>
                                        </p:tav>
                                      </p:tavLst>
                                    </p:anim>
                                    <p:anim calcmode="lin" valueType="num">
                                      <p:cBhvr additive="base">
                                        <p:cTn id="20"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11038114" cy="65314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I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গরিব নিচু শ্রেণির ছেলে কাঙালী।তার মা অভাগী। প্রতিবেশী উঁচু জাতের বাড়ির গৃহ কর্ত্রীর মৃত্যুর পর সৎকারের দৃশ্য দেখে অভাগীর ভেতরকার অন্যুভূতিই এ গল্পের মাধ্যমে প্রকাশ পেয়েছে। মৃতের আড়ম্বরতা ও সৎকারের ব্যাপকতা দেখে অভাগীও নিজের মৃত্যু মুহূর্তের স্বপ্ন দেখে। চন্দন,সিন্দুর,আলতা,মালা,ঘৃত,মধু,ধূপ,ধুনা,অগ্নির ধোঁয়ায় মুখুয্যে বাড়ির গিন্নি স্বর্গে গমন করেছে।    </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95896"/>
            <a:ext cx="10933611" cy="3762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bn-IN"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দুখিনী  অভাগীও ভাবে তার মৃত্যুর সময় স্বামীর পায়ের ধুলা নিয়ে মৃত্যু শেষে পুত্র মুখাগ্নি করলে সেও স্বর্গে যাবে। মৃত্যুর সময় কাঙালি তার বাবাকে হাজির করতে পারলেও পারেনি কাঠের অভাবে মায়ের সৎকার করতে।অবশেষে নদীর চরে গর্তে পুঁতে ফেলতে হয়েছে।  </a:t>
            </a:r>
            <a:endPar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0" name="Picture 2"/>
          <p:cNvPicPr>
            <a:picLocks noChangeAspect="1" noChangeArrowheads="1"/>
          </p:cNvPicPr>
          <p:nvPr/>
        </p:nvPicPr>
        <p:blipFill>
          <a:blip r:embed="rId2"/>
          <a:srcRect/>
          <a:stretch>
            <a:fillRect/>
          </a:stretch>
        </p:blipFill>
        <p:spPr bwMode="auto">
          <a:xfrm>
            <a:off x="-1" y="0"/>
            <a:ext cx="10894423" cy="292608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46811"/>
            <a:ext cx="10894423" cy="46111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q"/>
            </a:pPr>
            <a:r>
              <a:rPr lang="bn-BD"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নীচু শ্রেণির মানুষ বলতে কাদের বুঝানো হয়েছে ব্যাখ্যা কর ।</a:t>
            </a:r>
          </a:p>
        </p:txBody>
      </p:sp>
      <p:sp>
        <p:nvSpPr>
          <p:cNvPr id="5" name="Oval 4"/>
          <p:cNvSpPr/>
          <p:nvPr/>
        </p:nvSpPr>
        <p:spPr>
          <a:xfrm>
            <a:off x="2364378" y="169817"/>
            <a:ext cx="6426926" cy="15152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err="1" smtClean="0">
                <a:solidFill>
                  <a:schemeClr val="bg1"/>
                </a:solidFill>
                <a:latin typeface="NikoshBAN" panose="02000000000000000000" pitchFamily="2" charset="0"/>
                <a:cs typeface="NikoshBAN" panose="02000000000000000000" pitchFamily="2" charset="0"/>
              </a:rPr>
              <a:t>দল</a:t>
            </a:r>
            <a:r>
              <a:rPr lang="bn-IN" sz="6000" b="1" i="1" dirty="0" smtClean="0">
                <a:solidFill>
                  <a:schemeClr val="bg1"/>
                </a:solidFill>
                <a:latin typeface="NikoshBAN" panose="02000000000000000000" pitchFamily="2" charset="0"/>
                <a:cs typeface="NikoshBAN" panose="02000000000000000000" pitchFamily="2" charset="0"/>
              </a:rPr>
              <a:t>ীয়</a:t>
            </a:r>
            <a:r>
              <a:rPr lang="en-US" sz="6000" b="1" i="1" dirty="0" smtClean="0">
                <a:solidFill>
                  <a:schemeClr val="bg1"/>
                </a:solidFill>
                <a:latin typeface="NikoshBAN" panose="02000000000000000000" pitchFamily="2" charset="0"/>
                <a:cs typeface="NikoshBAN" panose="02000000000000000000" pitchFamily="2" charset="0"/>
              </a:rPr>
              <a:t> </a:t>
            </a:r>
            <a:r>
              <a:rPr lang="en-US" sz="6000" b="1" i="1" dirty="0" err="1" smtClean="0">
                <a:solidFill>
                  <a:schemeClr val="bg1"/>
                </a:solidFill>
                <a:latin typeface="NikoshBAN" panose="02000000000000000000" pitchFamily="2" charset="0"/>
                <a:cs typeface="NikoshBAN" panose="02000000000000000000" pitchFamily="2" charset="0"/>
              </a:rPr>
              <a:t>কাজ</a:t>
            </a:r>
            <a:endParaRPr lang="en-US" sz="6000" b="1" i="1" dirty="0">
              <a:solidFill>
                <a:schemeClr val="bg1"/>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81497"/>
            <a:ext cx="10868297" cy="4676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Ø"/>
            </a:pPr>
            <a:endParaRPr lang="bn-BD"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marL="285750" indent="-285750" algn="ctr"/>
            <a:r>
              <a:rPr lang="bn-I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১। </a:t>
            </a:r>
            <a:r>
              <a:rPr lang="bn-BD"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কাঙালীর বাবার নাম কী ?</a:t>
            </a:r>
          </a:p>
          <a:p>
            <a:pPr marL="285750" indent="-285750" algn="ctr"/>
            <a:r>
              <a:rPr lang="bn-I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২। </a:t>
            </a:r>
            <a:r>
              <a:rPr lang="bn-BD"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কোন নদীর তীরে শ্মশান ঘাট অবস্থিত ?</a:t>
            </a:r>
          </a:p>
          <a:p>
            <a:pPr marL="285750" indent="-285750" algn="ctr"/>
            <a:r>
              <a:rPr lang="bn-I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৩। </a:t>
            </a:r>
            <a:r>
              <a:rPr lang="bn-BD"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কাঙালীর মায়ের বয়স কত ?</a:t>
            </a:r>
          </a:p>
          <a:p>
            <a:pPr marL="285750" indent="-285750" algn="ctr"/>
            <a:r>
              <a:rPr lang="bn-I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৪। মুখুয্যে গিন্নী কোথায় গমন করেছেন ? </a:t>
            </a:r>
            <a:r>
              <a:rPr lang="bn-BD"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Flowchart: Alternate Process 4"/>
          <p:cNvSpPr/>
          <p:nvPr/>
        </p:nvSpPr>
        <p:spPr>
          <a:xfrm>
            <a:off x="2616591" y="0"/>
            <a:ext cx="5247249" cy="218149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মূল্যায়ন</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395469" y="283337"/>
            <a:ext cx="6065950" cy="218554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বাড়ির</a:t>
            </a:r>
            <a:r>
              <a:rPr lang="en-US" sz="8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কাজ</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0" y="2886891"/>
            <a:ext cx="10959737" cy="397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কাঙালি তার মায়ের প্রতি যে মাতৃভক্তি দেখিয়েছে এরকম কোনো ঘটনা লিপিবদ্ধ কর। </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5-Point Star 6"/>
          <p:cNvSpPr/>
          <p:nvPr/>
        </p:nvSpPr>
        <p:spPr>
          <a:xfrm>
            <a:off x="182881" y="3840479"/>
            <a:ext cx="522514" cy="36576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881360" cy="6858000"/>
          </a:xfrm>
          <a:prstGeom prst="rect">
            <a:avLst/>
          </a:prstGeom>
        </p:spPr>
      </p:pic>
      <p:sp>
        <p:nvSpPr>
          <p:cNvPr id="3" name="Rectangle 2"/>
          <p:cNvSpPr/>
          <p:nvPr/>
        </p:nvSpPr>
        <p:spPr>
          <a:xfrm>
            <a:off x="1149532" y="2644170"/>
            <a:ext cx="7772400" cy="221599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13800" b="1" dirty="0" smtClean="0">
                <a:ln w="11430"/>
                <a:solidFill>
                  <a:srgbClr val="FFFF00"/>
                </a:solidFill>
                <a:effectLst>
                  <a:outerShdw blurRad="80000" dist="40000" dir="5040000" algn="tl">
                    <a:srgbClr val="000000">
                      <a:alpha val="30000"/>
                    </a:srgbClr>
                  </a:outerShdw>
                </a:effectLst>
                <a:latin typeface="NikoshBAN" pitchFamily="2" charset="0"/>
                <a:cs typeface="NikoshBAN" pitchFamily="2" charset="0"/>
              </a:rPr>
              <a:t>ধন্যবাদ</a:t>
            </a:r>
            <a:endParaRPr lang="en-US" sz="13800" b="1" dirty="0">
              <a:ln w="11430"/>
              <a:solidFill>
                <a:srgbClr val="FFFF00"/>
              </a:solidFill>
              <a:effectLst>
                <a:outerShdw blurRad="80000" dist="40000" dir="5040000" algn="tl">
                  <a:srgbClr val="000000">
                    <a:alpha val="30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29402" y="1234405"/>
            <a:ext cx="3642360" cy="3657600"/>
          </a:xfrm>
          <a:prstGeom prst="roundRect">
            <a:avLst/>
          </a:prstGeom>
          <a:blipFill dpi="0" rotWithShape="1">
            <a:blip r:embed="rId2">
              <a:extLst>
                <a:ext uri="{28A0092B-C50C-407E-A947-70E740481C1C}">
                  <a14:useLocalDpi xmlns=""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487271" y="5225968"/>
            <a:ext cx="5196840" cy="1632032"/>
          </a:xfrm>
          <a:prstGeom prst="round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IN"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 শ্রেণি</a:t>
            </a:r>
            <a:r>
              <a:rPr lang="bn-BD"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 নবম </a:t>
            </a:r>
            <a:r>
              <a:rPr lang="bn-IN"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 </a:t>
            </a:r>
            <a:endParaRPr lang="bn-BD"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a:p>
            <a:pPr algn="ctr"/>
            <a:r>
              <a:rPr lang="bn-BD"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বিষয়ঃ </a:t>
            </a:r>
            <a:r>
              <a:rPr lang="bn-IN"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বাংলা প্রথম পত্র</a:t>
            </a:r>
            <a:endParaRPr lang="bn-BD"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a:p>
            <a:pPr algn="ctr"/>
            <a:r>
              <a:rPr lang="bn-BD"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anose="02000000000000000000" pitchFamily="2" charset="0"/>
                <a:cs typeface="NikoshBAN" panose="02000000000000000000" pitchFamily="2" charset="0"/>
              </a:rPr>
              <a:t>(পদ্য) </a:t>
            </a:r>
            <a:endParaRPr lang="bn-IN" sz="36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a:p>
            <a:pPr algn="ctr"/>
            <a:r>
              <a:rPr lang="bn-IN"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sp>
        <p:nvSpPr>
          <p:cNvPr id="5" name="Rounded Rectangle 4"/>
          <p:cNvSpPr/>
          <p:nvPr/>
        </p:nvSpPr>
        <p:spPr>
          <a:xfrm>
            <a:off x="3874293" y="275570"/>
            <a:ext cx="2983043" cy="914400"/>
          </a:xfrm>
          <a:prstGeom prst="roundRect">
            <a:avLst>
              <a:gd name="adj" fmla="val 0"/>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bn-IN"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পরিচিতি</a:t>
            </a:r>
            <a:r>
              <a:rPr lang="bn-IN" sz="2000" b="1" dirty="0" smtClean="0">
                <a:latin typeface="NikoshBAN" panose="02000000000000000000" pitchFamily="2" charset="0"/>
                <a:cs typeface="NikoshBAN" panose="02000000000000000000" pitchFamily="2" charset="0"/>
              </a:rPr>
              <a:t>  </a:t>
            </a:r>
            <a:endParaRPr lang="en-US" sz="2000" b="1" dirty="0">
              <a:latin typeface="NikoshBAN" panose="02000000000000000000" pitchFamily="2" charset="0"/>
              <a:cs typeface="NikoshBAN" panose="02000000000000000000" pitchFamily="2" charset="0"/>
            </a:endParaRPr>
          </a:p>
        </p:txBody>
      </p:sp>
      <p:sp>
        <p:nvSpPr>
          <p:cNvPr id="6" name="Rectangle 5"/>
          <p:cNvSpPr/>
          <p:nvPr/>
        </p:nvSpPr>
        <p:spPr>
          <a:xfrm>
            <a:off x="0" y="4580744"/>
            <a:ext cx="4475563" cy="227725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bn-BD"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কৃষ্ণা ভট্টাচার্য্য</a:t>
            </a:r>
          </a:p>
          <a:p>
            <a:pPr algn="ctr"/>
            <a:r>
              <a:rPr lang="bn-BD"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সহকারি শিক্ষক</a:t>
            </a: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p>
          <a:p>
            <a:pPr algn="ctr"/>
            <a:r>
              <a:rPr lang="bn-BD"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সিলাম প</a:t>
            </a:r>
            <a:r>
              <a:rPr lang="en-US" sz="28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দ্মলোচন</a:t>
            </a:r>
            <a:r>
              <a:rPr lang="bn-BD"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বহুমুখী </a:t>
            </a:r>
            <a:r>
              <a:rPr lang="en-US" sz="28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উচ্চ</a:t>
            </a: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বিদ্যালয়</a:t>
            </a:r>
            <a:r>
              <a:rPr lang="en-US"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r>
              <a:rPr lang="bn-BD"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p>
          <a:p>
            <a:pPr algn="ctr"/>
            <a:r>
              <a:rPr lang="bn-BD" sz="28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দক্ষিণ সুরমা, সিলেট। </a:t>
            </a:r>
            <a:endParaRPr lang="en-US" sz="2800" b="1" spc="50" dirty="0" smtClean="0">
              <a:ln w="11430"/>
              <a:effectLst>
                <a:outerShdw blurRad="76200" dist="50800" dir="5400000" algn="tl" rotWithShape="0">
                  <a:srgbClr val="000000">
                    <a:alpha val="65000"/>
                  </a:srgbClr>
                </a:outerShdw>
              </a:effectLst>
            </a:endParaRPr>
          </a:p>
        </p:txBody>
      </p:sp>
      <p:pic>
        <p:nvPicPr>
          <p:cNvPr id="7" name="Picture 6" descr="C:\Users\user\Pictures\cat animated.gif - Google Search_files\mo.jpg"/>
          <p:cNvPicPr>
            <a:picLocks noChangeAspect="1" noChangeArrowheads="1"/>
          </p:cNvPicPr>
          <p:nvPr/>
        </p:nvPicPr>
        <p:blipFill>
          <a:blip r:embed="rId3"/>
          <a:srcRect/>
          <a:stretch>
            <a:fillRect/>
          </a:stretch>
        </p:blipFill>
        <p:spPr bwMode="auto">
          <a:xfrm>
            <a:off x="234191" y="891251"/>
            <a:ext cx="3682652" cy="3563686"/>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9" name="Straight Connector 8"/>
          <p:cNvCxnSpPr/>
          <p:nvPr/>
        </p:nvCxnSpPr>
        <p:spPr>
          <a:xfrm rot="5400000">
            <a:off x="3240912" y="3449256"/>
            <a:ext cx="3808070" cy="1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022203" y="3350870"/>
            <a:ext cx="2523283" cy="115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657601" y="3356661"/>
            <a:ext cx="2650603" cy="1157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9210202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0842171" cy="836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ছবিগুলো মনোযোগ সহকারে দেখো </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6" name="Straight Arrow Connector 5"/>
          <p:cNvCxnSpPr/>
          <p:nvPr/>
        </p:nvCxnSpPr>
        <p:spPr>
          <a:xfrm flipV="1">
            <a:off x="9679577" y="418011"/>
            <a:ext cx="796834" cy="26126"/>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3073" name="Picture 1" descr="H:\Screenshot_2020-10-14-16-46-26-191_com.google.android.googlequicksearchbox~2.png"/>
          <p:cNvPicPr>
            <a:picLocks noChangeAspect="1" noChangeArrowheads="1"/>
          </p:cNvPicPr>
          <p:nvPr/>
        </p:nvPicPr>
        <p:blipFill>
          <a:blip r:embed="rId2"/>
          <a:srcRect/>
          <a:stretch>
            <a:fillRect/>
          </a:stretch>
        </p:blipFill>
        <p:spPr bwMode="auto">
          <a:xfrm>
            <a:off x="1" y="862148"/>
            <a:ext cx="5603965" cy="5995851"/>
          </a:xfrm>
          <a:prstGeom prst="rect">
            <a:avLst/>
          </a:prstGeom>
          <a:noFill/>
        </p:spPr>
      </p:pic>
      <p:pic>
        <p:nvPicPr>
          <p:cNvPr id="3074" name="Picture 2" descr="H:\Screenshot_2020-10-14-16-43-34-294_com.google.android.googlequicksearchbox~2.png"/>
          <p:cNvPicPr>
            <a:picLocks noChangeAspect="1" noChangeArrowheads="1"/>
          </p:cNvPicPr>
          <p:nvPr/>
        </p:nvPicPr>
        <p:blipFill>
          <a:blip r:embed="rId3"/>
          <a:srcRect/>
          <a:stretch>
            <a:fillRect/>
          </a:stretch>
        </p:blipFill>
        <p:spPr bwMode="auto">
          <a:xfrm>
            <a:off x="5577840" y="809564"/>
            <a:ext cx="5319849" cy="6048436"/>
          </a:xfrm>
          <a:prstGeom prst="rect">
            <a:avLst/>
          </a:prstGeom>
          <a:noFill/>
        </p:spPr>
      </p:pic>
      <p:sp>
        <p:nvSpPr>
          <p:cNvPr id="8" name="Rectangle 7"/>
          <p:cNvSpPr/>
          <p:nvPr/>
        </p:nvSpPr>
        <p:spPr>
          <a:xfrm>
            <a:off x="1332412" y="2129246"/>
            <a:ext cx="4114800" cy="1136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শব দেখে মেয়েটি নিজের শেষ দিনের কথা ভাবছে।  </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Screenshot_2020-10-14-16-49-44-731_com.google.android.googlequicksearchbox~2.png"/>
          <p:cNvPicPr>
            <a:picLocks noChangeAspect="1" noChangeArrowheads="1"/>
          </p:cNvPicPr>
          <p:nvPr/>
        </p:nvPicPr>
        <p:blipFill>
          <a:blip r:embed="rId2"/>
          <a:srcRect/>
          <a:stretch>
            <a:fillRect/>
          </a:stretch>
        </p:blipFill>
        <p:spPr bwMode="auto">
          <a:xfrm>
            <a:off x="0" y="-1"/>
            <a:ext cx="10855234" cy="6858001"/>
          </a:xfrm>
          <a:prstGeom prst="rect">
            <a:avLst/>
          </a:prstGeom>
          <a:noFill/>
        </p:spPr>
      </p:pic>
      <p:pic>
        <p:nvPicPr>
          <p:cNvPr id="18435" name="Picture 3" descr="H:\Presentation1\received_2560101840872473.jpeg"/>
          <p:cNvPicPr>
            <a:picLocks noChangeAspect="1" noChangeArrowheads="1"/>
          </p:cNvPicPr>
          <p:nvPr/>
        </p:nvPicPr>
        <p:blipFill>
          <a:blip r:embed="rId3"/>
          <a:srcRect/>
          <a:stretch>
            <a:fillRect/>
          </a:stretch>
        </p:blipFill>
        <p:spPr bwMode="auto">
          <a:xfrm>
            <a:off x="3278777" y="300446"/>
            <a:ext cx="3513908" cy="41670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06188" y="347239"/>
            <a:ext cx="3761771" cy="1107996"/>
          </a:xfrm>
          <a:prstGeom prst="rect">
            <a:avLst/>
          </a:prstGeom>
          <a:solidFill>
            <a:schemeClr val="accent1"/>
          </a:solidFill>
        </p:spPr>
        <p:txBody>
          <a:bodyPr wrap="square">
            <a:spAutoFit/>
          </a:bodyPr>
          <a:lstStyle/>
          <a:p>
            <a:r>
              <a:rPr lang="bn-BD"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শিখনফল</a:t>
            </a:r>
            <a:endParaRPr lang="en-US" sz="6600" dirty="0"/>
          </a:p>
        </p:txBody>
      </p:sp>
      <p:sp>
        <p:nvSpPr>
          <p:cNvPr id="5" name="Rounded Rectangle 4"/>
          <p:cNvSpPr/>
          <p:nvPr/>
        </p:nvSpPr>
        <p:spPr>
          <a:xfrm>
            <a:off x="509286" y="1759353"/>
            <a:ext cx="9479666" cy="4953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১।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শরৎচন্দ্র</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চট্টোপাধ্যায়</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সম্পর্কে</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বলতে</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3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পারবে</a:t>
            </a: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p>
          <a:p>
            <a:pPr algn="ct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rPr>
              <a:t>২। নতুন নতুন শব্দের অর্থ বলতে পারবে। </a:t>
            </a:r>
          </a:p>
          <a:p>
            <a:pPr algn="ct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rPr>
              <a:t>৩।মাতৃ ভক্তির ধারনা লাভ করতে পারবে।   </a:t>
            </a:r>
          </a:p>
          <a:p>
            <a:pPr algn="ct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rPr>
              <a:t> ৪।তৎকালীন হিন্দু সমাজে উচু-নিচু ও জাতি</a:t>
            </a:r>
          </a:p>
          <a:p>
            <a:pPr algn="ct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rPr>
              <a:t> ভেধাভেদ সম্পর্কে ধারনা লাভ করতে পারবে</a:t>
            </a:r>
            <a:r>
              <a:rPr lang="bn-BD" dirty="0" smtClean="0">
                <a:solidFill>
                  <a:schemeClr val="bg1"/>
                </a:solidFill>
                <a:latin typeface="NikoshBAN" panose="02000000000000000000" pitchFamily="2" charset="0"/>
              </a:rPr>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001" y="0"/>
            <a:ext cx="3750197" cy="636608"/>
          </a:xfrm>
          <a:solidFill>
            <a:schemeClr val="accent1"/>
          </a:solidFill>
        </p:spPr>
        <p:txBody>
          <a:bodyPr>
            <a:normAutofit fontScale="90000"/>
          </a:bodyPr>
          <a:lstStyle/>
          <a:p>
            <a:pPr algn="ctr"/>
            <a:r>
              <a:rPr lang="bn-BD" sz="4800"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লেখক পরিচিতি</a:t>
            </a:r>
            <a:endParaRPr lang="en-US" sz="4800" b="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4" name="Content Placeholder 3" descr="rtyu.jpg"/>
          <p:cNvPicPr>
            <a:picLocks noGrp="1" noChangeAspect="1"/>
          </p:cNvPicPr>
          <p:nvPr>
            <p:ph idx="1"/>
          </p:nvPr>
        </p:nvPicPr>
        <p:blipFill>
          <a:blip r:embed="rId3" cstate="print"/>
          <a:stretch>
            <a:fillRect/>
          </a:stretch>
        </p:blipFill>
        <p:spPr>
          <a:xfrm>
            <a:off x="5584075" y="4010184"/>
            <a:ext cx="33251" cy="45720"/>
          </a:xfrm>
        </p:spPr>
      </p:pic>
      <p:pic>
        <p:nvPicPr>
          <p:cNvPr id="7" name="Picture 6" descr="rtyu.jpg"/>
          <p:cNvPicPr>
            <a:picLocks noChangeAspect="1"/>
          </p:cNvPicPr>
          <p:nvPr/>
        </p:nvPicPr>
        <p:blipFill>
          <a:blip r:embed="rId4"/>
          <a:stretch>
            <a:fillRect/>
          </a:stretch>
        </p:blipFill>
        <p:spPr>
          <a:xfrm>
            <a:off x="3970117" y="2176041"/>
            <a:ext cx="2905246" cy="3171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 name="Rounded Rectangle 20"/>
          <p:cNvSpPr/>
          <p:nvPr/>
        </p:nvSpPr>
        <p:spPr>
          <a:xfrm>
            <a:off x="3946967" y="833379"/>
            <a:ext cx="3009418" cy="1157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জন্মঃ</a:t>
            </a:r>
            <a:r>
              <a:rPr lang="bn-B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১৫ই সেপ্টেম্বর  ১৮৭৬ সালে।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Rounded Rectangle 22"/>
          <p:cNvSpPr/>
          <p:nvPr/>
        </p:nvSpPr>
        <p:spPr>
          <a:xfrm>
            <a:off x="4087792" y="5523054"/>
            <a:ext cx="3009418" cy="1157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মৃত্যুঃ ১৬ই জানুয়ারি ১৯৩৮ সালে।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Rounded Rectangle 23"/>
          <p:cNvSpPr/>
          <p:nvPr/>
        </p:nvSpPr>
        <p:spPr>
          <a:xfrm>
            <a:off x="582593" y="4992548"/>
            <a:ext cx="3009418" cy="1157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তিনি ডি,লিট উপাধি লাভ করেন কোন ঢাকা  বিশ্ববিদ্যালয় থেকে</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Rounded Rectangle 24"/>
          <p:cNvSpPr/>
          <p:nvPr/>
        </p:nvSpPr>
        <p:spPr>
          <a:xfrm>
            <a:off x="7251538" y="1904039"/>
            <a:ext cx="3009418" cy="1157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জন্ম স্থানঃ </a:t>
            </a:r>
            <a:r>
              <a:rPr lang="bn-BD"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ভারতের পশ্চিমবঙ্গ রাজ্যের হুগলি জেলায়।</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26" name="Rounded Rectangle 25"/>
          <p:cNvSpPr/>
          <p:nvPr/>
        </p:nvSpPr>
        <p:spPr>
          <a:xfrm>
            <a:off x="470704" y="3468548"/>
            <a:ext cx="3009418" cy="1157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তিনি জগত্তারিণী পদক পান কলকাতা বিশ্ববিদ্যালয় বিশ্ববিদ্যালয় থেকে।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7" name="Rounded Rectangle 26"/>
          <p:cNvSpPr/>
          <p:nvPr/>
        </p:nvSpPr>
        <p:spPr>
          <a:xfrm>
            <a:off x="495783" y="1757423"/>
            <a:ext cx="3009418" cy="1414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উল্লেখযোগ্য গ্রন্থঃবড়দিদি,শ্রীকান্ত,</a:t>
            </a:r>
          </a:p>
          <a:p>
            <a:pPr algn="ctr"/>
            <a:r>
              <a:rPr lang="bn-B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দেনাপাওনা,পথের দাবি,শেষ প্রশ্ন।    </a:t>
            </a:r>
            <a:endParaRPr lang="en-US" sz="2400" dirty="0"/>
          </a:p>
        </p:txBody>
      </p:sp>
      <p:sp>
        <p:nvSpPr>
          <p:cNvPr id="28" name="Rounded Rectangle 27"/>
          <p:cNvSpPr/>
          <p:nvPr/>
        </p:nvSpPr>
        <p:spPr>
          <a:xfrm>
            <a:off x="7249610" y="3545713"/>
            <a:ext cx="3009418" cy="1157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তিনি </a:t>
            </a:r>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rPr>
              <a:t>রেঙ্গুনে কোন একাউন্ট্যান্ট জেনারেল </a:t>
            </a:r>
            <a:r>
              <a:rPr lang="bn-BD"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অফিসে চাকুরি করেন</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Rounded Rectangle 28"/>
          <p:cNvSpPr/>
          <p:nvPr/>
        </p:nvSpPr>
        <p:spPr>
          <a:xfrm>
            <a:off x="7367286" y="5144949"/>
            <a:ext cx="3009418" cy="11574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পিতার নামঃ </a:t>
            </a:r>
            <a:r>
              <a:rPr lang="bn-BD"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মতিলাল চট্টোপাধ্যায়</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xmlns="" val="8255972"/>
      </p:ext>
    </p:extLst>
  </p:cSld>
  <p:clrMapOvr>
    <a:masterClrMapping/>
  </p:clrMapOvr>
  <p:transition>
    <p:comb dir="vert"/>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ppt_x"/>
                                          </p:val>
                                        </p:tav>
                                        <p:tav tm="100000">
                                          <p:val>
                                            <p:strVal val="#ppt_x"/>
                                          </p:val>
                                        </p:tav>
                                      </p:tavLst>
                                    </p:anim>
                                    <p:anim calcmode="lin" valueType="num">
                                      <p:cBhvr additive="base">
                                        <p:cTn id="8"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to="" calcmode="lin" valueType="num">
                                      <p:cBhvr>
                                        <p:cTn id="13"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s-flowers-801020.gif"/>
          <p:cNvPicPr>
            <a:picLocks noGrp="1" noChangeAspect="1"/>
          </p:cNvPicPr>
          <p:nvPr>
            <p:ph idx="1"/>
          </p:nvPr>
        </p:nvPicPr>
        <p:blipFill>
          <a:blip r:embed="rId3" cstate="print"/>
          <a:stretch>
            <a:fillRect/>
          </a:stretch>
        </p:blipFill>
        <p:spPr>
          <a:xfrm>
            <a:off x="5562600" y="3980657"/>
            <a:ext cx="76200" cy="104775"/>
          </a:xfrm>
        </p:spPr>
      </p:pic>
      <p:sp>
        <p:nvSpPr>
          <p:cNvPr id="28" name="Rounded Rectangle 27"/>
          <p:cNvSpPr/>
          <p:nvPr/>
        </p:nvSpPr>
        <p:spPr>
          <a:xfrm>
            <a:off x="3391382" y="0"/>
            <a:ext cx="3449256" cy="752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শব্দার্থ</a:t>
            </a:r>
            <a:endParaRPr lang="en-US" sz="6000" dirty="0"/>
          </a:p>
        </p:txBody>
      </p:sp>
      <p:sp>
        <p:nvSpPr>
          <p:cNvPr id="29" name="Rounded Rectangle 28"/>
          <p:cNvSpPr/>
          <p:nvPr/>
        </p:nvSpPr>
        <p:spPr>
          <a:xfrm>
            <a:off x="312515" y="1632030"/>
            <a:ext cx="2824223" cy="120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প্রসন্ন</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35" name="Rounded Rectangle 34"/>
          <p:cNvSpPr/>
          <p:nvPr/>
        </p:nvSpPr>
        <p:spPr>
          <a:xfrm>
            <a:off x="7041267" y="4205467"/>
            <a:ext cx="3270351" cy="1500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খাদ্যদ্রব্য,আহার</a:t>
            </a:r>
            <a:r>
              <a:rPr lang="bn-IN"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a:t>
            </a:r>
            <a:r>
              <a:rPr lang="bn-BD"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র </a:t>
            </a:r>
            <a:r>
              <a:rPr lang="bn-BD"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বস্তু</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36" name="Rounded Rectangle 35"/>
          <p:cNvSpPr/>
          <p:nvPr/>
        </p:nvSpPr>
        <p:spPr>
          <a:xfrm>
            <a:off x="399327" y="4519912"/>
            <a:ext cx="2824223" cy="120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অশন</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37" name="Rounded Rectangle 36"/>
          <p:cNvSpPr/>
          <p:nvPr/>
        </p:nvSpPr>
        <p:spPr>
          <a:xfrm>
            <a:off x="6940951" y="1790217"/>
            <a:ext cx="2824223" cy="120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সন্তুষ্ট,খুশি</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8" name="Picture 7"/>
          <p:cNvPicPr>
            <a:picLocks noChangeAspect="1" noChangeArrowheads="1"/>
          </p:cNvPicPr>
          <p:nvPr/>
        </p:nvPicPr>
        <p:blipFill>
          <a:blip r:embed="rId4"/>
          <a:srcRect/>
          <a:stretch>
            <a:fillRect/>
          </a:stretch>
        </p:blipFill>
        <p:spPr bwMode="auto">
          <a:xfrm>
            <a:off x="3437680" y="1377220"/>
            <a:ext cx="3264061" cy="2103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5" cstate="print"/>
          <a:srcRect/>
          <a:stretch>
            <a:fillRect/>
          </a:stretch>
        </p:blipFill>
        <p:spPr bwMode="auto">
          <a:xfrm>
            <a:off x="3530278" y="3958543"/>
            <a:ext cx="3208635" cy="2066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212592320"/>
      </p:ext>
    </p:extLst>
  </p:cSld>
  <p:clrMapOvr>
    <a:masterClrMapping/>
  </p:clrMapOvr>
  <p:transition>
    <p:comb dir="vert"/>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linds(horizont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linds(horizontal)">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212957" y="4085864"/>
            <a:ext cx="2995914" cy="13330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টোটকা চিকিৎসা </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7157012" y="1423687"/>
            <a:ext cx="2855089" cy="1277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কোল</a:t>
            </a:r>
            <a:r>
              <a:rPr lang="bn-BD" sz="5400" dirty="0" smtClean="0"/>
              <a:t> </a:t>
            </a:r>
            <a:endParaRPr lang="en-US" sz="5400" dirty="0"/>
          </a:p>
        </p:txBody>
      </p:sp>
      <p:sp>
        <p:nvSpPr>
          <p:cNvPr id="6" name="Rounded Rectangle 5"/>
          <p:cNvSpPr/>
          <p:nvPr/>
        </p:nvSpPr>
        <p:spPr>
          <a:xfrm>
            <a:off x="387753" y="1591519"/>
            <a:ext cx="2824223" cy="120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ক্রোড়</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ounded Rectangle 6"/>
          <p:cNvSpPr/>
          <p:nvPr/>
        </p:nvSpPr>
        <p:spPr>
          <a:xfrm>
            <a:off x="354956" y="4267200"/>
            <a:ext cx="2824223" cy="120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মুষ্টিযোগ</a:t>
            </a:r>
            <a:r>
              <a:rPr lang="bn-BD" sz="4800" dirty="0" smtClean="0"/>
              <a:t> </a:t>
            </a:r>
            <a:endParaRPr lang="en-US" sz="4800" dirty="0"/>
          </a:p>
        </p:txBody>
      </p:sp>
      <p:pic>
        <p:nvPicPr>
          <p:cNvPr id="8" name="Picture 2" descr="H:\Screenshot_2020-10-21-13-09-17-457_com.google.android.googlequicksearchbox~2.png"/>
          <p:cNvPicPr>
            <a:picLocks noChangeAspect="1" noChangeArrowheads="1"/>
          </p:cNvPicPr>
          <p:nvPr/>
        </p:nvPicPr>
        <p:blipFill>
          <a:blip r:embed="rId2"/>
          <a:srcRect/>
          <a:stretch>
            <a:fillRect/>
          </a:stretch>
        </p:blipFill>
        <p:spPr bwMode="auto">
          <a:xfrm>
            <a:off x="3595689" y="3696905"/>
            <a:ext cx="3131394" cy="2078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2" descr="H:\Screenshot_2020-10-21-13-10-38-655_com.google.android.googlequicksearchbox~2.png"/>
          <p:cNvPicPr>
            <a:picLocks noChangeAspect="1" noChangeArrowheads="1"/>
          </p:cNvPicPr>
          <p:nvPr/>
        </p:nvPicPr>
        <p:blipFill>
          <a:blip r:embed="rId3"/>
          <a:srcRect/>
          <a:stretch>
            <a:fillRect/>
          </a:stretch>
        </p:blipFill>
        <p:spPr bwMode="auto">
          <a:xfrm>
            <a:off x="3631980" y="1063727"/>
            <a:ext cx="3023463" cy="2058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5577" y="2481943"/>
            <a:ext cx="10071463" cy="40364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lgn="just">
              <a:buFont typeface="Wingdings" panose="05000000000000000000" pitchFamily="2" charset="2"/>
              <a:buChar char="§"/>
            </a:pPr>
            <a:r>
              <a:rPr lang="bn-I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ক্রোড়</a:t>
            </a: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a:t>
            </a:r>
            <a:r>
              <a:rPr lang="bn-I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মুষ্টিযোগ,</a:t>
            </a: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ea typeface="Verdana" panose="020B0604030504040204" pitchFamily="34" charset="0"/>
                <a:cs typeface="NikoshBAN" panose="02000000000000000000" pitchFamily="2" charset="0"/>
              </a:rPr>
              <a:t>অশন শব্দগুলোর অর্থ </a:t>
            </a:r>
            <a:r>
              <a:rPr lang="bn-I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ea typeface="Verdana" panose="020B0604030504040204" pitchFamily="34" charset="0"/>
                <a:cs typeface="NikoshBAN" panose="02000000000000000000" pitchFamily="2" charset="0"/>
              </a:rPr>
              <a:t>কি? </a:t>
            </a:r>
            <a:endPar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ea typeface="Verdana" panose="020B0604030504040204" pitchFamily="34" charset="0"/>
              <a:cs typeface="NikoshBAN" panose="02000000000000000000" pitchFamily="2" charset="0"/>
            </a:endParaRPr>
          </a:p>
          <a:p>
            <a:pPr marL="742950" lvl="1" indent="-285750" algn="just">
              <a:buFont typeface="Wingdings" panose="05000000000000000000" pitchFamily="2" charset="2"/>
              <a:buChar char="§"/>
            </a:pP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ea typeface="Verdana" panose="020B0604030504040204" pitchFamily="34" charset="0"/>
                <a:cs typeface="NikoshBAN" panose="02000000000000000000" pitchFamily="2" charset="0"/>
              </a:rPr>
              <a:t>শরৎচন্দ্র চট্টোপাধ্যায়</a:t>
            </a: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ea typeface="Verdana" panose="020B0604030504040204" pitchFamily="34" charset="0"/>
                <a:cs typeface="NikoshBAN" panose="02000000000000000000" pitchFamily="2" charset="0"/>
              </a:rPr>
              <a:t> </a:t>
            </a:r>
            <a:r>
              <a:rPr lang="bn-IN"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ea typeface="Verdana" panose="020B0604030504040204" pitchFamily="34" charset="0"/>
                <a:cs typeface="NikoshBAN" panose="02000000000000000000" pitchFamily="2" charset="0"/>
              </a:rPr>
              <a:t>কত সালে মৃত্যু বরণ করেন? </a:t>
            </a:r>
            <a:endPar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sp>
        <p:nvSpPr>
          <p:cNvPr id="3" name="Oval 2"/>
          <p:cNvSpPr/>
          <p:nvPr/>
        </p:nvSpPr>
        <p:spPr>
          <a:xfrm>
            <a:off x="3304903" y="261257"/>
            <a:ext cx="4807131" cy="15675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err="1" smtClean="0">
                <a:solidFill>
                  <a:schemeClr val="bg1"/>
                </a:solidFill>
                <a:latin typeface="NikoshBAN" panose="02000000000000000000" pitchFamily="2" charset="0"/>
                <a:cs typeface="NikoshBAN" panose="02000000000000000000" pitchFamily="2" charset="0"/>
              </a:rPr>
              <a:t>একক</a:t>
            </a:r>
            <a:r>
              <a:rPr lang="en-US" sz="6600" b="1" dirty="0" smtClean="0">
                <a:solidFill>
                  <a:schemeClr val="bg1"/>
                </a:solidFill>
                <a:latin typeface="NikoshBAN" panose="02000000000000000000" pitchFamily="2" charset="0"/>
                <a:cs typeface="NikoshBAN" panose="02000000000000000000" pitchFamily="2" charset="0"/>
              </a:rPr>
              <a:t> </a:t>
            </a:r>
            <a:r>
              <a:rPr lang="en-US" sz="6600" b="1" dirty="0" err="1" smtClean="0">
                <a:solidFill>
                  <a:schemeClr val="bg1"/>
                </a:solidFill>
                <a:latin typeface="NikoshBAN" panose="02000000000000000000" pitchFamily="2" charset="0"/>
                <a:cs typeface="NikoshBAN" panose="02000000000000000000" pitchFamily="2" charset="0"/>
              </a:rPr>
              <a:t>কাজ</a:t>
            </a:r>
            <a:endParaRPr lang="en-US" sz="6600" b="1" dirty="0">
              <a:solidFill>
                <a:schemeClr val="bg1"/>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1660</TotalTime>
  <Words>334</Words>
  <Application>Microsoft Office PowerPoint</Application>
  <PresentationFormat>Custom</PresentationFormat>
  <Paragraphs>53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Opulent</vt:lpstr>
      <vt:lpstr>Slide 1</vt:lpstr>
      <vt:lpstr>Slide 2</vt:lpstr>
      <vt:lpstr>Slide 3</vt:lpstr>
      <vt:lpstr>Slide 4</vt:lpstr>
      <vt:lpstr>Slide 5</vt:lpstr>
      <vt:lpstr>লেখক পরিচিতি</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 Laptop</dc:creator>
  <cp:lastModifiedBy>Hp</cp:lastModifiedBy>
  <cp:revision>280</cp:revision>
  <dcterms:created xsi:type="dcterms:W3CDTF">2015-11-07T17:01:46Z</dcterms:created>
  <dcterms:modified xsi:type="dcterms:W3CDTF">2020-10-26T16:06:49Z</dcterms:modified>
</cp:coreProperties>
</file>