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05" r:id="rId2"/>
    <p:sldId id="292" r:id="rId3"/>
    <p:sldId id="293" r:id="rId4"/>
    <p:sldId id="294" r:id="rId5"/>
    <p:sldId id="295" r:id="rId6"/>
    <p:sldId id="296" r:id="rId7"/>
    <p:sldId id="297" r:id="rId8"/>
    <p:sldId id="298" r:id="rId9"/>
    <p:sldId id="300" r:id="rId10"/>
    <p:sldId id="301" r:id="rId11"/>
    <p:sldId id="302" r:id="rId12"/>
    <p:sldId id="310" r:id="rId13"/>
    <p:sldId id="303" r:id="rId14"/>
    <p:sldId id="312" r:id="rId15"/>
    <p:sldId id="304" r:id="rId16"/>
    <p:sldId id="311" r:id="rId17"/>
    <p:sldId id="306" r:id="rId18"/>
    <p:sldId id="307" r:id="rId19"/>
    <p:sldId id="308" r:id="rId20"/>
    <p:sldId id="309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3" d="100"/>
          <a:sy n="73" d="100"/>
        </p:scale>
        <p:origin x="-1278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5BE355-4EA9-4C75-A48B-C74BF4BDE638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16F5F3A-506F-4A22-AE53-2AD2267B9FFF}">
      <dgm:prSet phldrT="[Text]"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32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১.আল্লাহ </a:t>
          </a:r>
          <a:r>
            <a:rPr lang="en-US" sz="3200" b="1" dirty="0" err="1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তাআলার</a:t>
          </a:r>
          <a:r>
            <a:rPr lang="en-US" sz="32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3200" b="1" dirty="0" err="1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সত্তার</a:t>
          </a:r>
          <a:r>
            <a:rPr lang="en-US" sz="32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3200" b="1" dirty="0" err="1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সাথে</a:t>
          </a:r>
          <a:r>
            <a:rPr lang="en-US" sz="32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3200" b="1" dirty="0" err="1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শিরক</a:t>
          </a:r>
          <a:r>
            <a:rPr lang="en-US" sz="32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করা।</a:t>
          </a:r>
          <a:r>
            <a:rPr lang="en-US" sz="3200" dirty="0" smtClean="0">
              <a:latin typeface="NikoshBAN" pitchFamily="2" charset="0"/>
              <a:cs typeface="NikoshBAN" pitchFamily="2" charset="0"/>
            </a:rPr>
            <a:t>  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04C03F6D-4394-4E05-A973-ED4285105F0C}" type="parTrans" cxnId="{CA265302-5CC6-4328-8F7A-EEB85CD05758}">
      <dgm:prSet/>
      <dgm:spPr/>
      <dgm:t>
        <a:bodyPr/>
        <a:lstStyle/>
        <a:p>
          <a:endParaRPr lang="en-US"/>
        </a:p>
      </dgm:t>
    </dgm:pt>
    <dgm:pt modelId="{48F492C5-4891-4182-ADFB-E188D44FE1EE}" type="sibTrans" cxnId="{CA265302-5CC6-4328-8F7A-EEB85CD05758}">
      <dgm:prSet/>
      <dgm:spPr/>
      <dgm:t>
        <a:bodyPr/>
        <a:lstStyle/>
        <a:p>
          <a:endParaRPr lang="en-US"/>
        </a:p>
      </dgm:t>
    </dgm:pt>
    <dgm:pt modelId="{647B9511-A284-457C-9E1F-078F386CF4E9}">
      <dgm:prSet phldrT="[Text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২.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আল্লাহ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তাআলার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গুণাবলিতে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অংশীদার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করা। </a:t>
          </a:r>
          <a:endParaRPr lang="en-US" dirty="0"/>
        </a:p>
      </dgm:t>
    </dgm:pt>
    <dgm:pt modelId="{23C76FDA-28ED-4672-97C1-939677834D20}" type="parTrans" cxnId="{213B7015-554C-43B4-B21A-03CBE1C3D108}">
      <dgm:prSet/>
      <dgm:spPr/>
      <dgm:t>
        <a:bodyPr/>
        <a:lstStyle/>
        <a:p>
          <a:endParaRPr lang="en-US"/>
        </a:p>
      </dgm:t>
    </dgm:pt>
    <dgm:pt modelId="{8BBDCDD7-56B7-4A59-A953-1572E6E1DF83}" type="sibTrans" cxnId="{213B7015-554C-43B4-B21A-03CBE1C3D108}">
      <dgm:prSet/>
      <dgm:spPr/>
      <dgm:t>
        <a:bodyPr/>
        <a:lstStyle/>
        <a:p>
          <a:endParaRPr lang="en-US"/>
        </a:p>
      </dgm:t>
    </dgm:pt>
    <dgm:pt modelId="{2BE32BE1-918A-4134-BC0A-649747AE3075}">
      <dgm:prSet phldrT="[Text]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>
              <a:latin typeface="+mn-lt"/>
              <a:cs typeface="NikoshBAN" pitchFamily="2" charset="0"/>
            </a:rPr>
            <a:t>৩.</a:t>
          </a:r>
          <a:r>
            <a:rPr lang="en-US" dirty="0" smtClean="0">
              <a:latin typeface="NikoshBAN" pitchFamily="2" charset="0"/>
              <a:cs typeface="NikoshBAN" pitchFamily="2" charset="0"/>
            </a:rPr>
            <a:t>আল্লাহ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তাআলার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ইবাদতে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অংশীদার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করা। 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D125C0C0-8E8A-4B74-8AFE-3D3CF338CC34}" type="parTrans" cxnId="{ACAAB00B-D4BD-4533-81F9-75E1E8F927A9}">
      <dgm:prSet/>
      <dgm:spPr/>
      <dgm:t>
        <a:bodyPr/>
        <a:lstStyle/>
        <a:p>
          <a:endParaRPr lang="en-US"/>
        </a:p>
      </dgm:t>
    </dgm:pt>
    <dgm:pt modelId="{1E25C6CC-EEA8-4589-AB5E-3084925EB99B}" type="sibTrans" cxnId="{ACAAB00B-D4BD-4533-81F9-75E1E8F927A9}">
      <dgm:prSet/>
      <dgm:spPr/>
      <dgm:t>
        <a:bodyPr/>
        <a:lstStyle/>
        <a:p>
          <a:endParaRPr lang="en-US"/>
        </a:p>
      </dgm:t>
    </dgm:pt>
    <dgm:pt modelId="{131AA2CD-B332-4647-9DA7-2F66140B88DD}" type="pres">
      <dgm:prSet presAssocID="{095BE355-4EA9-4C75-A48B-C74BF4BDE63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BDAD286-540F-468A-A30E-CC1DFAAFECE9}" type="pres">
      <dgm:prSet presAssocID="{2BE32BE1-918A-4134-BC0A-649747AE3075}" presName="boxAndChildren" presStyleCnt="0"/>
      <dgm:spPr/>
    </dgm:pt>
    <dgm:pt modelId="{8BD62154-DBF3-4E1F-918B-00031CBA4C65}" type="pres">
      <dgm:prSet presAssocID="{2BE32BE1-918A-4134-BC0A-649747AE3075}" presName="parentTextBox" presStyleLbl="node1" presStyleIdx="0" presStyleCnt="3"/>
      <dgm:spPr/>
      <dgm:t>
        <a:bodyPr/>
        <a:lstStyle/>
        <a:p>
          <a:endParaRPr lang="en-US"/>
        </a:p>
      </dgm:t>
    </dgm:pt>
    <dgm:pt modelId="{B18A8D46-30CA-4E0F-A7C7-CA5B5D22BB2B}" type="pres">
      <dgm:prSet presAssocID="{8BBDCDD7-56B7-4A59-A953-1572E6E1DF83}" presName="sp" presStyleCnt="0"/>
      <dgm:spPr/>
    </dgm:pt>
    <dgm:pt modelId="{97C8D335-1376-465D-B77F-BAE44ABC9998}" type="pres">
      <dgm:prSet presAssocID="{647B9511-A284-457C-9E1F-078F386CF4E9}" presName="arrowAndChildren" presStyleCnt="0"/>
      <dgm:spPr/>
    </dgm:pt>
    <dgm:pt modelId="{13BA8A62-C4B4-4BA1-8149-FB82249A63CE}" type="pres">
      <dgm:prSet presAssocID="{647B9511-A284-457C-9E1F-078F386CF4E9}" presName="parentTextArrow" presStyleLbl="node1" presStyleIdx="1" presStyleCnt="3"/>
      <dgm:spPr/>
      <dgm:t>
        <a:bodyPr/>
        <a:lstStyle/>
        <a:p>
          <a:endParaRPr lang="en-US"/>
        </a:p>
      </dgm:t>
    </dgm:pt>
    <dgm:pt modelId="{BC94423C-D93A-4EFF-914A-856133D56B98}" type="pres">
      <dgm:prSet presAssocID="{48F492C5-4891-4182-ADFB-E188D44FE1EE}" presName="sp" presStyleCnt="0"/>
      <dgm:spPr/>
    </dgm:pt>
    <dgm:pt modelId="{90B4B016-8BD1-42A9-A509-1CB2DDB2ADBB}" type="pres">
      <dgm:prSet presAssocID="{616F5F3A-506F-4A22-AE53-2AD2267B9FFF}" presName="arrowAndChildren" presStyleCnt="0"/>
      <dgm:spPr/>
    </dgm:pt>
    <dgm:pt modelId="{F496E7D1-9F13-4BBF-BB9B-3BFCF6429729}" type="pres">
      <dgm:prSet presAssocID="{616F5F3A-506F-4A22-AE53-2AD2267B9FFF}" presName="parentTextArrow" presStyleLbl="node1" presStyleIdx="2" presStyleCnt="3" custLinFactNeighborY="-3532"/>
      <dgm:spPr/>
      <dgm:t>
        <a:bodyPr/>
        <a:lstStyle/>
        <a:p>
          <a:endParaRPr lang="en-US"/>
        </a:p>
      </dgm:t>
    </dgm:pt>
  </dgm:ptLst>
  <dgm:cxnLst>
    <dgm:cxn modelId="{8190B020-EEFF-41C8-B108-72F5F4FC02F0}" type="presOf" srcId="{095BE355-4EA9-4C75-A48B-C74BF4BDE638}" destId="{131AA2CD-B332-4647-9DA7-2F66140B88DD}" srcOrd="0" destOrd="0" presId="urn:microsoft.com/office/officeart/2005/8/layout/process4"/>
    <dgm:cxn modelId="{0BFB8050-E2D9-493C-BB21-4E8D73C43A44}" type="presOf" srcId="{647B9511-A284-457C-9E1F-078F386CF4E9}" destId="{13BA8A62-C4B4-4BA1-8149-FB82249A63CE}" srcOrd="0" destOrd="0" presId="urn:microsoft.com/office/officeart/2005/8/layout/process4"/>
    <dgm:cxn modelId="{213B7015-554C-43B4-B21A-03CBE1C3D108}" srcId="{095BE355-4EA9-4C75-A48B-C74BF4BDE638}" destId="{647B9511-A284-457C-9E1F-078F386CF4E9}" srcOrd="1" destOrd="0" parTransId="{23C76FDA-28ED-4672-97C1-939677834D20}" sibTransId="{8BBDCDD7-56B7-4A59-A953-1572E6E1DF83}"/>
    <dgm:cxn modelId="{7495D244-C3C8-4CEC-8CD9-EC883FA96E8E}" type="presOf" srcId="{2BE32BE1-918A-4134-BC0A-649747AE3075}" destId="{8BD62154-DBF3-4E1F-918B-00031CBA4C65}" srcOrd="0" destOrd="0" presId="urn:microsoft.com/office/officeart/2005/8/layout/process4"/>
    <dgm:cxn modelId="{ACAAB00B-D4BD-4533-81F9-75E1E8F927A9}" srcId="{095BE355-4EA9-4C75-A48B-C74BF4BDE638}" destId="{2BE32BE1-918A-4134-BC0A-649747AE3075}" srcOrd="2" destOrd="0" parTransId="{D125C0C0-8E8A-4B74-8AFE-3D3CF338CC34}" sibTransId="{1E25C6CC-EEA8-4589-AB5E-3084925EB99B}"/>
    <dgm:cxn modelId="{CA265302-5CC6-4328-8F7A-EEB85CD05758}" srcId="{095BE355-4EA9-4C75-A48B-C74BF4BDE638}" destId="{616F5F3A-506F-4A22-AE53-2AD2267B9FFF}" srcOrd="0" destOrd="0" parTransId="{04C03F6D-4394-4E05-A973-ED4285105F0C}" sibTransId="{48F492C5-4891-4182-ADFB-E188D44FE1EE}"/>
    <dgm:cxn modelId="{632E1A92-C329-4AF8-9C85-D6DF340B9929}" type="presOf" srcId="{616F5F3A-506F-4A22-AE53-2AD2267B9FFF}" destId="{F496E7D1-9F13-4BBF-BB9B-3BFCF6429729}" srcOrd="0" destOrd="0" presId="urn:microsoft.com/office/officeart/2005/8/layout/process4"/>
    <dgm:cxn modelId="{97788629-A458-4DEF-B6E3-D55C45E0119F}" type="presParOf" srcId="{131AA2CD-B332-4647-9DA7-2F66140B88DD}" destId="{0BDAD286-540F-468A-A30E-CC1DFAAFECE9}" srcOrd="0" destOrd="0" presId="urn:microsoft.com/office/officeart/2005/8/layout/process4"/>
    <dgm:cxn modelId="{6617C911-4E0A-45DD-B1D1-14FC97EEEC1D}" type="presParOf" srcId="{0BDAD286-540F-468A-A30E-CC1DFAAFECE9}" destId="{8BD62154-DBF3-4E1F-918B-00031CBA4C65}" srcOrd="0" destOrd="0" presId="urn:microsoft.com/office/officeart/2005/8/layout/process4"/>
    <dgm:cxn modelId="{C24127B1-029D-4919-879B-E68E2D7F26AA}" type="presParOf" srcId="{131AA2CD-B332-4647-9DA7-2F66140B88DD}" destId="{B18A8D46-30CA-4E0F-A7C7-CA5B5D22BB2B}" srcOrd="1" destOrd="0" presId="urn:microsoft.com/office/officeart/2005/8/layout/process4"/>
    <dgm:cxn modelId="{28781305-9A24-4350-B08C-4F38CE660ED4}" type="presParOf" srcId="{131AA2CD-B332-4647-9DA7-2F66140B88DD}" destId="{97C8D335-1376-465D-B77F-BAE44ABC9998}" srcOrd="2" destOrd="0" presId="urn:microsoft.com/office/officeart/2005/8/layout/process4"/>
    <dgm:cxn modelId="{6BE73521-2375-4804-A09F-F318F0FFF8C9}" type="presParOf" srcId="{97C8D335-1376-465D-B77F-BAE44ABC9998}" destId="{13BA8A62-C4B4-4BA1-8149-FB82249A63CE}" srcOrd="0" destOrd="0" presId="urn:microsoft.com/office/officeart/2005/8/layout/process4"/>
    <dgm:cxn modelId="{F5FF29DE-081C-4E38-AD4D-5D4492F83B57}" type="presParOf" srcId="{131AA2CD-B332-4647-9DA7-2F66140B88DD}" destId="{BC94423C-D93A-4EFF-914A-856133D56B98}" srcOrd="3" destOrd="0" presId="urn:microsoft.com/office/officeart/2005/8/layout/process4"/>
    <dgm:cxn modelId="{290DE358-C7AA-4241-8686-615611246FEB}" type="presParOf" srcId="{131AA2CD-B332-4647-9DA7-2F66140B88DD}" destId="{90B4B016-8BD1-42A9-A509-1CB2DDB2ADBB}" srcOrd="4" destOrd="0" presId="urn:microsoft.com/office/officeart/2005/8/layout/process4"/>
    <dgm:cxn modelId="{F546D6DE-3523-42E3-B80E-32B07CF0EC09}" type="presParOf" srcId="{90B4B016-8BD1-42A9-A509-1CB2DDB2ADBB}" destId="{F496E7D1-9F13-4BBF-BB9B-3BFCF6429729}" srcOrd="0" destOrd="0" presId="urn:microsoft.com/office/officeart/2005/8/layout/process4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5C631B-5F29-4B16-86AE-79B1953BF5BD}" type="datetimeFigureOut">
              <a:rPr lang="en-US" smtClean="0"/>
              <a:pPr/>
              <a:t>10/27/2020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93FAD7-08AE-4007-8B0F-5BDF6965FC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31062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3FAD7-08AE-4007-8B0F-5BDF6965FC31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3FAD7-08AE-4007-8B0F-5BDF6965FC31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800600"/>
            <a:ext cx="18288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315200" y="0"/>
            <a:ext cx="18288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7000" y="-114300"/>
            <a:ext cx="18288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200900" y="4914900"/>
            <a:ext cx="18288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47985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259700-AC93-4FAD-BAA5-1DC01D398E6D}" type="datetimeFigureOut">
              <a:rPr lang="en-US" smtClean="0"/>
              <a:pPr/>
              <a:t>10/27/2020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A0C5F65-08DA-45B1-B803-730253AD01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36458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259700-AC93-4FAD-BAA5-1DC01D398E6D}" type="datetimeFigureOut">
              <a:rPr lang="en-US" smtClean="0"/>
              <a:pPr/>
              <a:t>10/27/2020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A0C5F65-08DA-45B1-B803-730253AD01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69225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259700-AC93-4FAD-BAA5-1DC01D398E6D}" type="datetimeFigureOut">
              <a:rPr lang="en-US" smtClean="0"/>
              <a:pPr/>
              <a:t>10/27/2020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A0C5F65-08DA-45B1-B803-730253AD01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81895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259700-AC93-4FAD-BAA5-1DC01D398E6D}" type="datetimeFigureOut">
              <a:rPr lang="en-US" smtClean="0"/>
              <a:pPr/>
              <a:t>10/27/2020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A0C5F65-08DA-45B1-B803-730253AD01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10186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259700-AC93-4FAD-BAA5-1DC01D398E6D}" type="datetimeFigureOut">
              <a:rPr lang="en-US" smtClean="0"/>
              <a:pPr/>
              <a:t>10/27/2020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A0C5F65-08DA-45B1-B803-730253AD01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82705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259700-AC93-4FAD-BAA5-1DC01D398E6D}" type="datetimeFigureOut">
              <a:rPr lang="en-US" smtClean="0"/>
              <a:pPr/>
              <a:t>10/27/2020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A0C5F65-08DA-45B1-B803-730253AD01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26922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259700-AC93-4FAD-BAA5-1DC01D398E6D}" type="datetimeFigureOut">
              <a:rPr lang="en-US" smtClean="0"/>
              <a:pPr/>
              <a:t>10/27/2020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A0C5F65-08DA-45B1-B803-730253AD01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36700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259700-AC93-4FAD-BAA5-1DC01D398E6D}" type="datetimeFigureOut">
              <a:rPr lang="en-US" smtClean="0"/>
              <a:pPr/>
              <a:t>10/27/2020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A0C5F65-08DA-45B1-B803-730253AD01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91996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259700-AC93-4FAD-BAA5-1DC01D398E6D}" type="datetimeFigureOut">
              <a:rPr lang="en-US" smtClean="0"/>
              <a:pPr/>
              <a:t>10/27/2020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A0C5F65-08DA-45B1-B803-730253AD01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46320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259700-AC93-4FAD-BAA5-1DC01D398E6D}" type="datetimeFigureOut">
              <a:rPr lang="en-US" smtClean="0"/>
              <a:pPr/>
              <a:t>10/27/2020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A0C5F65-08DA-45B1-B803-730253AD01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42210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229224"/>
            <a:ext cx="1447800" cy="162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696200" y="0"/>
            <a:ext cx="1447800" cy="162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3188" y="-90487"/>
            <a:ext cx="1447800" cy="162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605712" y="5319712"/>
            <a:ext cx="1447800" cy="162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62134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ownload (5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" y="533400"/>
            <a:ext cx="8077200" cy="5715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2895600"/>
            <a:ext cx="78486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28600"/>
            <a:ext cx="7086600" cy="6858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l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আল্লাহ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তাআলার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গুণাবলির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অংশীদার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করা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হলোঃ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Content Placeholder 6" descr="wp-1473259712436.jpe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7200" y="1066800"/>
            <a:ext cx="4040188" cy="4724400"/>
          </a:xfrm>
        </p:spPr>
      </p:pic>
      <p:pic>
        <p:nvPicPr>
          <p:cNvPr id="5" name="Content Placeholder 4" descr="images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724401" y="1066800"/>
            <a:ext cx="4114800" cy="4648200"/>
          </a:xfrm>
        </p:spPr>
      </p:pic>
      <p:sp>
        <p:nvSpPr>
          <p:cNvPr id="6" name="TextBox 5"/>
          <p:cNvSpPr txBox="1"/>
          <p:nvPr/>
        </p:nvSpPr>
        <p:spPr>
          <a:xfrm>
            <a:off x="685800" y="5867400"/>
            <a:ext cx="777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সৃষ্টিকর্তা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একজন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মেনে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একাধিক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সৃষ্টিকর্তা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করা।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7239000" cy="56356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l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আল্লাহ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তাআলার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ইবাদতের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অংশীদার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করা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হলোঃ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Content Placeholder 4" descr="download (1)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28600" y="1066800"/>
            <a:ext cx="4038599" cy="4648200"/>
          </a:xfrm>
        </p:spPr>
      </p:pic>
      <p:pic>
        <p:nvPicPr>
          <p:cNvPr id="7" name="Content Placeholder 6" descr="download (2)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648200" y="1066800"/>
            <a:ext cx="4267200" cy="4724400"/>
          </a:xfrm>
        </p:spPr>
      </p:pic>
      <p:sp>
        <p:nvSpPr>
          <p:cNvPr id="6" name="TextBox 5"/>
          <p:cNvSpPr txBox="1"/>
          <p:nvPr/>
        </p:nvSpPr>
        <p:spPr>
          <a:xfrm>
            <a:off x="533400" y="5867400"/>
            <a:ext cx="358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অগ্নিপূজা করা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24400" y="5867400"/>
            <a:ext cx="381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মূর্তি পূজাকরা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769703" y="232737"/>
            <a:ext cx="3200400" cy="685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5400" dirty="0" smtClean="0">
                <a:solidFill>
                  <a:schemeClr val="tx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একক কাজ</a:t>
            </a:r>
            <a:endParaRPr lang="en-US" sz="5400" dirty="0">
              <a:solidFill>
                <a:schemeClr val="tx1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6381631" y="419100"/>
            <a:ext cx="2157458" cy="1214438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00B0F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</a:rPr>
              <a:t>সময়</a:t>
            </a:r>
            <a:endParaRPr lang="en-US" sz="3600" dirty="0"/>
          </a:p>
        </p:txBody>
      </p:sp>
      <p:sp>
        <p:nvSpPr>
          <p:cNvPr id="4" name="24-Point Star 3"/>
          <p:cNvSpPr/>
          <p:nvPr/>
        </p:nvSpPr>
        <p:spPr>
          <a:xfrm>
            <a:off x="6241852" y="1874489"/>
            <a:ext cx="2376488" cy="2245270"/>
          </a:xfrm>
          <a:prstGeom prst="star24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tx2">
                <a:lumMod val="60000"/>
                <a:lumOff val="4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</a:rPr>
              <a:t>৫ মিনিট 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win7\Pictures\images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990600"/>
            <a:ext cx="5562600" cy="42672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62000" y="5334000"/>
            <a:ext cx="693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তাওহীদের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বিপরীত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কাজকে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68759"/>
            <a:ext cx="6096000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শিরকের</a:t>
            </a:r>
            <a:r>
              <a:rPr lang="en-US" sz="4400" dirty="0" smtClean="0">
                <a:solidFill>
                  <a:schemeClr val="tx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কুফল</a:t>
            </a:r>
            <a:r>
              <a:rPr lang="en-US" sz="4400" dirty="0" smtClean="0">
                <a:solidFill>
                  <a:schemeClr val="tx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solidFill>
                <a:schemeClr val="tx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4139625"/>
            <a:ext cx="434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শিরক</a:t>
            </a:r>
            <a:r>
              <a:rPr lang="en-US" sz="3200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200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জঘন্যতম</a:t>
            </a:r>
            <a:r>
              <a:rPr lang="en-US" sz="3200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অপরাধ</a:t>
            </a:r>
            <a:r>
              <a:rPr lang="en-US" sz="3200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। </a:t>
            </a:r>
            <a:endParaRPr lang="en-US" sz="3200" dirty="0"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19600" y="4114800"/>
            <a:ext cx="449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এ </a:t>
            </a:r>
            <a:r>
              <a:rPr lang="en-US" sz="3200" dirty="0" err="1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2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আল্লাহ</a:t>
            </a:r>
            <a:r>
              <a:rPr lang="en-US" sz="32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তাআলা</a:t>
            </a:r>
            <a:r>
              <a:rPr lang="en-US" sz="32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বলেন</a:t>
            </a:r>
            <a:r>
              <a:rPr lang="en-US" sz="32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2" descr="C:\Users\win7\Desktop\20201019_184853-1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4724400"/>
            <a:ext cx="8686800" cy="52149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6" name="TextBox 5"/>
          <p:cNvSpPr txBox="1"/>
          <p:nvPr/>
        </p:nvSpPr>
        <p:spPr>
          <a:xfrm>
            <a:off x="457200" y="5486400"/>
            <a:ext cx="830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অর্থঃ</a:t>
            </a:r>
            <a:r>
              <a:rPr lang="en-US" sz="3200" b="1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“</a:t>
            </a:r>
            <a:r>
              <a:rPr lang="en-US" sz="3200" b="1" dirty="0" err="1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নিশ্চয়ই</a:t>
            </a:r>
            <a:r>
              <a:rPr lang="en-US" sz="3200" b="1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শিরক</a:t>
            </a:r>
            <a:r>
              <a:rPr lang="en-US" sz="3200" b="1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চরম</a:t>
            </a:r>
            <a:r>
              <a:rPr lang="en-US" sz="3200" b="1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জুলুম</a:t>
            </a:r>
            <a:r>
              <a:rPr lang="en-US" sz="3200" b="1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।”   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সূরা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লুকমান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আয়াত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-১৩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)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25" y="914400"/>
            <a:ext cx="8334375" cy="31241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228600"/>
            <a:ext cx="6934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শিরকের</a:t>
            </a:r>
            <a:r>
              <a:rPr lang="en-US" sz="4400" b="1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পরিণতি</a:t>
            </a:r>
            <a:r>
              <a:rPr lang="en-US" sz="4400" b="1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3733800" y="3048000"/>
          <a:ext cx="914400" cy="771525"/>
        </p:xfrm>
        <a:graphic>
          <a:graphicData uri="http://schemas.openxmlformats.org/presentationml/2006/ole">
            <p:oleObj spid="_x0000_s1026" name="Packager Shell Object" showAsIcon="1" r:id="rId3" imgW="914400" imgH="771480" progId="Package">
              <p:embed/>
            </p:oleObj>
          </a:graphicData>
        </a:graphic>
      </p:graphicFrame>
      <p:sp>
        <p:nvSpPr>
          <p:cNvPr id="4" name="Down Arrow 3"/>
          <p:cNvSpPr/>
          <p:nvPr/>
        </p:nvSpPr>
        <p:spPr>
          <a:xfrm>
            <a:off x="2895600" y="914400"/>
            <a:ext cx="2819400" cy="1828800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এসো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228600"/>
            <a:ext cx="6934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শিরকের</a:t>
            </a:r>
            <a:r>
              <a:rPr lang="en-US" sz="4400" b="1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পরিণতি</a:t>
            </a:r>
            <a:r>
              <a:rPr lang="en-US" sz="4400" b="1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371600"/>
            <a:ext cx="838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শিরকের</a:t>
            </a:r>
            <a:r>
              <a:rPr lang="en-US" sz="3200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পরিণতি</a:t>
            </a:r>
            <a:r>
              <a:rPr lang="en-US" sz="3200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200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আল্লাহ</a:t>
            </a:r>
            <a:r>
              <a:rPr lang="en-US" sz="3200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তায়ালা</a:t>
            </a:r>
            <a:r>
              <a:rPr lang="en-US" sz="3200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বলেন</a:t>
            </a:r>
            <a:r>
              <a:rPr lang="en-US" sz="3200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….</a:t>
            </a:r>
            <a:endParaRPr lang="en-US" sz="3200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 descr="C:\Users\win7\Desktop\20201019_184903-1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1" y="1981200"/>
            <a:ext cx="8763000" cy="119221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04800" y="3657600"/>
            <a:ext cx="8534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অর্থঃ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নিশ্চয়ই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আল্লাহ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তাঁর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শিরক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অপরাধ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ক্ষমা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ব্যতীত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পাপ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যাকে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ইচ্ছা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ক্ষমা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					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সূরাঃ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আন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নিসা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আয়াত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-১১৬)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1600" y="381000"/>
            <a:ext cx="6584242" cy="609600"/>
          </a:xfrm>
          <a:prstGeom prst="rect">
            <a:avLst/>
          </a:prstGeom>
          <a:noFill/>
          <a:ln/>
          <a:effectLst>
            <a:innerShdw blurRad="114300">
              <a:prstClr val="black"/>
            </a:inn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bn-BD" sz="3200" b="1" dirty="0">
                <a:solidFill>
                  <a:schemeClr val="tx1"/>
                </a:solidFill>
              </a:rPr>
              <a:t>প্রতিটি </a:t>
            </a:r>
            <a:r>
              <a:rPr lang="bn-BD" sz="3200" b="1" dirty="0" smtClean="0">
                <a:solidFill>
                  <a:schemeClr val="tx1"/>
                </a:solidFill>
              </a:rPr>
              <a:t>দলে </a:t>
            </a:r>
            <a:r>
              <a:rPr lang="en-US" sz="3200" b="1" dirty="0" err="1" smtClean="0">
                <a:solidFill>
                  <a:schemeClr val="tx1"/>
                </a:solidFill>
              </a:rPr>
              <a:t>যেকো</a:t>
            </a:r>
            <a:r>
              <a:rPr lang="bn-IN" sz="3200" b="1" dirty="0" smtClean="0">
                <a:solidFill>
                  <a:schemeClr val="tx1"/>
                </a:solidFill>
              </a:rPr>
              <a:t>নো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একজন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লে</a:t>
            </a:r>
            <a:r>
              <a:rPr lang="bn-BD" sz="3200" b="1" dirty="0" smtClean="0">
                <a:solidFill>
                  <a:schemeClr val="tx1"/>
                </a:solidFill>
              </a:rPr>
              <a:t>খবে 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942360" y="1646432"/>
            <a:ext cx="2201640" cy="79411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</a:rPr>
              <a:t>দলীয় কাজ 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4" name="24-Point Star 3"/>
          <p:cNvSpPr/>
          <p:nvPr/>
        </p:nvSpPr>
        <p:spPr>
          <a:xfrm>
            <a:off x="7113493" y="2945175"/>
            <a:ext cx="1815353" cy="1378857"/>
          </a:xfrm>
          <a:prstGeom prst="star24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00B0F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</a:rPr>
              <a:t>৭+৫ মিনিট 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2050" name="Picture 2" descr="C:\Users\win7\Pictures\download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5200" y="990600"/>
            <a:ext cx="3505200" cy="4495800"/>
          </a:xfrm>
          <a:prstGeom prst="rect">
            <a:avLst/>
          </a:prstGeom>
          <a:noFill/>
        </p:spPr>
      </p:pic>
      <p:pic>
        <p:nvPicPr>
          <p:cNvPr id="2051" name="Picture 3" descr="C:\Users\win7\Pictures\unname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1" y="990600"/>
            <a:ext cx="3200400" cy="44958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57200" y="5572780"/>
            <a:ext cx="807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উপরোক্ত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চিত্রের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আলোকে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শিরকের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ক্ষতিকর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দিকগুলো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4800" y="4876800"/>
            <a:ext cx="6705600" cy="685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মানূষ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আল্লাহর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বিশ্বাস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স্থাপন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করে,কিন্তু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সাথেসাথে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শিরকও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। (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সূরা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- ইউসূফ-১০৬)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400" y="304800"/>
            <a:ext cx="3429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1447800"/>
            <a:ext cx="777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১.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শিরক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457200" y="2590800"/>
            <a:ext cx="685800" cy="533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259080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ক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95400" y="2590800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2286000" y="2590800"/>
            <a:ext cx="609600" cy="6096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362200" y="2590800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খ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71800" y="2590800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পাঁচ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4191000" y="2667000"/>
            <a:ext cx="685800" cy="533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343400" y="2667000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গ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29200" y="26670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6248400" y="2667000"/>
            <a:ext cx="609600" cy="6096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400800" y="2753380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ঘ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010400" y="2667000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তিন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Half Frame 22"/>
          <p:cNvSpPr/>
          <p:nvPr/>
        </p:nvSpPr>
        <p:spPr>
          <a:xfrm rot="13286260">
            <a:off x="6310798" y="2014091"/>
            <a:ext cx="381000" cy="1412703"/>
          </a:xfrm>
          <a:prstGeom prst="halfFram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57200" y="3505200"/>
            <a:ext cx="784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২.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নিশ্চয়ই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শিরক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চরম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যুলুম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সূরায়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609600" y="4267200"/>
            <a:ext cx="685800" cy="533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ক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2438400" y="4267200"/>
            <a:ext cx="609600" cy="6096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খ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4343400" y="4343400"/>
            <a:ext cx="685800" cy="533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গ</a:t>
            </a:r>
            <a:endParaRPr lang="en-US" sz="3200" dirty="0"/>
          </a:p>
        </p:txBody>
      </p:sp>
      <p:sp>
        <p:nvSpPr>
          <p:cNvPr id="28" name="Oval 27"/>
          <p:cNvSpPr/>
          <p:nvPr/>
        </p:nvSpPr>
        <p:spPr>
          <a:xfrm>
            <a:off x="6400800" y="4343400"/>
            <a:ext cx="685800" cy="533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ঘ</a:t>
            </a:r>
            <a:endParaRPr lang="en-US" sz="3200" dirty="0"/>
          </a:p>
        </p:txBody>
      </p:sp>
      <p:sp>
        <p:nvSpPr>
          <p:cNvPr id="29" name="TextBox 28"/>
          <p:cNvSpPr txBox="1"/>
          <p:nvPr/>
        </p:nvSpPr>
        <p:spPr>
          <a:xfrm>
            <a:off x="1447800" y="4338935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বাকারা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200400" y="4419600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নিসা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181600" y="4419600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লুকমান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162800" y="441960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আল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ইমরান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Half Frame 32"/>
          <p:cNvSpPr/>
          <p:nvPr/>
        </p:nvSpPr>
        <p:spPr>
          <a:xfrm rot="12755151">
            <a:off x="4468802" y="4025966"/>
            <a:ext cx="381000" cy="1143000"/>
          </a:xfrm>
          <a:prstGeom prst="halfFram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3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838200"/>
            <a:ext cx="7620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৩.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শিরক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মানবতাবিরোধী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অপরাধ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- </a:t>
            </a:r>
          </a:p>
          <a:p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+mj-lt"/>
              <a:buAutoNum type="romanUcPeriod"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সৃষ্টির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সেরা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জীব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বলে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+mj-lt"/>
              <a:buAutoNum type="romanUcPeriod"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মর্যাদা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ক্ষুণ্ন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বলে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+mj-lt"/>
              <a:buAutoNum type="romanUcPeriod"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চরম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অকৃতজ্ঞতা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3810000"/>
            <a:ext cx="464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533400" y="4572000"/>
            <a:ext cx="685800" cy="533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ক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2133600" y="4572000"/>
            <a:ext cx="609600" cy="6096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খ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95600" y="4572000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ও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419600" y="4572000"/>
            <a:ext cx="685800" cy="533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গ</a:t>
            </a:r>
            <a:endParaRPr lang="en-US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4800600" y="4572000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/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 і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ও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39694" y="4495800"/>
            <a:ext cx="3129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і</a:t>
            </a:r>
            <a:endParaRPr lang="en-US" sz="3600" b="1" dirty="0"/>
          </a:p>
        </p:txBody>
      </p:sp>
      <p:sp>
        <p:nvSpPr>
          <p:cNvPr id="18" name="Rectangle 17"/>
          <p:cNvSpPr/>
          <p:nvPr/>
        </p:nvSpPr>
        <p:spPr>
          <a:xfrm>
            <a:off x="2895600" y="4520625"/>
            <a:ext cx="4683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іі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3505200" y="4572000"/>
            <a:ext cx="533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ііі</a:t>
            </a:r>
            <a:endParaRPr lang="en-US" sz="3200" b="1" dirty="0"/>
          </a:p>
        </p:txBody>
      </p:sp>
      <p:sp>
        <p:nvSpPr>
          <p:cNvPr id="20" name="Oval 19"/>
          <p:cNvSpPr/>
          <p:nvPr/>
        </p:nvSpPr>
        <p:spPr>
          <a:xfrm>
            <a:off x="6553200" y="4648200"/>
            <a:ext cx="685800" cy="533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ঘ</a:t>
            </a:r>
            <a:endParaRPr lang="en-US" sz="3200" dirty="0"/>
          </a:p>
        </p:txBody>
      </p:sp>
      <p:sp>
        <p:nvSpPr>
          <p:cNvPr id="21" name="Rectangle 20"/>
          <p:cNvSpPr/>
          <p:nvPr/>
        </p:nvSpPr>
        <p:spPr>
          <a:xfrm>
            <a:off x="8305800" y="4596825"/>
            <a:ext cx="533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ііі</a:t>
            </a:r>
            <a:endParaRPr lang="en-US" sz="3200" b="1" dirty="0"/>
          </a:p>
        </p:txBody>
      </p:sp>
      <p:sp>
        <p:nvSpPr>
          <p:cNvPr id="22" name="Rectangle 21"/>
          <p:cNvSpPr/>
          <p:nvPr/>
        </p:nvSpPr>
        <p:spPr>
          <a:xfrm>
            <a:off x="5715000" y="4596825"/>
            <a:ext cx="533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ііі</a:t>
            </a:r>
            <a:endParaRPr lang="en-US" sz="3200" b="1" dirty="0"/>
          </a:p>
        </p:txBody>
      </p:sp>
      <p:sp>
        <p:nvSpPr>
          <p:cNvPr id="23" name="Rectangle 22"/>
          <p:cNvSpPr/>
          <p:nvPr/>
        </p:nvSpPr>
        <p:spPr>
          <a:xfrm>
            <a:off x="7837402" y="4572000"/>
            <a:ext cx="4683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іі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7162800" y="4572001"/>
            <a:ext cx="914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 і ,</a:t>
            </a:r>
            <a:endParaRPr lang="en-US" sz="3600" b="1" dirty="0"/>
          </a:p>
        </p:txBody>
      </p:sp>
      <p:sp>
        <p:nvSpPr>
          <p:cNvPr id="25" name="Rectangle 24"/>
          <p:cNvSpPr/>
          <p:nvPr/>
        </p:nvSpPr>
        <p:spPr>
          <a:xfrm>
            <a:off x="8069094" y="4659868"/>
            <a:ext cx="3891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ও</a:t>
            </a:r>
            <a:endParaRPr lang="en-US" sz="2800" b="1" dirty="0"/>
          </a:p>
        </p:txBody>
      </p:sp>
      <p:sp>
        <p:nvSpPr>
          <p:cNvPr id="30" name="Half Frame 29"/>
          <p:cNvSpPr/>
          <p:nvPr/>
        </p:nvSpPr>
        <p:spPr>
          <a:xfrm rot="13372746">
            <a:off x="6756627" y="4171362"/>
            <a:ext cx="286851" cy="1447800"/>
          </a:xfrm>
          <a:prstGeom prst="halfFram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win7\Pictures\download (7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838200"/>
            <a:ext cx="8153400" cy="52578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62000" y="5191780"/>
            <a:ext cx="7467600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শিরক</a:t>
            </a:r>
            <a:r>
              <a:rPr lang="en-US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জাহান্নামের</a:t>
            </a:r>
            <a:r>
              <a:rPr lang="en-US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দিকে</a:t>
            </a:r>
            <a:r>
              <a:rPr lang="en-US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মানুষকে</a:t>
            </a:r>
            <a:r>
              <a:rPr lang="en-US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ধাবিত</a:t>
            </a:r>
            <a:r>
              <a:rPr lang="en-US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2819400" y="76200"/>
            <a:ext cx="4495800" cy="9906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বাড়ীর</a:t>
            </a:r>
            <a:r>
              <a:rPr lang="en-US" sz="5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5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00400" y="304800"/>
            <a:ext cx="3124200" cy="762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7_BV_Islam.pdf - Adobe Reader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542" t="24327" r="30377" b="3625"/>
          <a:stretch/>
        </p:blipFill>
        <p:spPr>
          <a:xfrm>
            <a:off x="4953000" y="1295400"/>
            <a:ext cx="3792537" cy="4810903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4953000" y="2438400"/>
            <a:ext cx="3810000" cy="10668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029200" y="2514600"/>
            <a:ext cx="36576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অধ্যায়ঃ ১ম (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আকাইদ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/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০৩ </a:t>
            </a:r>
          </a:p>
        </p:txBody>
      </p:sp>
      <p:sp>
        <p:nvSpPr>
          <p:cNvPr id="7" name="Rectangle 6"/>
          <p:cNvSpPr/>
          <p:nvPr/>
        </p:nvSpPr>
        <p:spPr>
          <a:xfrm>
            <a:off x="609600" y="1219200"/>
            <a:ext cx="3886200" cy="4876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5800" y="2819400"/>
            <a:ext cx="37338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bn-IN" sz="3200" b="1" spc="50" dirty="0" smtClean="0">
                <a:ln w="11430"/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3200" b="1" spc="5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spc="50" dirty="0" smtClean="0">
                <a:ln w="11430"/>
                <a:latin typeface="NikoshBAN" pitchFamily="2" charset="0"/>
                <a:cs typeface="NikoshBAN" pitchFamily="2" charset="0"/>
              </a:rPr>
              <a:t>আব্দুল গাফফার ভূঁইয়া</a:t>
            </a:r>
            <a:endParaRPr lang="bn-IN" sz="3200" b="1" spc="50" dirty="0" smtClean="0">
              <a:ln w="11430"/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bn-IN" sz="3200" b="1" spc="50" dirty="0" smtClean="0">
                <a:ln w="11430"/>
                <a:latin typeface="NikoshBAN" pitchFamily="2" charset="0"/>
                <a:cs typeface="NikoshBAN" pitchFamily="2" charset="0"/>
              </a:rPr>
              <a:t>সহকারি শিক্ষক  </a:t>
            </a:r>
          </a:p>
          <a:p>
            <a:pPr algn="ctr">
              <a:buNone/>
            </a:pPr>
            <a:r>
              <a:rPr lang="bn-IN" sz="3200" b="1" spc="5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spc="50" dirty="0" smtClean="0">
                <a:ln w="11430"/>
                <a:latin typeface="NikoshBAN" pitchFamily="2" charset="0"/>
                <a:cs typeface="NikoshBAN" pitchFamily="2" charset="0"/>
              </a:rPr>
              <a:t>আমতলী </a:t>
            </a:r>
            <a:r>
              <a:rPr lang="bn-IN" sz="3200" b="1" spc="50" dirty="0" smtClean="0">
                <a:ln w="11430"/>
                <a:latin typeface="NikoshBAN" pitchFamily="2" charset="0"/>
                <a:cs typeface="NikoshBAN" pitchFamily="2" charset="0"/>
              </a:rPr>
              <a:t>উচ্চ</a:t>
            </a:r>
            <a:r>
              <a:rPr lang="bn-BD" sz="3200" b="1" spc="5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spc="50" dirty="0" smtClean="0">
                <a:ln w="11430"/>
                <a:latin typeface="NikoshBAN" pitchFamily="2" charset="0"/>
                <a:cs typeface="NikoshBAN" pitchFamily="2" charset="0"/>
              </a:rPr>
              <a:t>বিদ্যালয়</a:t>
            </a:r>
            <a:endParaRPr lang="bn-BD" sz="3200" b="1" spc="50" dirty="0" smtClean="0">
              <a:ln w="11430"/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bn-BD" sz="3200" b="1" spc="50" dirty="0" smtClean="0">
                <a:ln w="11430"/>
                <a:latin typeface="NikoshBAN" pitchFamily="2" charset="0"/>
                <a:cs typeface="NikoshBAN" pitchFamily="2" charset="0"/>
              </a:rPr>
              <a:t>মনোহরগঞ্জ,কুমিল্লা।</a:t>
            </a:r>
          </a:p>
          <a:p>
            <a:pPr algn="ctr">
              <a:buNone/>
            </a:pPr>
            <a:r>
              <a:rPr lang="bn-IN" sz="3200" b="1" spc="50" dirty="0" smtClean="0">
                <a:ln w="11430"/>
                <a:latin typeface="NikoshBAN" pitchFamily="2" charset="0"/>
                <a:cs typeface="NikoshBAN" pitchFamily="2" charset="0"/>
              </a:rPr>
              <a:t>মোবাঃ- </a:t>
            </a:r>
            <a:r>
              <a:rPr lang="bn-BD" sz="3200" b="1" spc="50" dirty="0" smtClean="0">
                <a:ln w="11430"/>
                <a:latin typeface="NikoshBAN" pitchFamily="2" charset="0"/>
                <a:cs typeface="NikoshBAN" pitchFamily="2" charset="0"/>
              </a:rPr>
              <a:t>০১৮৩১৯৭৬১৭৯</a:t>
            </a:r>
          </a:p>
        </p:txBody>
      </p:sp>
      <p:pic>
        <p:nvPicPr>
          <p:cNvPr id="9" name="Picture 2" descr="E:\02-12-2015 gaffar\0183197617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1371600"/>
            <a:ext cx="2133600" cy="121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win7\Pictures\images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03" y="457200"/>
            <a:ext cx="8334397" cy="56388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81000" y="3097060"/>
            <a:ext cx="8305800" cy="101774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bn-BD" dirty="0" smtClean="0">
                <a:solidFill>
                  <a:srgbClr val="FF0000"/>
                </a:solidFill>
              </a:rPr>
              <a:t>আল্লাহ হাফেজ 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9111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 চিত্র দু’টি লক্ষ্য কর ।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Content Placeholder 4" descr="Mondir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304800" y="1447800"/>
            <a:ext cx="4343400" cy="3628231"/>
          </a:xfrm>
        </p:spPr>
      </p:pic>
      <p:pic>
        <p:nvPicPr>
          <p:cNvPr id="6" name="Content Placeholder 5" descr="download.jp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953000" y="1447800"/>
            <a:ext cx="3962400" cy="3657600"/>
          </a:xfrm>
        </p:spPr>
      </p:pic>
      <p:sp>
        <p:nvSpPr>
          <p:cNvPr id="7" name="TextBox 6"/>
          <p:cNvSpPr txBox="1"/>
          <p:nvPr/>
        </p:nvSpPr>
        <p:spPr>
          <a:xfrm>
            <a:off x="381000" y="5105400"/>
            <a:ext cx="426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প্রতিমার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সামনে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চাওয়া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29200" y="5105400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বৌদ্ধের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সামনে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পূজা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করা।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5562600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এ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দু’টি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819400" y="152400"/>
            <a:ext cx="4495800" cy="12192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 </a:t>
            </a:r>
            <a:endParaRPr lang="en-US" sz="54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Content Placeholder 7" descr="image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1524000"/>
            <a:ext cx="8610600" cy="44958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819400" y="152400"/>
            <a:ext cx="4495800" cy="12192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 </a:t>
            </a:r>
            <a:r>
              <a:rPr lang="bn-BD" sz="5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524000"/>
            <a:ext cx="845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এ পাঠ শেষে শিক্ষার্থীরা……. 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2438400"/>
            <a:ext cx="8229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শিরকের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পরিচয়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pPr>
              <a:buFont typeface="Wingdings" pitchFamily="2" charset="2"/>
              <a:buChar char="Ø"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শিরকের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প্রকারভেদ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pPr>
              <a:buFont typeface="Wingdings" pitchFamily="2" charset="2"/>
              <a:buChar char="Ø"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শিরকের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কুফল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পরিণতি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43001" y="228600"/>
            <a:ext cx="69342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4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চিত্রটি</a:t>
            </a:r>
            <a:r>
              <a:rPr lang="en-US" sz="4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মনোযোগ</a:t>
            </a:r>
            <a:r>
              <a:rPr lang="en-US" sz="4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4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</a:t>
            </a:r>
            <a:r>
              <a:rPr lang="en-US" sz="4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4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</a:t>
            </a:r>
            <a:endParaRPr lang="en-US" sz="4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win7\Downloads\Mondi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066800"/>
            <a:ext cx="8686800" cy="42672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57200" y="5334000"/>
            <a:ext cx="815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দেখানো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000" smtClean="0">
                <a:latin typeface="NikoshBAN" pitchFamily="2" charset="0"/>
                <a:cs typeface="NikoshBAN" pitchFamily="2" charset="0"/>
              </a:rPr>
              <a:t>? </a:t>
            </a:r>
            <a:endParaRPr lang="en-US" sz="400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শিরক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Content Placeholder 9" descr="download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81000" y="1066800"/>
            <a:ext cx="3886200" cy="3048000"/>
          </a:xfrm>
        </p:spPr>
      </p:pic>
      <p:pic>
        <p:nvPicPr>
          <p:cNvPr id="9" name="Content Placeholder 8" descr="download (1)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953000" y="1066800"/>
            <a:ext cx="3751318" cy="3048000"/>
          </a:xfrm>
        </p:spPr>
      </p:pic>
      <p:sp>
        <p:nvSpPr>
          <p:cNvPr id="11" name="TextBox 10"/>
          <p:cNvSpPr txBox="1"/>
          <p:nvPr/>
        </p:nvSpPr>
        <p:spPr>
          <a:xfrm>
            <a:off x="457200" y="3987225"/>
            <a:ext cx="396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অংশীদার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সাব্যস্ত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করা।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29200" y="4038600"/>
            <a:ext cx="373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একাধিক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স্রষ্টা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বিশ্বাস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করা।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" y="4648200"/>
            <a:ext cx="8153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ইসলামি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পরিভাষায়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মহান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আল্লাহর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ব্যক্তি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বস্তুকে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শরিক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করা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কিংবা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সমতুল্য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করাকে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শিরক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79634" y="76200"/>
            <a:ext cx="4478366" cy="92333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শিরকের</a:t>
            </a:r>
            <a:r>
              <a:rPr lang="en-US" sz="5400" b="1" dirty="0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প্রকারভেদ</a:t>
            </a:r>
            <a:r>
              <a:rPr lang="en-US" sz="5400" b="1" dirty="0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5400" b="1" cap="none" spc="0" dirty="0">
              <a:ln/>
              <a:solidFill>
                <a:schemeClr val="accent3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9" name="Diagram 8"/>
          <p:cNvGraphicFramePr/>
          <p:nvPr/>
        </p:nvGraphicFramePr>
        <p:xfrm>
          <a:off x="381000" y="1905000"/>
          <a:ext cx="8382000" cy="383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Rectangle 10"/>
          <p:cNvSpPr/>
          <p:nvPr/>
        </p:nvSpPr>
        <p:spPr>
          <a:xfrm>
            <a:off x="2362200" y="1066800"/>
            <a:ext cx="4495800" cy="707886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err="1" smtClean="0">
                <a:ln/>
                <a:solidFill>
                  <a:schemeClr val="accent3"/>
                </a:solidFill>
                <a:effectLst/>
                <a:latin typeface="NikoshBAN" pitchFamily="2" charset="0"/>
                <a:cs typeface="NikoshBAN" pitchFamily="2" charset="0"/>
              </a:rPr>
              <a:t>শিরক</a:t>
            </a:r>
            <a:r>
              <a:rPr lang="en-US" sz="4000" b="1" cap="none" spc="0" dirty="0" smtClean="0">
                <a:ln/>
                <a:solidFill>
                  <a:schemeClr val="accent3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none" spc="0" dirty="0" err="1" smtClean="0">
                <a:ln/>
                <a:solidFill>
                  <a:schemeClr val="accent3"/>
                </a:solidFill>
                <a:effectLst/>
                <a:latin typeface="NikoshBAN" pitchFamily="2" charset="0"/>
                <a:cs typeface="NikoshBAN" pitchFamily="2" charset="0"/>
              </a:rPr>
              <a:t>তিন</a:t>
            </a:r>
            <a:r>
              <a:rPr lang="en-US" sz="4000" b="1" cap="none" spc="0" dirty="0" smtClean="0">
                <a:ln/>
                <a:solidFill>
                  <a:schemeClr val="accent3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none" spc="0" dirty="0" err="1" smtClean="0">
                <a:ln/>
                <a:solidFill>
                  <a:schemeClr val="accent3"/>
                </a:solidFill>
                <a:effectLst/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4000" b="1" cap="none" spc="0" dirty="0" smtClean="0">
                <a:ln/>
                <a:solidFill>
                  <a:schemeClr val="accent3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endParaRPr lang="en-US" sz="4000" b="1" cap="none" spc="0" dirty="0">
              <a:ln/>
              <a:solidFill>
                <a:schemeClr val="accent3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443039"/>
            <a:ext cx="4100512" cy="324326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0206" y="1432728"/>
            <a:ext cx="4436846" cy="325527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95400" y="381000"/>
            <a:ext cx="67818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আল্লাহ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তাআলার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সত্তার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শিরক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করা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হলোঃ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-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4953000"/>
            <a:ext cx="7620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আল্লাহ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তাআলার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পিতা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পুত্র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স্ত্রী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এমন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বিশ্বাস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করা। </a:t>
            </a:r>
          </a:p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ঈসা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আঃ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আল্লাহর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পুত্র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করা।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936</TotalTime>
  <Words>408</Words>
  <Application>Microsoft Office PowerPoint</Application>
  <PresentationFormat>On-screen Show (4:3)</PresentationFormat>
  <Paragraphs>101</Paragraphs>
  <Slides>20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Office Theme</vt:lpstr>
      <vt:lpstr>Package</vt:lpstr>
      <vt:lpstr>Slide 1</vt:lpstr>
      <vt:lpstr>Slide 2</vt:lpstr>
      <vt:lpstr>নিচের চিত্র দু’টি লক্ষ্য কর । </vt:lpstr>
      <vt:lpstr>Slide 4</vt:lpstr>
      <vt:lpstr>Slide 5</vt:lpstr>
      <vt:lpstr>Slide 6</vt:lpstr>
      <vt:lpstr>শিরক শব্দের অর্থ </vt:lpstr>
      <vt:lpstr>Slide 8</vt:lpstr>
      <vt:lpstr>Slide 9</vt:lpstr>
      <vt:lpstr>আল্লাহ তাআলার গুণাবলির সাথে অংশীদার করা হলোঃ </vt:lpstr>
      <vt:lpstr>আল্লাহ তাআলার ইবাদতের অংশীদার করা হলোঃ  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</dc:creator>
  <cp:lastModifiedBy>win7</cp:lastModifiedBy>
  <cp:revision>204</cp:revision>
  <dcterms:created xsi:type="dcterms:W3CDTF">2015-06-25T01:37:27Z</dcterms:created>
  <dcterms:modified xsi:type="dcterms:W3CDTF">2020-10-27T13:33:36Z</dcterms:modified>
</cp:coreProperties>
</file>