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258" r:id="rId3"/>
    <p:sldId id="306" r:id="rId4"/>
    <p:sldId id="322" r:id="rId5"/>
    <p:sldId id="338" r:id="rId6"/>
    <p:sldId id="340" r:id="rId7"/>
    <p:sldId id="344" r:id="rId8"/>
    <p:sldId id="332" r:id="rId9"/>
    <p:sldId id="329" r:id="rId10"/>
    <p:sldId id="347" r:id="rId11"/>
    <p:sldId id="308" r:id="rId12"/>
    <p:sldId id="335" r:id="rId13"/>
    <p:sldId id="349" r:id="rId14"/>
    <p:sldId id="261" r:id="rId15"/>
    <p:sldId id="263" r:id="rId16"/>
    <p:sldId id="297" r:id="rId17"/>
    <p:sldId id="346" r:id="rId18"/>
    <p:sldId id="31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80" autoAdjust="0"/>
  </p:normalViewPr>
  <p:slideViewPr>
    <p:cSldViewPr>
      <p:cViewPr>
        <p:scale>
          <a:sx n="68" d="100"/>
          <a:sy n="68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4531-D9EE-4CBE-BE7A-D4EFAEF184A0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83ED-3470-446B-B3FD-7303312E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সেখানে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জলবায়ু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সংশিষ্ঠ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33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চিন্তন দক্ষতা পরিমাপের জন্য এ ধরনের কাজ দিতে পারেন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0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সংশিষ্ঠ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 । ১-গ্রীষ্মকাল , ২- </a:t>
            </a:r>
            <a:r>
              <a:rPr lang="en-US" baseline="0" dirty="0" err="1" smtClean="0"/>
              <a:t>বর্ষা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কাল</a:t>
            </a:r>
            <a:r>
              <a:rPr lang="en-US" baseline="0" dirty="0" smtClean="0"/>
              <a:t> , ৩- </a:t>
            </a:r>
            <a:r>
              <a:rPr lang="en-US" baseline="0" dirty="0" err="1" smtClean="0"/>
              <a:t>শীত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কাল</a:t>
            </a:r>
            <a:r>
              <a:rPr lang="en-US" baseline="0" dirty="0" smtClean="0"/>
              <a:t> , ৪- </a:t>
            </a:r>
            <a:r>
              <a:rPr lang="en-US" baseline="0" dirty="0" err="1" smtClean="0"/>
              <a:t>বসন্ত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তবে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বাংলাদেশের</a:t>
            </a:r>
            <a:r>
              <a:rPr lang="en-US" baseline="0" dirty="0" smtClean="0"/>
              <a:t> ৬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ঋতু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প্রথমে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ভিডিওটি  দেখিয়ে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স্লাইডে উল্লেখিত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প্রশ্ন করতে পারেন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বিশেষক্ষেত্রে আপনি শিক্ষার্থীদের সাহায্য করতে পারেন।</a:t>
            </a:r>
            <a:endParaRPr lang="en-US" sz="1200" baseline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যাওয়ায়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7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দক্ষতা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  শিক্ষার্থীরা প্রশ্নের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করবেন ।প্রয়োজনে ছোট ছোট প্রশ্ন করবেন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7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মনোযোগ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সহকারে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33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উল্লেখিত প্রশ্ন ও  বহুনির্বাচনী প্রশ্নের ব্যবস্থা করা যেতে 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অপশনে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উল্লেখিত   মৌখিক প্রশ্নের ব্যবস্থা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e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3.jpg"/><Relationship Id="rId7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6" y="0"/>
            <a:ext cx="910074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4343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4116" y="0"/>
            <a:ext cx="9188116" cy="6858000"/>
            <a:chOff x="0" y="0"/>
            <a:chExt cx="9144000" cy="6858000"/>
          </a:xfrm>
          <a:solidFill>
            <a:srgbClr val="660033"/>
          </a:solidFill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8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70455"/>
            <a:ext cx="1238250" cy="278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48709" y="597113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Cloud 13"/>
          <p:cNvSpPr/>
          <p:nvPr/>
        </p:nvSpPr>
        <p:spPr>
          <a:xfrm rot="427478">
            <a:off x="6362996" y="96350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7564621" y="5612182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13" y="3348275"/>
            <a:ext cx="1590204" cy="163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50415"/>
            <a:ext cx="2873007" cy="113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Rectangle 45"/>
          <p:cNvSpPr/>
          <p:nvPr/>
        </p:nvSpPr>
        <p:spPr>
          <a:xfrm>
            <a:off x="914400" y="5193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642" y="270288"/>
            <a:ext cx="8958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কার্বন</a:t>
            </a:r>
            <a:r>
              <a:rPr lang="en-US" sz="2200" dirty="0" smtClean="0"/>
              <a:t> ও </a:t>
            </a:r>
            <a:r>
              <a:rPr lang="en-US" sz="2200" dirty="0" err="1" smtClean="0"/>
              <a:t>অক্সিজেন</a:t>
            </a:r>
            <a:r>
              <a:rPr lang="en-US" sz="2200" dirty="0" smtClean="0"/>
              <a:t> </a:t>
            </a:r>
            <a:r>
              <a:rPr lang="en-US" sz="2200" dirty="0" err="1" smtClean="0"/>
              <a:t>চক্রাকারে</a:t>
            </a:r>
            <a:r>
              <a:rPr lang="en-US" sz="2200" dirty="0" smtClean="0"/>
              <a:t> </a:t>
            </a:r>
            <a:r>
              <a:rPr lang="en-US" sz="2200" dirty="0" err="1" smtClean="0"/>
              <a:t>ফিরে</a:t>
            </a:r>
            <a:r>
              <a:rPr lang="en-US" sz="2200" dirty="0" smtClean="0"/>
              <a:t> </a:t>
            </a:r>
            <a:r>
              <a:rPr lang="en-US" sz="2200" dirty="0" err="1" smtClean="0"/>
              <a:t>আসে</a:t>
            </a:r>
            <a:r>
              <a:rPr lang="en-US" sz="2200" dirty="0" smtClean="0"/>
              <a:t> </a:t>
            </a:r>
            <a:r>
              <a:rPr lang="en-US" sz="2200" dirty="0" err="1" smtClean="0"/>
              <a:t>বলে</a:t>
            </a:r>
            <a:r>
              <a:rPr lang="en-US" sz="2200" dirty="0" smtClean="0"/>
              <a:t> </a:t>
            </a:r>
            <a:r>
              <a:rPr lang="en-US" sz="2200" dirty="0" err="1" smtClean="0"/>
              <a:t>বায়ুমন্ডলে</a:t>
            </a:r>
            <a:r>
              <a:rPr lang="en-US" sz="2200" dirty="0" smtClean="0"/>
              <a:t> </a:t>
            </a:r>
            <a:r>
              <a:rPr lang="en-US" sz="2200" dirty="0" err="1" smtClean="0"/>
              <a:t>কার্বন</a:t>
            </a:r>
            <a:r>
              <a:rPr lang="en-US" sz="2200" dirty="0" smtClean="0"/>
              <a:t> </a:t>
            </a:r>
            <a:r>
              <a:rPr lang="en-US" sz="2200" dirty="0" err="1" smtClean="0"/>
              <a:t>ডাই</a:t>
            </a:r>
            <a:r>
              <a:rPr lang="en-US" sz="2200" dirty="0" smtClean="0"/>
              <a:t> </a:t>
            </a:r>
            <a:r>
              <a:rPr lang="en-US" sz="2200" dirty="0" err="1" smtClean="0"/>
              <a:t>অক্সাইড</a:t>
            </a:r>
            <a:r>
              <a:rPr lang="en-US" sz="2200" dirty="0" smtClean="0"/>
              <a:t> </a:t>
            </a:r>
            <a:r>
              <a:rPr lang="en-US" sz="2200" dirty="0" err="1" smtClean="0"/>
              <a:t>গ্যাসের</a:t>
            </a:r>
            <a:r>
              <a:rPr lang="en-US" sz="2200" dirty="0" smtClean="0"/>
              <a:t> </a:t>
            </a:r>
            <a:r>
              <a:rPr lang="en-US" sz="2200" dirty="0" err="1" smtClean="0"/>
              <a:t>ভারসাম্য</a:t>
            </a:r>
            <a:r>
              <a:rPr lang="en-US" sz="2200" dirty="0" smtClean="0"/>
              <a:t> </a:t>
            </a:r>
            <a:r>
              <a:rPr lang="en-US" sz="2200" dirty="0" err="1" smtClean="0"/>
              <a:t>বজায়</a:t>
            </a:r>
            <a:r>
              <a:rPr lang="en-US" sz="2200" dirty="0" smtClean="0"/>
              <a:t> </a:t>
            </a:r>
            <a:r>
              <a:rPr lang="en-US" sz="2200" dirty="0" err="1" smtClean="0"/>
              <a:t>থাকে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85" y="946210"/>
            <a:ext cx="2878530" cy="10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3" y="1107847"/>
            <a:ext cx="2690933" cy="436798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884645" y="4050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66800" y="3976074"/>
            <a:ext cx="7924800" cy="2237685"/>
            <a:chOff x="1199548" y="4253344"/>
            <a:chExt cx="8096852" cy="2237685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4" name="Frame 4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Half Frame 46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alf Frame 47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Half Frame 48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Half Frame 49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1215 0.1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7465 0.2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323 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7656 -0.1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8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8211 0.25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2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40886 -0.2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1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7847 L 0.03906 -0.29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22" grpId="0"/>
      <p:bldP spid="46" grpId="0"/>
      <p:bldP spid="11" grpId="0"/>
      <p:bldP spid="45" grpId="0"/>
      <p:bldP spid="20" grpId="0"/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657600" y="914400"/>
            <a:ext cx="1752600" cy="76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800600"/>
            <a:ext cx="3962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267980"/>
            <a:ext cx="670560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67200" y="2743200"/>
            <a:ext cx="838200" cy="762000"/>
            <a:chOff x="5029200" y="2743200"/>
            <a:chExt cx="838200" cy="762000"/>
          </a:xfrm>
        </p:grpSpPr>
        <p:sp>
          <p:nvSpPr>
            <p:cNvPr id="8" name="Rounded Rectangle 7"/>
            <p:cNvSpPr/>
            <p:nvPr/>
          </p:nvSpPr>
          <p:spPr>
            <a:xfrm>
              <a:off x="5029200" y="2743200"/>
              <a:ext cx="8382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1779782"/>
                </p:ext>
              </p:extLst>
            </p:nvPr>
          </p:nvGraphicFramePr>
          <p:xfrm>
            <a:off x="5145617" y="2809400"/>
            <a:ext cx="605366" cy="54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45617" y="2809400"/>
                          <a:ext cx="605366" cy="5434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5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4600" y="253425"/>
            <a:ext cx="327397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5987" y="1066799"/>
            <a:ext cx="8623213" cy="4827487"/>
            <a:chOff x="227812" y="1037993"/>
            <a:chExt cx="8611388" cy="51879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12" y="1066800"/>
              <a:ext cx="4321780" cy="51591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593" y="1037993"/>
              <a:ext cx="4289607" cy="518159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030132" y="1066801"/>
            <a:ext cx="2913468" cy="4518224"/>
            <a:chOff x="6078264" y="1292443"/>
            <a:chExt cx="2758441" cy="38891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265" y="3243968"/>
              <a:ext cx="2758440" cy="19376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264" y="1292443"/>
              <a:ext cx="2758440" cy="195152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15987" y="1066800"/>
            <a:ext cx="2679614" cy="4518225"/>
            <a:chOff x="1271751" y="938125"/>
            <a:chExt cx="2538249" cy="34814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52" y="938125"/>
              <a:ext cx="2538248" cy="18409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51" y="2749769"/>
              <a:ext cx="2538249" cy="166983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258256" y="1066800"/>
            <a:ext cx="2580944" cy="4572000"/>
            <a:chOff x="4857750" y="2148438"/>
            <a:chExt cx="2990849" cy="39475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0" y="2148438"/>
              <a:ext cx="2990849" cy="17377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0" y="3818128"/>
              <a:ext cx="2990849" cy="2277872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228600" y="5587890"/>
            <a:ext cx="2667001" cy="66051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24352" y="5562600"/>
            <a:ext cx="2919247" cy="663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58256" y="5585025"/>
            <a:ext cx="2580944" cy="663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পেট্রোলিয়াম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9" name="Frame 1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376350" cy="531387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286000" y="5410200"/>
            <a:ext cx="4572000" cy="818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      ম        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-1030812" y="2707212"/>
            <a:ext cx="4119026" cy="990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    প     মা      ত্রা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381000"/>
            <a:ext cx="4267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বায়ুমন্ডলের তাপমাত্রা বৃদ্ধি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65293"/>
            <a:ext cx="80010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52400"/>
            <a:ext cx="1447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00100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046274"/>
            <a:ext cx="8001000" cy="20005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 .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¡¡.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¡¡¡.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181600"/>
            <a:ext cx="1676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5181600"/>
            <a:ext cx="2133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¡¡¡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953780"/>
            <a:ext cx="1676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¡ ও 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943600"/>
            <a:ext cx="2133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¡ , ¡¡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95600" y="5334000"/>
            <a:ext cx="17526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304800"/>
            <a:ext cx="21336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95600" y="5334000"/>
            <a:ext cx="17526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505200" y="1828800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3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5" grpId="3" animBg="1"/>
      <p:bldP spid="15" grpId="4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762000"/>
            <a:ext cx="16002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32004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971800"/>
            <a:ext cx="41910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78486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52578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1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04800"/>
            <a:ext cx="17526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73" y="1143000"/>
            <a:ext cx="4285827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5417403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5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091625"/>
            <a:ext cx="51054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  </a:t>
            </a:r>
            <a:r>
              <a:rPr lang="en-US" sz="3200" dirty="0" err="1" smtClean="0">
                <a:solidFill>
                  <a:schemeClr val="bg1"/>
                </a:solidFill>
              </a:rPr>
              <a:t>গুরুত্বপূর্ণ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শব্দ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সমুহঃ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8713" y="2703255"/>
            <a:ext cx="5097887" cy="2554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□ </a:t>
            </a:r>
            <a:r>
              <a:rPr lang="en-US" sz="3200" dirty="0" err="1" smtClean="0"/>
              <a:t>জলবায়ু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পরিবর্তন</a:t>
            </a:r>
            <a:r>
              <a:rPr lang="en-US" sz="3200" dirty="0" smtClean="0"/>
              <a:t>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□ </a:t>
            </a:r>
            <a:r>
              <a:rPr lang="en-US" sz="3200" dirty="0" err="1" smtClean="0">
                <a:solidFill>
                  <a:srgbClr val="FF0000"/>
                </a:solidFill>
              </a:rPr>
              <a:t>বৈশ্বিক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উষ্ণায়ন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Global warming )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3200" dirty="0"/>
              <a:t>□ </a:t>
            </a:r>
            <a:r>
              <a:rPr lang="en-US" sz="3200" dirty="0" err="1" smtClean="0"/>
              <a:t>কার্বন</a:t>
            </a:r>
            <a:r>
              <a:rPr lang="en-US" sz="3200" dirty="0" smtClean="0"/>
              <a:t> </a:t>
            </a:r>
            <a:r>
              <a:rPr lang="en-US" sz="3200" dirty="0" err="1" smtClean="0"/>
              <a:t>ডাই-অক্সাইড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0070C0"/>
                </a:solidFill>
              </a:rPr>
              <a:t>□ </a:t>
            </a:r>
            <a:r>
              <a:rPr lang="en-US" sz="3200" dirty="0" err="1" smtClean="0">
                <a:solidFill>
                  <a:srgbClr val="0070C0"/>
                </a:solidFill>
              </a:rPr>
              <a:t>বায়ুমন্ডল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200" dirty="0"/>
              <a:t>□ </a:t>
            </a:r>
            <a:r>
              <a:rPr lang="en-US" sz="3200" dirty="0" err="1" smtClean="0"/>
              <a:t>অক্সিজেন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51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4290"/>
            <a:ext cx="8686800" cy="6258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609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পৃথিবীটাকে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রাখবো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953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905000"/>
            <a:ext cx="5943600" cy="3581400"/>
            <a:chOff x="685800" y="2362200"/>
            <a:chExt cx="7543800" cy="3429000"/>
          </a:xfr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Plaque 2"/>
            <p:cNvSpPr/>
            <p:nvPr/>
          </p:nvSpPr>
          <p:spPr>
            <a:xfrm>
              <a:off x="685800" y="2362200"/>
              <a:ext cx="7543800" cy="3429000"/>
            </a:xfrm>
            <a:prstGeom prst="plaque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3505200" y="2870200"/>
              <a:ext cx="2667000" cy="182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0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সপ্তম</a:t>
              </a:r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শ্রেণি </a:t>
              </a:r>
              <a:endPara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চতুর্দশ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জলবায়ু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পরিবর্তন</a:t>
              </a:r>
              <a:endPara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905000" y="333375"/>
            <a:ext cx="4876800" cy="119062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1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4292025"/>
            <a:ext cx="38862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200400" y="1447800"/>
            <a:ext cx="2743200" cy="685800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86200" y="2743200"/>
            <a:ext cx="1295400" cy="1066800"/>
            <a:chOff x="3276600" y="2590800"/>
            <a:chExt cx="1600200" cy="1371600"/>
          </a:xfrm>
        </p:grpSpPr>
        <p:sp>
          <p:nvSpPr>
            <p:cNvPr id="6" name="Rounded Rectangle 5"/>
            <p:cNvSpPr/>
            <p:nvPr/>
          </p:nvSpPr>
          <p:spPr>
            <a:xfrm>
              <a:off x="3276600" y="2590800"/>
              <a:ext cx="1600200" cy="1371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9997928"/>
                </p:ext>
              </p:extLst>
            </p:nvPr>
          </p:nvGraphicFramePr>
          <p:xfrm>
            <a:off x="3677355" y="2931318"/>
            <a:ext cx="818445" cy="69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7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77355" y="2931318"/>
                          <a:ext cx="818445" cy="69056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3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1"/>
            <a:ext cx="8686800" cy="4246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32137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9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581400" y="609600"/>
            <a:ext cx="1676400" cy="609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7924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3505200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29780"/>
            <a:ext cx="792480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53825"/>
            <a:ext cx="7924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8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1332166"/>
            <a:ext cx="8762999" cy="4016251"/>
            <a:chOff x="-378690" y="1218508"/>
            <a:chExt cx="9825181" cy="2082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490" y="1218508"/>
              <a:ext cx="4699001" cy="2082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690" y="1218508"/>
              <a:ext cx="4985837" cy="20825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743200" y="558225"/>
            <a:ext cx="3352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এগুলো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চিত্র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1332166"/>
            <a:ext cx="8762999" cy="4016252"/>
            <a:chOff x="304801" y="3108959"/>
            <a:chExt cx="8458199" cy="2377442"/>
          </a:xfrm>
        </p:grpSpPr>
        <p:pic>
          <p:nvPicPr>
            <p:cNvPr id="7" name="Picture 6" descr="rain-tree-covered-lane-animation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1" y="3108959"/>
              <a:ext cx="4114799" cy="2377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108960"/>
              <a:ext cx="4114800" cy="237744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28600" y="1332165"/>
            <a:ext cx="8762999" cy="4154235"/>
            <a:chOff x="304800" y="4648202"/>
            <a:chExt cx="8458200" cy="16763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4648202"/>
              <a:ext cx="4114800" cy="16763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648202"/>
              <a:ext cx="4114800" cy="167639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86690" y="1306572"/>
            <a:ext cx="8804909" cy="4179827"/>
            <a:chOff x="186690" y="1306572"/>
            <a:chExt cx="8804909" cy="42054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0" y="1306572"/>
              <a:ext cx="4346900" cy="42054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518" y="1332164"/>
              <a:ext cx="4263081" cy="417982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57201" y="5845314"/>
            <a:ext cx="761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এরকম</a:t>
            </a:r>
            <a:r>
              <a:rPr lang="en-US" sz="4000" dirty="0" smtClean="0"/>
              <a:t> </a:t>
            </a:r>
            <a:r>
              <a:rPr lang="en-US" sz="4000" dirty="0" err="1" smtClean="0"/>
              <a:t>দৃশ্য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পরিবর্তন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কোথায়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পাওয়া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যায়</a:t>
            </a:r>
            <a:r>
              <a:rPr lang="en-US" sz="4000" dirty="0" smtClean="0"/>
              <a:t> 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660033"/>
          </a:solidFill>
        </p:grpSpPr>
        <p:sp>
          <p:nvSpPr>
            <p:cNvPr id="17" name="Frame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1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74320" y="236264"/>
            <a:ext cx="8469114" cy="6240736"/>
            <a:chOff x="274320" y="236264"/>
            <a:chExt cx="8469114" cy="6240736"/>
          </a:xfrm>
        </p:grpSpPr>
        <p:grpSp>
          <p:nvGrpSpPr>
            <p:cNvPr id="2" name="Group 1"/>
            <p:cNvGrpSpPr/>
            <p:nvPr/>
          </p:nvGrpSpPr>
          <p:grpSpPr>
            <a:xfrm>
              <a:off x="4495801" y="3596641"/>
              <a:ext cx="4247632" cy="2804160"/>
              <a:chOff x="762000" y="304800"/>
              <a:chExt cx="7620000" cy="60807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304800"/>
                <a:ext cx="7620000" cy="3429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3886200"/>
                <a:ext cx="7620000" cy="24993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04800" y="3596640"/>
              <a:ext cx="3733800" cy="2880360"/>
              <a:chOff x="304800" y="4648202"/>
              <a:chExt cx="8458200" cy="167639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4648202"/>
                <a:ext cx="4114800" cy="16763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4648202"/>
                <a:ext cx="4114800" cy="16763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495802" y="236264"/>
              <a:ext cx="4247632" cy="2583136"/>
              <a:chOff x="304801" y="3108960"/>
              <a:chExt cx="8458199" cy="2377441"/>
            </a:xfrm>
          </p:grpSpPr>
          <p:pic>
            <p:nvPicPr>
              <p:cNvPr id="9" name="Picture 8" descr="rain-tree-covered-lane-animation.g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4801" y="3108961"/>
                <a:ext cx="4114799" cy="2377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3108960"/>
                <a:ext cx="4114800" cy="2377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74320" y="236264"/>
              <a:ext cx="3764280" cy="2583136"/>
              <a:chOff x="304800" y="899160"/>
              <a:chExt cx="8458200" cy="298704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899160"/>
                <a:ext cx="4114800" cy="29870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899160"/>
                <a:ext cx="4114800" cy="29870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1524000" y="29204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এটাই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বাংলাদেশের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জলবায়ুর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স্বাভাবিক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রুপ</a:t>
            </a:r>
            <a:r>
              <a:rPr lang="en-US" sz="3200" dirty="0" smtClean="0"/>
              <a:t> </a:t>
            </a:r>
            <a:r>
              <a:rPr lang="en-US" sz="2000" dirty="0" smtClean="0"/>
              <a:t>।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7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438400" y="1143000"/>
            <a:ext cx="4533900" cy="7620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444425"/>
            <a:ext cx="39624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825425"/>
            <a:ext cx="55626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91000" y="2667000"/>
            <a:ext cx="929640" cy="838200"/>
            <a:chOff x="6004560" y="2667000"/>
            <a:chExt cx="701040" cy="685800"/>
          </a:xfrm>
        </p:grpSpPr>
        <p:sp>
          <p:nvSpPr>
            <p:cNvPr id="9" name="Rounded Rectangle 8"/>
            <p:cNvSpPr/>
            <p:nvPr/>
          </p:nvSpPr>
          <p:spPr>
            <a:xfrm>
              <a:off x="6004560" y="2667000"/>
              <a:ext cx="701040" cy="6858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6480999"/>
                </p:ext>
              </p:extLst>
            </p:nvPr>
          </p:nvGraphicFramePr>
          <p:xfrm>
            <a:off x="6096000" y="2770555"/>
            <a:ext cx="458883" cy="44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" name="Packager Shell Object" showAsIcon="1" r:id="rId4" imgW="1676880" imgH="685800" progId="Package">
                    <p:embed/>
                  </p:oleObj>
                </mc:Choice>
                <mc:Fallback>
                  <p:oleObj name="Packager Shell Object" showAsIcon="1" r:id="rId4" imgW="1676880" imgH="68580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96000" y="2770555"/>
                          <a:ext cx="458883" cy="44002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5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4835"/>
            <a:ext cx="54864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304800"/>
            <a:ext cx="1905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791200"/>
            <a:ext cx="59436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প্রর্দশিত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452735"/>
            <a:ext cx="1676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536</Words>
  <Application>Microsoft Office PowerPoint</Application>
  <PresentationFormat>On-screen Show (4:3)</PresentationFormat>
  <Paragraphs>100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Zadu</dc:creator>
  <cp:lastModifiedBy>Noor Mohammad</cp:lastModifiedBy>
  <cp:revision>535</cp:revision>
  <dcterms:created xsi:type="dcterms:W3CDTF">2006-08-16T00:00:00Z</dcterms:created>
  <dcterms:modified xsi:type="dcterms:W3CDTF">2015-08-27T13:57:40Z</dcterms:modified>
</cp:coreProperties>
</file>