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5" r:id="rId11"/>
    <p:sldId id="286" r:id="rId12"/>
    <p:sldId id="268" r:id="rId13"/>
    <p:sldId id="292" r:id="rId14"/>
    <p:sldId id="289" r:id="rId15"/>
    <p:sldId id="275" r:id="rId16"/>
    <p:sldId id="288" r:id="rId17"/>
    <p:sldId id="290" r:id="rId18"/>
    <p:sldId id="276" r:id="rId19"/>
    <p:sldId id="291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4615" autoAdjust="0"/>
  </p:normalViewPr>
  <p:slideViewPr>
    <p:cSldViewPr>
      <p:cViewPr varScale="1">
        <p:scale>
          <a:sx n="81" d="100"/>
          <a:sy n="81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03846-8971-4528-A840-09E9DBE1C832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3C1CE-1968-425A-A5D3-45F53714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C1CE-1968-425A-A5D3-45F537141C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07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C1CE-1968-425A-A5D3-45F537141C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07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যে Option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91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যে Option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 ।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25F1-5E5B-41FE-97D2-2659242D0A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2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শিরোনামটি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হোয়াইট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প্রয়োজনে একক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 পরিবর্তন করে নিতে পারেন। </a:t>
            </a:r>
            <a:endParaRPr lang="en-US" sz="1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নিজে  আদর্শ পাঠ দিবেন এবং শিক্ষার্থীদের দ্বারা সরব পাঠ  সম্পন্ন করাবেন</a:t>
            </a:r>
            <a:r>
              <a:rPr lang="bn-BD" baseline="0" dirty="0" smtClean="0"/>
              <a:t>।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7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1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18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প্রয়োজনে জোড়ায়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 পরিবর্তন করে নিতে পারেন।  </a:t>
            </a:r>
            <a:endParaRPr lang="en-US" sz="1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29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71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6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5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9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6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8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2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51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319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36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201" y="82062"/>
            <a:ext cx="8991600" cy="6699738"/>
          </a:xfrm>
          <a:prstGeom prst="rect">
            <a:avLst/>
          </a:prstGeom>
          <a:noFill/>
          <a:ln w="190500" cap="rnd">
            <a:solidFill>
              <a:srgbClr val="C00000"/>
            </a:solidFill>
            <a:rou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A26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9" r:id="rId20"/>
    <p:sldLayoutId id="2147483670" r:id="rId21"/>
    <p:sldLayoutId id="2147483671" r:id="rId22"/>
    <p:sldLayoutId id="2147483672" r:id="rId23"/>
    <p:sldLayoutId id="2147483673" r:id="rId2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457200"/>
            <a:ext cx="708660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6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548640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38" y="4114800"/>
            <a:ext cx="5486400" cy="1990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31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6666" y="303209"/>
            <a:ext cx="7315200" cy="7292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শব্দের অর্থ জেনে 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81000" y="1180912"/>
            <a:ext cx="2618598" cy="138476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হালখাতা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72604" y="3047999"/>
            <a:ext cx="2618598" cy="1363579"/>
          </a:xfrm>
          <a:prstGeom prst="homePlat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নওরোজ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43249" y="4787994"/>
            <a:ext cx="2628551" cy="1384206"/>
          </a:xfrm>
          <a:prstGeom prst="homePlate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ক্ষীণ দৃষ্টি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180912"/>
            <a:ext cx="2590800" cy="1638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Pentagon 23"/>
          <p:cNvSpPr/>
          <p:nvPr/>
        </p:nvSpPr>
        <p:spPr>
          <a:xfrm rot="10800000">
            <a:off x="5971876" y="1066800"/>
            <a:ext cx="2791124" cy="149887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1044450"/>
            <a:ext cx="3601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নতুন বছরের </a:t>
            </a:r>
          </a:p>
          <a:p>
            <a:pPr lvl="0"/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হিসাব নিকাশের জন্য </a:t>
            </a:r>
          </a:p>
          <a:p>
            <a:pPr lvl="0"/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নতুন খাতা খোলার </a:t>
            </a:r>
          </a:p>
          <a:p>
            <a:pPr lvl="0"/>
            <a:r>
              <a:rPr lang="bn-BD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উৎসব</a:t>
            </a:r>
          </a:p>
          <a:p>
            <a:pPr lvl="0"/>
            <a:endParaRPr lang="bn-BD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Pentagon 24"/>
          <p:cNvSpPr/>
          <p:nvPr/>
        </p:nvSpPr>
        <p:spPr>
          <a:xfrm rot="10800000">
            <a:off x="6019799" y="2971794"/>
            <a:ext cx="2768353" cy="1447801"/>
          </a:xfrm>
          <a:prstGeom prst="homePlat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Pentagon 25"/>
          <p:cNvSpPr/>
          <p:nvPr/>
        </p:nvSpPr>
        <p:spPr>
          <a:xfrm rot="10800000">
            <a:off x="6020432" y="4696250"/>
            <a:ext cx="2791124" cy="1486252"/>
          </a:xfrm>
          <a:prstGeom prst="homePlate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8076" y="5056233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সংকীর্ণ দৃষ্টি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967" y="3189979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নতুন বছরের প্রথম দিন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83443"/>
            <a:ext cx="2590800" cy="17128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24088"/>
            <a:ext cx="2590800" cy="1576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334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24" grpId="0" animBg="1"/>
      <p:bldP spid="25" grpId="0" animBg="1"/>
      <p:bldP spid="26" grpId="0" animBg="1"/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451703"/>
            <a:ext cx="7315200" cy="7292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আরও কিছু </a:t>
            </a:r>
            <a:r>
              <a:rPr lang="bn-I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জেনে 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45123" y="1371599"/>
            <a:ext cx="2417488" cy="1344792"/>
          </a:xfrm>
          <a:prstGeom prst="homePlate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রাখিবন্ধন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36727" y="3276599"/>
            <a:ext cx="2417488" cy="1328605"/>
          </a:xfrm>
          <a:prstGeom prst="homePlat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স্বাদেশিকতা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545123" y="5105400"/>
            <a:ext cx="2426677" cy="1295399"/>
          </a:xfrm>
          <a:prstGeom prst="homePlate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সোৎসাহ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229140"/>
            <a:ext cx="2590802" cy="1590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Pentagon 23"/>
          <p:cNvSpPr/>
          <p:nvPr/>
        </p:nvSpPr>
        <p:spPr>
          <a:xfrm rot="10800000">
            <a:off x="5943600" y="1229140"/>
            <a:ext cx="2563156" cy="1488132"/>
          </a:xfrm>
          <a:prstGeom prst="homePlate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6015" y="1259165"/>
            <a:ext cx="3047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শ্রাবণ পূর্নিমায় প্রিয়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জনের হাতে মঙ্গল 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কামনায় রাখি বেঁধে 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দেয়া হয়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2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Pentagon 24"/>
          <p:cNvSpPr/>
          <p:nvPr/>
        </p:nvSpPr>
        <p:spPr>
          <a:xfrm rot="10800000">
            <a:off x="5943600" y="3273261"/>
            <a:ext cx="2542244" cy="1359694"/>
          </a:xfrm>
          <a:prstGeom prst="homePlat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Pentagon 25"/>
          <p:cNvSpPr/>
          <p:nvPr/>
        </p:nvSpPr>
        <p:spPr>
          <a:xfrm rot="10800000">
            <a:off x="5943600" y="5037064"/>
            <a:ext cx="2563156" cy="1363735"/>
          </a:xfrm>
          <a:prstGeom prst="homePlate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246756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উৎসাহের সাথে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483114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প্রেম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91777"/>
            <a:ext cx="2590801" cy="15090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3047999"/>
            <a:ext cx="2590801" cy="1584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062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24" grpId="0" animBg="1"/>
      <p:bldP spid="25" grpId="0" animBg="1"/>
      <p:bldP spid="26" grpId="0" animBg="1"/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400" y="4267200"/>
            <a:ext cx="7543800" cy="1524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স্বাদেশিকতা,সোৎসাহ, নওরোজ ও হালখাতা শব্দগুলো  দিয়ে একটি করে বাক্য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895600" y="914400"/>
            <a:ext cx="3429000" cy="76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 sz="6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altLang="en-US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43463"/>
            <a:ext cx="32766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989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পয়লা বৈশাখ বা বাংলা নববর্ষ  বাঙালির  জাতীয় উৎসব। এইদিনে পরষ্পরের মধ্যে শুভেচ্ছা বিনিময়, খাওয়া-দাওয়া,গান-বাজনা,খেলাধুলা,মেলা ও প্রদশর্নী ইত্যাদি আনন্দ উৎসবে বাঙালিরা মেতে থাকে। তাঁরা সারা বছরের অন্যান্য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দিনগুলি  থেকে সম্পূর্ণ স্বতন্ত্রভাবে দিনটিকে গৌরবমণ্ডিত করে রাখতে চায়।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50" y="3048000"/>
            <a:ext cx="461645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76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420878" y="609600"/>
            <a:ext cx="8356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পান্ডে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গোবিন্দ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মুনীর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চৌধূরীর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0877" y="2227381"/>
            <a:ext cx="8418323" cy="3290172"/>
            <a:chOff x="1516548" y="3567828"/>
            <a:chExt cx="10247601" cy="32901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1016" y="3567828"/>
              <a:ext cx="1931101" cy="2305050"/>
            </a:xfrm>
            <a:prstGeom prst="rect">
              <a:avLst/>
            </a:prstGeom>
            <a:ln w="381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389" y="3567828"/>
              <a:ext cx="1975922" cy="2305050"/>
            </a:xfrm>
            <a:prstGeom prst="rect">
              <a:avLst/>
            </a:prstGeom>
            <a:ln w="381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3827" y="3567828"/>
              <a:ext cx="1810495" cy="2305050"/>
            </a:xfrm>
            <a:prstGeom prst="rect">
              <a:avLst/>
            </a:prstGeom>
            <a:ln w="381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8538" y="3567828"/>
              <a:ext cx="1685611" cy="2305050"/>
            </a:xfrm>
            <a:prstGeom prst="rect">
              <a:avLst/>
            </a:prstGeom>
            <a:ln w="381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34" b="13352"/>
            <a:stretch/>
          </p:blipFill>
          <p:spPr>
            <a:xfrm>
              <a:off x="1516548" y="3567828"/>
              <a:ext cx="1975922" cy="2305050"/>
            </a:xfrm>
            <a:prstGeom prst="rect">
              <a:avLst/>
            </a:prstGeom>
            <a:ln w="381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9" name="Folded Corner 8"/>
            <p:cNvSpPr/>
            <p:nvPr/>
          </p:nvSpPr>
          <p:spPr>
            <a:xfrm>
              <a:off x="1516549" y="6018658"/>
              <a:ext cx="1975920" cy="839337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মীর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মদন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মোহন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লাল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olded Corner 9"/>
            <p:cNvSpPr/>
            <p:nvPr/>
          </p:nvSpPr>
          <p:spPr>
            <a:xfrm>
              <a:off x="3711016" y="6018661"/>
              <a:ext cx="1917807" cy="839337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তিতুমীর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Folded Corner 10"/>
            <p:cNvSpPr/>
            <p:nvPr/>
          </p:nvSpPr>
          <p:spPr>
            <a:xfrm>
              <a:off x="5876630" y="6018663"/>
              <a:ext cx="1991680" cy="839337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মঙ্গল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পান্ডে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olded Corner 11"/>
            <p:cNvSpPr/>
            <p:nvPr/>
          </p:nvSpPr>
          <p:spPr>
            <a:xfrm>
              <a:off x="8018172" y="6018660"/>
              <a:ext cx="1798058" cy="839337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গোবিন্দ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দেব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olded Corner 12"/>
            <p:cNvSpPr/>
            <p:nvPr/>
          </p:nvSpPr>
          <p:spPr>
            <a:xfrm>
              <a:off x="10058849" y="6018659"/>
              <a:ext cx="1705299" cy="839337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মুনীর</a:t>
              </a:r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চৌধূরী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704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4292" y="2971800"/>
            <a:ext cx="50292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27892" y="685800"/>
            <a:ext cx="8382000" cy="1371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810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বাংলা সনের প্রথম মাসের প্রথম দিন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পয়লা বৈশাখ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বাঙালির নববর্ষ উৎসব। পয়লা বৈশাখ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অসাম্প্রদায়িক চেতনার উৎসব,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বাঙালির স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র্বশ্রেষ্ঠ সাংস্কৃতিক উৎসব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বিশ্বের সব মানুষের সুখ-শান্তি-সমৃদ্ধি ও কল্যানের প্রত্যাশা নিয়ে নববর্ষ উদ্‌যাপন করা হয়।পয়লা বৈশাখে একে অন্যকে  বলি ‘শুভ নববর্ষ’।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354" y="1523999"/>
            <a:ext cx="3810000" cy="2819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67354" y="4870338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শোভাযাত্রা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00" y="1523999"/>
            <a:ext cx="3771900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310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371600"/>
            <a:ext cx="3786554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1371600"/>
            <a:ext cx="38100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61493" y="4800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পান্তা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ইলিশ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4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762" y="1066800"/>
            <a:ext cx="4038600" cy="2936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বৈশাখী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মেলা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NAGOR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962" y="1071551"/>
            <a:ext cx="3883638" cy="2931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4648200" y="4388822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নাগর দোলা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6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1447799"/>
            <a:ext cx="3900487" cy="2830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1447799"/>
            <a:ext cx="3810000" cy="2830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33046" y="4633112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নৌকাবাইচ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4716328"/>
            <a:ext cx="1892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হালখাতা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6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533815" y="3431969"/>
            <a:ext cx="3733385" cy="26387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নাজমুন্নাহার শিউলি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bn-BD" sz="2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সহকারী শিক্ষক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 জে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 সরকারি পাইল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1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        মতলব (দঃ) ,চাঁদপুর  </a:t>
            </a:r>
          </a:p>
          <a:p>
            <a:pPr marL="0" indent="0">
              <a:buNone/>
            </a:pPr>
            <a:r>
              <a:rPr lang="bn-BD" sz="18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E-mail</a:t>
            </a:r>
            <a:r>
              <a:rPr lang="bn-BD" sz="18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bn-BD" sz="18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</a:rPr>
              <a:t>shiuly17bd@gmail.com</a:t>
            </a:r>
            <a:endParaRPr lang="en-US" sz="1800" dirty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1905000" cy="2324487"/>
          </a:xfrm>
          <a:prstGeom prst="rect">
            <a:avLst/>
          </a:prstGeom>
          <a:ln w="5715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146912" y="3697454"/>
            <a:ext cx="3193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৯ম-১০ম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১ম পত্র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91200" y="609600"/>
            <a:ext cx="1905000" cy="2365337"/>
          </a:xfrm>
          <a:prstGeom prst="rect">
            <a:avLst/>
          </a:prstGeom>
          <a:ln w="5715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00376"/>
            <a:ext cx="529735" cy="492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22" y="366062"/>
            <a:ext cx="847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895600" y="1105322"/>
            <a:ext cx="3200400" cy="92333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alt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792480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 বাংলাদেশে নববর্ষের দিনটি  কীভাবে উৎসবমুখর হয়ে উঠে?</a:t>
            </a:r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হালখাতা অনুষ্ঠানটি পালন করা হয় কেন?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921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144811" y="377167"/>
            <a:ext cx="4341221" cy="918233"/>
          </a:xfrm>
          <a:prstGeom prst="ribbon2">
            <a:avLst/>
          </a:prstGeom>
          <a:noFill/>
          <a:ln w="285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1410" tIns="45705" rIns="91410" bIns="45705">
            <a:spAutoFit/>
          </a:bodyPr>
          <a:lstStyle/>
          <a:p>
            <a:pPr algn="ctr">
              <a:defRPr/>
            </a:pPr>
            <a:r>
              <a:rPr lang="bn-BD" sz="44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w Cen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3356" y="1524000"/>
            <a:ext cx="8037244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আবুল ফজল ‘নববর্ষ’কে কী বলেছেন?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440" y="3536395"/>
            <a:ext cx="8028159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সাম্রাজ্যবাদ কী?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2439" y="5519374"/>
            <a:ext cx="8028161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বৈশাখী মেলা কেন তাৎপর্যপূর্ন?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357" y="4527884"/>
            <a:ext cx="8037243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‘বুর্জোয়া বিলাস’ বলতে কোন শ্রেণির মানুষের শখ বোঝায়?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267" y="2515490"/>
            <a:ext cx="8013333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নববর্ষের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7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732692"/>
            <a:ext cx="4495800" cy="70788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 উত্তর মিলিয়ে দেখি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70538"/>
            <a:ext cx="6353908" cy="44012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এদেশের জনগনের নওরোজ বলে উল্লেখ করেছেন।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বৈশাখী মেলা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অন্য রাষ্ট্রের ওপর কর্তৃত্ব বিস্তারমূলক রাজনৈতিক কূটকৌশল।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মধ্যবিত্ত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আপনজনদের মিলন হয় বলে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0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2346" y="1665320"/>
            <a:ext cx="7291054" cy="6629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পয়লা বৈশাখকে লেখক কোন কারণে শ্রেষ্ঠ উৎসব বলেছেন?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8065827" y="3346068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4014148">
            <a:off x="8098648" y="2447605"/>
            <a:ext cx="257644" cy="395951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05681" y="2474061"/>
            <a:ext cx="2823395" cy="6501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ঐক্যের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51670" y="2449829"/>
            <a:ext cx="3028544" cy="6501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(খ)সংস্কৃতির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05681" y="3333519"/>
            <a:ext cx="2823394" cy="6109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(গ) সামাজিকতার 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54391" y="3344949"/>
            <a:ext cx="3025823" cy="5995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ঐতিহ্যের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914400"/>
            <a:ext cx="2315172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4099003" y="2439581"/>
            <a:ext cx="342900" cy="5486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4142291" y="3371410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2346" y="4099340"/>
            <a:ext cx="6247733" cy="6023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কবীর চৌধুরীর জন্ম 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 সাল?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8088962" y="5528310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4014148">
            <a:off x="4269321" y="4786153"/>
            <a:ext cx="257644" cy="395951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05681" y="4704165"/>
            <a:ext cx="2823394" cy="5867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১৯২৩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5104" y="5552853"/>
            <a:ext cx="3015110" cy="5904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(ঘ) ১৯২৬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05681" y="5486400"/>
            <a:ext cx="2823394" cy="5867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১৯২৫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78538" y="4763803"/>
            <a:ext cx="3001676" cy="5867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১৯২৪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8065827" y="4805736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4162355" y="5528310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Up Ribbon 23"/>
          <p:cNvSpPr/>
          <p:nvPr/>
        </p:nvSpPr>
        <p:spPr>
          <a:xfrm>
            <a:off x="2187375" y="152400"/>
            <a:ext cx="4341221" cy="918233"/>
          </a:xfrm>
          <a:prstGeom prst="ribbon2">
            <a:avLst/>
          </a:prstGeom>
          <a:noFill/>
          <a:ln w="285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1410" tIns="45705" rIns="91410" bIns="45705">
            <a:spAutoFit/>
          </a:bodyPr>
          <a:lstStyle/>
          <a:p>
            <a:pPr algn="ctr">
              <a:defRPr/>
            </a:pPr>
            <a:r>
              <a:rPr lang="bn-BD" sz="4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11616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32548"/>
            <a:ext cx="7162800" cy="29870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‘ধর্ম যার যার ,উৎসব সবার’ উদ্দীপকের চেতনার মূলে রয়েছে-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সাম্প্রদায়িক সম্প্রীতি 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জাতীয় ঐক্য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সাম্যবাদী মনোভাব</a:t>
            </a:r>
          </a:p>
          <a:p>
            <a:r>
              <a:rPr lang="bn-BD" sz="3200" b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কোনটি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সঠিক ?</a:t>
            </a:r>
            <a:r>
              <a:rPr lang="en-US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7848600" y="4644908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4594748"/>
            <a:ext cx="2495550" cy="5575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4594748"/>
            <a:ext cx="2438400" cy="5575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iii.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5717055"/>
            <a:ext cx="2495550" cy="5130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5696657"/>
            <a:ext cx="2438400" cy="53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,ii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iii. </a:t>
            </a:r>
          </a:p>
        </p:txBody>
      </p:sp>
      <p:sp>
        <p:nvSpPr>
          <p:cNvPr id="10" name="Oval 9"/>
          <p:cNvSpPr/>
          <p:nvPr/>
        </p:nvSpPr>
        <p:spPr>
          <a:xfrm>
            <a:off x="2286001" y="424365"/>
            <a:ext cx="4723104" cy="76200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3879176" y="5734757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852583" y="4644908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4014148">
            <a:off x="7892908" y="5765305"/>
            <a:ext cx="257644" cy="359956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25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30606" y="533400"/>
            <a:ext cx="3991116" cy="932229"/>
          </a:xfrm>
          <a:prstGeom prst="roundRect">
            <a:avLst>
              <a:gd name="adj" fmla="val 197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841" y="1547096"/>
            <a:ext cx="3384645" cy="2214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09600" y="3962400"/>
            <a:ext cx="7924800" cy="1754326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সর্বজনীন উৎসব হিসেবে পয়লা বৈশাখের গুরুত্ব ও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 তোমার নিজের ভাষায় দশটি বাক্যে লিখে আনবে।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29508" y="609599"/>
            <a:ext cx="6142892" cy="1025455"/>
          </a:xfrm>
          <a:prstGeom prst="roundRect">
            <a:avLst>
              <a:gd name="adj" fmla="val 1971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prstTxWarp prst="textWave1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705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636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099" y="3604846"/>
            <a:ext cx="3695701" cy="2057400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914400"/>
            <a:ext cx="3615447" cy="2233246"/>
          </a:xfrm>
          <a:prstGeom prst="rect">
            <a:avLst/>
          </a:prstGeom>
        </p:spPr>
      </p:pic>
      <p:pic>
        <p:nvPicPr>
          <p:cNvPr id="7" name="Picture 6" descr="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5414" y="3616569"/>
            <a:ext cx="3615447" cy="2022231"/>
          </a:xfrm>
          <a:prstGeom prst="rect">
            <a:avLst/>
          </a:prstGeom>
        </p:spPr>
      </p:pic>
      <p:pic>
        <p:nvPicPr>
          <p:cNvPr id="8" name="Picture 7" descr="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149" y="943708"/>
            <a:ext cx="3695701" cy="2209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1793" y="5562600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বৈশাখের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7273" y="3105072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পান্তা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ইলিশ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0656" y="5562600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মুখো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 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85546" y="309921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আলপনা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268069"/>
            <a:ext cx="375936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59436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সাথে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কোন বিষয়ের মিল রয়েছে?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00" y="990600"/>
            <a:ext cx="55626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পয়লা বৈশাখ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কবীর চৌধুরী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48000"/>
            <a:ext cx="3352800" cy="2209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0970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52734" y="1131517"/>
            <a:ext cx="8029176" cy="5119158"/>
          </a:xfrm>
          <a:prstGeom prst="horizontalScroll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---</a:t>
            </a: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  </a:t>
            </a:r>
            <a:endPara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বাক্য গঠন করতে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 নববর্ষের উৎপত্তি ও বিকাশের বিভিন্ন দিক সম্পর্কে    বলতে পারবে;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 উৎস হিসেবে জাতীয় জীবনে বাংলা নববর্ষের গুরুত্ব ও প্রভাব সম্পর্কে ব্যাখ্যা করতে পারবে।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3844" y="659513"/>
            <a:ext cx="3666956" cy="94400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636307" y="1540811"/>
            <a:ext cx="8041314" cy="3975086"/>
          </a:xfrm>
          <a:prstGeom prst="round2DiagRect">
            <a:avLst>
              <a:gd name="adj1" fmla="val 15000"/>
              <a:gd name="adj2" fmla="val 31154"/>
            </a:avLst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rot="16270049">
            <a:off x="4620783" y="2670696"/>
            <a:ext cx="345830" cy="400685"/>
          </a:xfrm>
          <a:custGeom>
            <a:avLst/>
            <a:gdLst>
              <a:gd name="connsiteX0" fmla="*/ 0 w 242836"/>
              <a:gd name="connsiteY0" fmla="*/ 106849 h 534247"/>
              <a:gd name="connsiteX1" fmla="*/ 121418 w 242836"/>
              <a:gd name="connsiteY1" fmla="*/ 106849 h 534247"/>
              <a:gd name="connsiteX2" fmla="*/ 121418 w 242836"/>
              <a:gd name="connsiteY2" fmla="*/ 0 h 534247"/>
              <a:gd name="connsiteX3" fmla="*/ 242836 w 242836"/>
              <a:gd name="connsiteY3" fmla="*/ 267124 h 534247"/>
              <a:gd name="connsiteX4" fmla="*/ 121418 w 242836"/>
              <a:gd name="connsiteY4" fmla="*/ 534247 h 534247"/>
              <a:gd name="connsiteX5" fmla="*/ 121418 w 242836"/>
              <a:gd name="connsiteY5" fmla="*/ 427398 h 534247"/>
              <a:gd name="connsiteX6" fmla="*/ 0 w 242836"/>
              <a:gd name="connsiteY6" fmla="*/ 427398 h 534247"/>
              <a:gd name="connsiteX7" fmla="*/ 0 w 242836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836" h="534247">
                <a:moveTo>
                  <a:pt x="0" y="106849"/>
                </a:moveTo>
                <a:lnTo>
                  <a:pt x="121418" y="106849"/>
                </a:lnTo>
                <a:lnTo>
                  <a:pt x="121418" y="0"/>
                </a:lnTo>
                <a:lnTo>
                  <a:pt x="242836" y="267124"/>
                </a:lnTo>
                <a:lnTo>
                  <a:pt x="121418" y="534247"/>
                </a:lnTo>
                <a:lnTo>
                  <a:pt x="121418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8" rIns="72851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3" name="Freeform 2"/>
          <p:cNvSpPr/>
          <p:nvPr/>
        </p:nvSpPr>
        <p:spPr>
          <a:xfrm>
            <a:off x="3852636" y="381000"/>
            <a:ext cx="2286000" cy="2203704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kern="1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1923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 rot="20615882">
            <a:off x="5536471" y="3243374"/>
            <a:ext cx="338617" cy="403441"/>
          </a:xfrm>
          <a:custGeom>
            <a:avLst/>
            <a:gdLst>
              <a:gd name="connsiteX0" fmla="*/ 0 w 510437"/>
              <a:gd name="connsiteY0" fmla="*/ 106849 h 534247"/>
              <a:gd name="connsiteX1" fmla="*/ 255219 w 510437"/>
              <a:gd name="connsiteY1" fmla="*/ 106849 h 534247"/>
              <a:gd name="connsiteX2" fmla="*/ 255219 w 510437"/>
              <a:gd name="connsiteY2" fmla="*/ 0 h 534247"/>
              <a:gd name="connsiteX3" fmla="*/ 510437 w 510437"/>
              <a:gd name="connsiteY3" fmla="*/ 267124 h 534247"/>
              <a:gd name="connsiteX4" fmla="*/ 255219 w 510437"/>
              <a:gd name="connsiteY4" fmla="*/ 534247 h 534247"/>
              <a:gd name="connsiteX5" fmla="*/ 255219 w 510437"/>
              <a:gd name="connsiteY5" fmla="*/ 427398 h 534247"/>
              <a:gd name="connsiteX6" fmla="*/ 0 w 510437"/>
              <a:gd name="connsiteY6" fmla="*/ 427398 h 534247"/>
              <a:gd name="connsiteX7" fmla="*/ 0 w 510437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7" h="534247">
                <a:moveTo>
                  <a:pt x="0" y="106849"/>
                </a:moveTo>
                <a:lnTo>
                  <a:pt x="255219" y="106849"/>
                </a:lnTo>
                <a:lnTo>
                  <a:pt x="255219" y="0"/>
                </a:lnTo>
                <a:lnTo>
                  <a:pt x="510437" y="267124"/>
                </a:lnTo>
                <a:lnTo>
                  <a:pt x="255219" y="534247"/>
                </a:lnTo>
                <a:lnTo>
                  <a:pt x="255219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9" rIns="153131" bIns="1068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5" name="Freeform 4"/>
          <p:cNvSpPr/>
          <p:nvPr/>
        </p:nvSpPr>
        <p:spPr>
          <a:xfrm>
            <a:off x="5812104" y="1776360"/>
            <a:ext cx="2286000" cy="2203704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জন্মস্থানঃ</a:t>
            </a:r>
          </a:p>
          <a:p>
            <a:pPr algn="ctr" defTabSz="1422400">
              <a:spcBef>
                <a:spcPct val="0"/>
              </a:spcBef>
            </a:pP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bn-IN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lvl="0" algn="ctr" defTabSz="1422400">
              <a:spcBef>
                <a:spcPct val="0"/>
              </a:spcBef>
            </a:pPr>
            <a:endParaRPr lang="bn-BD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 rot="2825820">
            <a:off x="5275028" y="4102856"/>
            <a:ext cx="334064" cy="400685"/>
          </a:xfrm>
          <a:custGeom>
            <a:avLst/>
            <a:gdLst>
              <a:gd name="connsiteX0" fmla="*/ 0 w 432980"/>
              <a:gd name="connsiteY0" fmla="*/ 106849 h 534247"/>
              <a:gd name="connsiteX1" fmla="*/ 216490 w 432980"/>
              <a:gd name="connsiteY1" fmla="*/ 106849 h 534247"/>
              <a:gd name="connsiteX2" fmla="*/ 216490 w 432980"/>
              <a:gd name="connsiteY2" fmla="*/ 0 h 534247"/>
              <a:gd name="connsiteX3" fmla="*/ 432980 w 432980"/>
              <a:gd name="connsiteY3" fmla="*/ 267124 h 534247"/>
              <a:gd name="connsiteX4" fmla="*/ 216490 w 432980"/>
              <a:gd name="connsiteY4" fmla="*/ 534247 h 534247"/>
              <a:gd name="connsiteX5" fmla="*/ 216490 w 432980"/>
              <a:gd name="connsiteY5" fmla="*/ 427398 h 534247"/>
              <a:gd name="connsiteX6" fmla="*/ 0 w 432980"/>
              <a:gd name="connsiteY6" fmla="*/ 427398 h 534247"/>
              <a:gd name="connsiteX7" fmla="*/ 0 w 432980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80" h="534247">
                <a:moveTo>
                  <a:pt x="0" y="106849"/>
                </a:moveTo>
                <a:lnTo>
                  <a:pt x="216490" y="106849"/>
                </a:lnTo>
                <a:lnTo>
                  <a:pt x="216490" y="0"/>
                </a:lnTo>
                <a:lnTo>
                  <a:pt x="432980" y="267124"/>
                </a:lnTo>
                <a:lnTo>
                  <a:pt x="216490" y="534247"/>
                </a:lnTo>
                <a:lnTo>
                  <a:pt x="216490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6848" rIns="129893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7" name="Freeform 6"/>
          <p:cNvSpPr/>
          <p:nvPr/>
        </p:nvSpPr>
        <p:spPr>
          <a:xfrm>
            <a:off x="5442060" y="3962400"/>
            <a:ext cx="2254140" cy="2203704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রচনাঃ  </a:t>
            </a: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8" algn="ctr"/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lvl="8"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পুশকিন,ছবি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pPr marL="0" lvl="8"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চর্চা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 rot="18852977">
            <a:off x="4048394" y="4093633"/>
            <a:ext cx="347202" cy="400686"/>
          </a:xfrm>
          <a:custGeom>
            <a:avLst/>
            <a:gdLst>
              <a:gd name="connsiteX0" fmla="*/ 0 w 376971"/>
              <a:gd name="connsiteY0" fmla="*/ 106849 h 534247"/>
              <a:gd name="connsiteX1" fmla="*/ 188486 w 376971"/>
              <a:gd name="connsiteY1" fmla="*/ 106849 h 534247"/>
              <a:gd name="connsiteX2" fmla="*/ 188486 w 376971"/>
              <a:gd name="connsiteY2" fmla="*/ 0 h 534247"/>
              <a:gd name="connsiteX3" fmla="*/ 376971 w 376971"/>
              <a:gd name="connsiteY3" fmla="*/ 267124 h 534247"/>
              <a:gd name="connsiteX4" fmla="*/ 188486 w 376971"/>
              <a:gd name="connsiteY4" fmla="*/ 534247 h 534247"/>
              <a:gd name="connsiteX5" fmla="*/ 188486 w 376971"/>
              <a:gd name="connsiteY5" fmla="*/ 427398 h 534247"/>
              <a:gd name="connsiteX6" fmla="*/ 0 w 376971"/>
              <a:gd name="connsiteY6" fmla="*/ 427398 h 534247"/>
              <a:gd name="connsiteX7" fmla="*/ 0 w 376971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971" h="534247">
                <a:moveTo>
                  <a:pt x="376971" y="427398"/>
                </a:moveTo>
                <a:lnTo>
                  <a:pt x="188485" y="427398"/>
                </a:lnTo>
                <a:lnTo>
                  <a:pt x="188485" y="534247"/>
                </a:lnTo>
                <a:lnTo>
                  <a:pt x="0" y="267123"/>
                </a:lnTo>
                <a:lnTo>
                  <a:pt x="188485" y="0"/>
                </a:lnTo>
                <a:lnTo>
                  <a:pt x="188485" y="106849"/>
                </a:lnTo>
                <a:lnTo>
                  <a:pt x="376971" y="106849"/>
                </a:lnTo>
                <a:lnTo>
                  <a:pt x="376971" y="427398"/>
                </a:lnTo>
                <a:close/>
              </a:path>
            </a:pathLst>
          </a:cu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91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9" name="Freeform 8"/>
          <p:cNvSpPr/>
          <p:nvPr/>
        </p:nvSpPr>
        <p:spPr>
          <a:xfrm>
            <a:off x="1981200" y="3912787"/>
            <a:ext cx="2286000" cy="2203704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পুরষ্কারঃ</a:t>
            </a:r>
            <a:endParaRPr lang="en-US" sz="32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সম্মাননা পদক,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,বাংলা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একাডেমি </a:t>
            </a: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 rot="1080000">
            <a:off x="3870638" y="3194925"/>
            <a:ext cx="341739" cy="408945"/>
          </a:xfrm>
          <a:custGeom>
            <a:avLst/>
            <a:gdLst>
              <a:gd name="connsiteX0" fmla="*/ 0 w 294272"/>
              <a:gd name="connsiteY0" fmla="*/ 106849 h 534247"/>
              <a:gd name="connsiteX1" fmla="*/ 147136 w 294272"/>
              <a:gd name="connsiteY1" fmla="*/ 106849 h 534247"/>
              <a:gd name="connsiteX2" fmla="*/ 147136 w 294272"/>
              <a:gd name="connsiteY2" fmla="*/ 0 h 534247"/>
              <a:gd name="connsiteX3" fmla="*/ 294272 w 294272"/>
              <a:gd name="connsiteY3" fmla="*/ 267124 h 534247"/>
              <a:gd name="connsiteX4" fmla="*/ 147136 w 294272"/>
              <a:gd name="connsiteY4" fmla="*/ 534247 h 534247"/>
              <a:gd name="connsiteX5" fmla="*/ 147136 w 294272"/>
              <a:gd name="connsiteY5" fmla="*/ 427398 h 534247"/>
              <a:gd name="connsiteX6" fmla="*/ 0 w 294272"/>
              <a:gd name="connsiteY6" fmla="*/ 427398 h 534247"/>
              <a:gd name="connsiteX7" fmla="*/ 0 w 294272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272" h="534247">
                <a:moveTo>
                  <a:pt x="294272" y="427398"/>
                </a:moveTo>
                <a:lnTo>
                  <a:pt x="147136" y="427398"/>
                </a:lnTo>
                <a:lnTo>
                  <a:pt x="147136" y="534247"/>
                </a:lnTo>
                <a:lnTo>
                  <a:pt x="0" y="267123"/>
                </a:lnTo>
                <a:lnTo>
                  <a:pt x="147136" y="0"/>
                </a:lnTo>
                <a:lnTo>
                  <a:pt x="147136" y="106849"/>
                </a:lnTo>
                <a:lnTo>
                  <a:pt x="294272" y="106849"/>
                </a:lnTo>
                <a:lnTo>
                  <a:pt x="294272" y="427398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82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1" name="Freeform 10"/>
          <p:cNvSpPr/>
          <p:nvPr/>
        </p:nvSpPr>
        <p:spPr>
          <a:xfrm>
            <a:off x="1647431" y="1506898"/>
            <a:ext cx="2286000" cy="2203704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8ACFE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২০১১ সালের</a:t>
            </a:r>
            <a:endPara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 ডিসেম্বর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39293" y="4558110"/>
            <a:ext cx="168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কবীর চৌধুরী</a:t>
            </a:r>
            <a:endParaRPr lang="en-US" sz="24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694" y="593495"/>
            <a:ext cx="2929506" cy="78319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5" r="13665" b="29232"/>
          <a:stretch/>
        </p:blipFill>
        <p:spPr>
          <a:xfrm>
            <a:off x="4191000" y="3104618"/>
            <a:ext cx="1329613" cy="12119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2068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3415" y="4572000"/>
            <a:ext cx="711446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‘কবীর চৌধুরী’ চৌধুরী সম্পর্কে পাঁচটি বাক্য লিখ।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28338" y="1106525"/>
            <a:ext cx="2940423" cy="76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 sz="6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altLang="en-US" sz="6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12650"/>
          <a:stretch/>
        </p:blipFill>
        <p:spPr bwMode="auto">
          <a:xfrm>
            <a:off x="3128338" y="1870757"/>
            <a:ext cx="2985247" cy="1986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428807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rved Up Ribbon 16"/>
          <p:cNvSpPr/>
          <p:nvPr/>
        </p:nvSpPr>
        <p:spPr>
          <a:xfrm>
            <a:off x="1524000" y="609600"/>
            <a:ext cx="6324600" cy="1066800"/>
          </a:xfrm>
          <a:prstGeom prst="ellipseRibbon2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62" y="2057400"/>
            <a:ext cx="5105400" cy="3352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322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40821_0011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057400"/>
            <a:ext cx="518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urved Up Ribbon 2"/>
          <p:cNvSpPr/>
          <p:nvPr/>
        </p:nvSpPr>
        <p:spPr>
          <a:xfrm>
            <a:off x="1524000" y="609600"/>
            <a:ext cx="6324600" cy="1066800"/>
          </a:xfrm>
          <a:prstGeom prst="ellipseRibbon2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সরব </a:t>
            </a:r>
            <a:r>
              <a:rPr lang="en-US" sz="48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3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780</Words>
  <Application>Microsoft Office PowerPoint</Application>
  <PresentationFormat>On-screen Show (4:3)</PresentationFormat>
  <Paragraphs>158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City computer</dc:creator>
  <cp:lastModifiedBy>City computer</cp:lastModifiedBy>
  <cp:revision>68</cp:revision>
  <dcterms:created xsi:type="dcterms:W3CDTF">2006-08-16T00:00:00Z</dcterms:created>
  <dcterms:modified xsi:type="dcterms:W3CDTF">2020-10-27T19:13:57Z</dcterms:modified>
</cp:coreProperties>
</file>