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  <p:sldId id="266" r:id="rId11"/>
    <p:sldId id="267" r:id="rId12"/>
    <p:sldId id="273" r:id="rId13"/>
    <p:sldId id="261" r:id="rId14"/>
    <p:sldId id="270" r:id="rId15"/>
    <p:sldId id="276" r:id="rId16"/>
    <p:sldId id="268" r:id="rId17"/>
    <p:sldId id="269" r:id="rId18"/>
    <p:sldId id="271" r:id="rId19"/>
    <p:sldId id="275" r:id="rId20"/>
    <p:sldId id="274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2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0B4E-0B02-46C6-949D-F2D3B617CC6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DDC26-A916-43E9-9C37-F6DA4DDF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5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0E6B3-559D-48A5-839B-9D28CC0FD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4E000-1521-475D-9996-EAA07F688E09}"/>
              </a:ext>
            </a:extLst>
          </p:cNvPr>
          <p:cNvSpPr txBox="1"/>
          <p:nvPr/>
        </p:nvSpPr>
        <p:spPr>
          <a:xfrm>
            <a:off x="2425149" y="1378226"/>
            <a:ext cx="768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</a:t>
            </a:r>
            <a:r>
              <a:rPr lang="en-US" sz="8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online school.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3A39924-DE37-4709-AD58-5D9562D267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FFA60-A4EC-44C5-BF2E-181A08011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" y="726326"/>
            <a:ext cx="2349249" cy="5712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E32A1-9E7A-466F-B6B3-71A6138D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3" y="1145337"/>
            <a:ext cx="2349249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894">
              <a:srgbClr val="929BAB"/>
            </a:gs>
            <a:gs pos="0">
              <a:schemeClr val="tx1">
                <a:lumMod val="50000"/>
                <a:lumOff val="5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77C1D-2FFC-4A07-A13C-416DC1C68DDA}"/>
              </a:ext>
            </a:extLst>
          </p:cNvPr>
          <p:cNvSpPr txBox="1"/>
          <p:nvPr/>
        </p:nvSpPr>
        <p:spPr>
          <a:xfrm>
            <a:off x="1643063" y="2586038"/>
            <a:ext cx="846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solidFill>
                  <a:srgbClr val="FF0000"/>
                </a:solidFill>
                <a:latin typeface="NikoshBAN" panose="02000000000000000000"/>
              </a:rPr>
              <a:t>১৭ ই এপ্রিল ১৯৭১।</a:t>
            </a:r>
            <a:endParaRPr lang="en-US" sz="7200" b="1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1237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9B53B-B5EA-4246-8A98-B3DB6420A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202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789CEA-1C1F-48D2-8D24-DAFE27477E93}"/>
              </a:ext>
            </a:extLst>
          </p:cNvPr>
          <p:cNvSpPr txBox="1"/>
          <p:nvPr/>
        </p:nvSpPr>
        <p:spPr>
          <a:xfrm>
            <a:off x="716845" y="5370646"/>
            <a:ext cx="110518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ভোর থেকেই পাকিস্তানি বাহিনী মুক্তিযুদ্ধাদের উপর গোলাবর্ষণ শুরু করল। </a:t>
            </a:r>
            <a:endParaRPr lang="en-US" sz="28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581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5F60FB-58DB-4BF3-B69B-ED23E57C5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21994"/>
          <a:stretch/>
        </p:blipFill>
        <p:spPr>
          <a:xfrm>
            <a:off x="338667" y="235697"/>
            <a:ext cx="11421211" cy="5047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936E4-BE97-49BE-89B4-751FD8310D35}"/>
              </a:ext>
            </a:extLst>
          </p:cNvPr>
          <p:cNvSpPr txBox="1"/>
          <p:nvPr/>
        </p:nvSpPr>
        <p:spPr>
          <a:xfrm>
            <a:off x="728134" y="5486400"/>
            <a:ext cx="107357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মোস্তফা কামাল ভাবতে লাগলেন। এত কম শক্তি নিয়ে ওদের মোকাবেলা করা যাবে না।খবর পাঠালেন জরুরি সেনা সহায়তার জন্য।</a:t>
            </a:r>
            <a:endParaRPr lang="en-US" sz="28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482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D7EE2-072A-486A-9185-EC736568F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1501421"/>
            <a:ext cx="10995378" cy="4910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32D2A-3AA9-4BC8-8461-36814B62F5A0}"/>
              </a:ext>
            </a:extLst>
          </p:cNvPr>
          <p:cNvSpPr txBox="1"/>
          <p:nvPr/>
        </p:nvSpPr>
        <p:spPr>
          <a:xfrm>
            <a:off x="3217333" y="541868"/>
            <a:ext cx="46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/>
              </a:rPr>
              <a:t> শিক্ষকের আর্দশ পাঠ।</a:t>
            </a:r>
            <a:endParaRPr lang="en-US" sz="36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5611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E6FD2-E425-4E25-8B94-9CC16BE1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2280356"/>
            <a:ext cx="10995378" cy="4131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37556-9E8A-4D3E-83A8-A456538CE0D9}"/>
              </a:ext>
            </a:extLst>
          </p:cNvPr>
          <p:cNvSpPr txBox="1"/>
          <p:nvPr/>
        </p:nvSpPr>
        <p:spPr>
          <a:xfrm>
            <a:off x="3172177" y="242712"/>
            <a:ext cx="647982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  </a:t>
            </a:r>
            <a:r>
              <a:rPr lang="bn-IN" sz="3200" b="1" dirty="0">
                <a:latin typeface="NikoshBAN" panose="02000000000000000000"/>
              </a:rPr>
              <a:t>শিক্ষক শিক্ষার্থীর মিলিত পাঠ 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C79E-A2AD-496E-A785-D67AE93E3D6E}"/>
              </a:ext>
            </a:extLst>
          </p:cNvPr>
          <p:cNvSpPr txBox="1"/>
          <p:nvPr/>
        </p:nvSpPr>
        <p:spPr>
          <a:xfrm>
            <a:off x="620889" y="1323089"/>
            <a:ext cx="101712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      শিক্ষার্থীরা দলীয় ভাবে প্রমিত উচ্চারণে পাঠ্যাংশটুকু পড়বে।</a:t>
            </a:r>
            <a:endParaRPr lang="en-US" sz="28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3731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E6FD2-E425-4E25-8B94-9CC16BE1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2" y="2946399"/>
            <a:ext cx="10995378" cy="3425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37556-9E8A-4D3E-83A8-A456538CE0D9}"/>
              </a:ext>
            </a:extLst>
          </p:cNvPr>
          <p:cNvSpPr txBox="1"/>
          <p:nvPr/>
        </p:nvSpPr>
        <p:spPr>
          <a:xfrm>
            <a:off x="3172176" y="563576"/>
            <a:ext cx="55992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            </a:t>
            </a:r>
            <a:r>
              <a:rPr lang="bn-IN" sz="3600" b="1" dirty="0">
                <a:latin typeface="NikoshBAN" panose="02000000000000000000"/>
              </a:rPr>
              <a:t>দলীয় কাজ </a:t>
            </a:r>
            <a:endParaRPr lang="en-US" sz="3600" b="1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C79E-A2AD-496E-A785-D67AE93E3D6E}"/>
              </a:ext>
            </a:extLst>
          </p:cNvPr>
          <p:cNvSpPr txBox="1"/>
          <p:nvPr/>
        </p:nvSpPr>
        <p:spPr>
          <a:xfrm>
            <a:off x="869245" y="1277934"/>
            <a:ext cx="1008097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   একজন একজন করে  শিক্ষার্থীকে প্রমিত উচ্চারণে পাঠ্যাংশটুকু পড়তে দিব বাকীরা মনযোগ দিয়ে শুনবে।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AA11F78-F09D-40CB-9FF7-78B27BCB36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47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7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5000">
              <a:schemeClr val="accent6">
                <a:lumMod val="0"/>
                <a:lumOff val="100000"/>
              </a:schemeClr>
            </a:gs>
            <a:gs pos="88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9694E-6563-49B8-8BBD-777E816D538F}"/>
              </a:ext>
            </a:extLst>
          </p:cNvPr>
          <p:cNvSpPr txBox="1"/>
          <p:nvPr/>
        </p:nvSpPr>
        <p:spPr>
          <a:xfrm>
            <a:off x="688622" y="732481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 ব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ঙ্গ</a:t>
            </a:r>
            <a:r>
              <a:rPr lang="bn-IN" sz="2800" b="1" dirty="0">
                <a:latin typeface="NikoshBAN" panose="02000000000000000000"/>
              </a:rPr>
              <a:t>ব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ন্ধু</a:t>
            </a:r>
            <a:r>
              <a:rPr lang="bn-IN" sz="2800" b="1" dirty="0">
                <a:latin typeface="NikoshBAN" panose="02000000000000000000"/>
              </a:rPr>
              <a:t> 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32C8A-D79A-4818-A6A9-B07F8640F89D}"/>
              </a:ext>
            </a:extLst>
          </p:cNvPr>
          <p:cNvSpPr txBox="1"/>
          <p:nvPr/>
        </p:nvSpPr>
        <p:spPr>
          <a:xfrm>
            <a:off x="688622" y="3205791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মো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স্ত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ফা  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C77A0-3A02-415A-B884-B1236BDA0B35}"/>
              </a:ext>
            </a:extLst>
          </p:cNvPr>
          <p:cNvSpPr txBox="1"/>
          <p:nvPr/>
        </p:nvSpPr>
        <p:spPr>
          <a:xfrm>
            <a:off x="688622" y="4598255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কুমি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ল্লা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র 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89D7B-EB08-4015-818E-728B50CFB5C0}"/>
              </a:ext>
            </a:extLst>
          </p:cNvPr>
          <p:cNvSpPr txBox="1"/>
          <p:nvPr/>
        </p:nvSpPr>
        <p:spPr>
          <a:xfrm>
            <a:off x="688622" y="1905731"/>
            <a:ext cx="17723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স্বা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ধীনতার 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D23E0-276A-4974-8EAB-E598F47D5481}"/>
              </a:ext>
            </a:extLst>
          </p:cNvPr>
          <p:cNvSpPr txBox="1"/>
          <p:nvPr/>
        </p:nvSpPr>
        <p:spPr>
          <a:xfrm>
            <a:off x="688622" y="5990719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 শ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ক্তি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</a:rPr>
              <a:t> 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5378F9-C862-420C-8EB2-0C97343B70B4}"/>
              </a:ext>
            </a:extLst>
          </p:cNvPr>
          <p:cNvSpPr/>
          <p:nvPr/>
        </p:nvSpPr>
        <p:spPr>
          <a:xfrm>
            <a:off x="2844793" y="751682"/>
            <a:ext cx="11740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/>
              </a:rPr>
              <a:t>ঙ্গ   ন্ধু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56829-FD34-46EF-B286-B50FB0BD0145}"/>
              </a:ext>
            </a:extLst>
          </p:cNvPr>
          <p:cNvSpPr txBox="1"/>
          <p:nvPr/>
        </p:nvSpPr>
        <p:spPr>
          <a:xfrm>
            <a:off x="2839153" y="1905731"/>
            <a:ext cx="6886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স্ব</a:t>
            </a:r>
            <a:r>
              <a:rPr lang="bn-IN" b="1" dirty="0">
                <a:latin typeface="NikoshBAN" panose="02000000000000000000"/>
              </a:rPr>
              <a:t> </a:t>
            </a:r>
            <a:endParaRPr lang="en-US" b="1" dirty="0">
              <a:latin typeface="NikoshBAN" panose="0200000000000000000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69822-3B23-4D53-ACCD-421F04E29B33}"/>
              </a:ext>
            </a:extLst>
          </p:cNvPr>
          <p:cNvSpPr txBox="1"/>
          <p:nvPr/>
        </p:nvSpPr>
        <p:spPr>
          <a:xfrm>
            <a:off x="2856085" y="3167390"/>
            <a:ext cx="6886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স্ত </a:t>
            </a:r>
            <a:r>
              <a:rPr lang="bn-IN" b="1" dirty="0">
                <a:latin typeface="NikoshBAN" panose="02000000000000000000"/>
              </a:rPr>
              <a:t> </a:t>
            </a:r>
            <a:endParaRPr lang="en-US" b="1" dirty="0">
              <a:latin typeface="NikoshBAN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157A6-D171-4F38-BFA8-9E0A64C1527E}"/>
              </a:ext>
            </a:extLst>
          </p:cNvPr>
          <p:cNvSpPr txBox="1"/>
          <p:nvPr/>
        </p:nvSpPr>
        <p:spPr>
          <a:xfrm>
            <a:off x="2856085" y="4634116"/>
            <a:ext cx="6886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ল্ল</a:t>
            </a:r>
            <a:r>
              <a:rPr lang="bn-IN" b="1" dirty="0">
                <a:latin typeface="NikoshBAN" panose="02000000000000000000"/>
              </a:rPr>
              <a:t>  </a:t>
            </a:r>
            <a:endParaRPr lang="en-US" b="1" dirty="0">
              <a:latin typeface="NikoshBAN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F3847-8857-4A7C-8CF0-3377B90B8AC9}"/>
              </a:ext>
            </a:extLst>
          </p:cNvPr>
          <p:cNvSpPr txBox="1"/>
          <p:nvPr/>
        </p:nvSpPr>
        <p:spPr>
          <a:xfrm>
            <a:off x="2839153" y="6018905"/>
            <a:ext cx="6886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ক্ত</a:t>
            </a:r>
            <a:r>
              <a:rPr lang="bn-IN" b="1" dirty="0">
                <a:latin typeface="NikoshBAN" panose="02000000000000000000"/>
              </a:rPr>
              <a:t> </a:t>
            </a:r>
            <a:endParaRPr lang="en-US" b="1" dirty="0">
              <a:latin typeface="NikoshBAN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29D67-3259-4481-A13A-1933584581C4}"/>
              </a:ext>
            </a:extLst>
          </p:cNvPr>
          <p:cNvSpPr txBox="1"/>
          <p:nvPr/>
        </p:nvSpPr>
        <p:spPr>
          <a:xfrm>
            <a:off x="5588001" y="732481"/>
            <a:ext cx="18965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ঙ  গ, ন  ধ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2AB4D-4D6B-4235-B753-358BF6E6BCCD}"/>
              </a:ext>
            </a:extLst>
          </p:cNvPr>
          <p:cNvSpPr txBox="1"/>
          <p:nvPr/>
        </p:nvSpPr>
        <p:spPr>
          <a:xfrm>
            <a:off x="5734756" y="1921304"/>
            <a:ext cx="14393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স    ব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476D8-2019-4CFE-8725-D0D5409A049F}"/>
              </a:ext>
            </a:extLst>
          </p:cNvPr>
          <p:cNvSpPr txBox="1"/>
          <p:nvPr/>
        </p:nvSpPr>
        <p:spPr>
          <a:xfrm>
            <a:off x="5788381" y="3167390"/>
            <a:ext cx="13320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স    ত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71CE9-25A9-420D-845D-DF8728E29929}"/>
              </a:ext>
            </a:extLst>
          </p:cNvPr>
          <p:cNvSpPr txBox="1"/>
          <p:nvPr/>
        </p:nvSpPr>
        <p:spPr>
          <a:xfrm>
            <a:off x="5960528" y="4650820"/>
            <a:ext cx="14449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ল    ল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B4478-CC72-4D82-B4C5-D5A3254B11C0}"/>
              </a:ext>
            </a:extLst>
          </p:cNvPr>
          <p:cNvSpPr txBox="1"/>
          <p:nvPr/>
        </p:nvSpPr>
        <p:spPr>
          <a:xfrm>
            <a:off x="6107290" y="5896906"/>
            <a:ext cx="13772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ক    ত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2589A-E537-4C03-90FD-F912556846C7}"/>
              </a:ext>
            </a:extLst>
          </p:cNvPr>
          <p:cNvSpPr txBox="1"/>
          <p:nvPr/>
        </p:nvSpPr>
        <p:spPr>
          <a:xfrm>
            <a:off x="914399" y="101652"/>
            <a:ext cx="292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highlight>
                  <a:srgbClr val="00FF00"/>
                </a:highlight>
                <a:latin typeface="NikoshBAN" panose="02000000000000000000"/>
              </a:rPr>
              <a:t>জোড়ায় কাজ </a:t>
            </a:r>
            <a:endParaRPr lang="en-US" sz="3200" b="1" dirty="0">
              <a:highlight>
                <a:srgbClr val="00FF00"/>
              </a:highlight>
              <a:latin typeface="NikoshBAN" panose="020000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FB4BE-C98F-4246-BB5B-FEAECF32431E}"/>
              </a:ext>
            </a:extLst>
          </p:cNvPr>
          <p:cNvSpPr txBox="1"/>
          <p:nvPr/>
        </p:nvSpPr>
        <p:spPr>
          <a:xfrm>
            <a:off x="9674579" y="751682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highlight>
                  <a:srgbClr val="FF00FF"/>
                </a:highlight>
                <a:latin typeface="NikoshBAN" panose="02000000000000000000"/>
              </a:rPr>
              <a:t>মঙ্গল, বন্ধু</a:t>
            </a:r>
            <a:endParaRPr lang="en-US" sz="2800" b="1" dirty="0">
              <a:highlight>
                <a:srgbClr val="FF00FF"/>
              </a:highlight>
              <a:latin typeface="NikoshBAN" panose="0200000000000000000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477F09-C06E-400F-A6D9-2735548F80C0}"/>
              </a:ext>
            </a:extLst>
          </p:cNvPr>
          <p:cNvSpPr txBox="1"/>
          <p:nvPr/>
        </p:nvSpPr>
        <p:spPr>
          <a:xfrm>
            <a:off x="9804404" y="1859749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highlight>
                  <a:srgbClr val="FF00FF"/>
                </a:highlight>
                <a:latin typeface="NikoshBAN" panose="02000000000000000000"/>
              </a:rPr>
              <a:t>স্বাধীন </a:t>
            </a:r>
            <a:endParaRPr lang="en-US" sz="3200" b="1" dirty="0">
              <a:highlight>
                <a:srgbClr val="FF00FF"/>
              </a:highlight>
              <a:latin typeface="NikoshBAN" panose="0200000000000000000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F8DAE-3C43-4A66-8D18-176854665A43}"/>
              </a:ext>
            </a:extLst>
          </p:cNvPr>
          <p:cNvSpPr txBox="1"/>
          <p:nvPr/>
        </p:nvSpPr>
        <p:spPr>
          <a:xfrm>
            <a:off x="9516537" y="3205791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b="1" dirty="0">
                <a:highlight>
                  <a:srgbClr val="FF00FF"/>
                </a:highlight>
                <a:latin typeface="NikoshBAN" panose="02000000000000000000"/>
              </a:rPr>
              <a:t>       </a:t>
            </a:r>
            <a:r>
              <a:rPr lang="bn-IN" sz="3200" b="1" dirty="0">
                <a:highlight>
                  <a:srgbClr val="FF00FF"/>
                </a:highlight>
                <a:latin typeface="NikoshBAN" panose="02000000000000000000"/>
              </a:rPr>
              <a:t>সস্তা</a:t>
            </a:r>
            <a:endParaRPr lang="en-US" sz="3200" b="1" dirty="0">
              <a:highlight>
                <a:srgbClr val="FF00FF"/>
              </a:highlight>
              <a:latin typeface="NikoshBAN" panose="0200000000000000000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6424A-AE12-4969-8ABB-25E2D035385A}"/>
              </a:ext>
            </a:extLst>
          </p:cNvPr>
          <p:cNvSpPr txBox="1"/>
          <p:nvPr/>
        </p:nvSpPr>
        <p:spPr>
          <a:xfrm>
            <a:off x="9335915" y="4650820"/>
            <a:ext cx="198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</a:t>
            </a:r>
            <a:r>
              <a:rPr lang="bn-IN" sz="3200" b="1" dirty="0">
                <a:highlight>
                  <a:srgbClr val="FF00FF"/>
                </a:highlight>
                <a:latin typeface="NikoshBAN" panose="02000000000000000000"/>
              </a:rPr>
              <a:t>কেল্লা</a:t>
            </a:r>
            <a:endParaRPr lang="en-US" sz="3200" b="1" dirty="0">
              <a:highlight>
                <a:srgbClr val="FF00FF"/>
              </a:highlight>
              <a:latin typeface="NikoshBAN" panose="020000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2420-925D-492D-B6CB-52CBDE12BE63}"/>
              </a:ext>
            </a:extLst>
          </p:cNvPr>
          <p:cNvSpPr txBox="1"/>
          <p:nvPr/>
        </p:nvSpPr>
        <p:spPr>
          <a:xfrm>
            <a:off x="9341556" y="5835351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/>
              </a:rPr>
              <a:t>     </a:t>
            </a:r>
            <a:r>
              <a:rPr lang="bn-IN" sz="3200" b="1" dirty="0">
                <a:highlight>
                  <a:srgbClr val="FF00FF"/>
                </a:highlight>
                <a:latin typeface="NikoshBAN" panose="02000000000000000000"/>
              </a:rPr>
              <a:t>মুক্তি</a:t>
            </a:r>
            <a:r>
              <a:rPr lang="bn-IN" sz="3200" b="1" dirty="0">
                <a:latin typeface="NikoshBAN" panose="02000000000000000000"/>
              </a:rPr>
              <a:t>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600FB9-546E-4A85-ACDC-B105E76E861D}"/>
              </a:ext>
            </a:extLst>
          </p:cNvPr>
          <p:cNvSpPr txBox="1"/>
          <p:nvPr/>
        </p:nvSpPr>
        <p:spPr>
          <a:xfrm>
            <a:off x="3544708" y="207041"/>
            <a:ext cx="830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b="1" dirty="0">
                <a:highlight>
                  <a:srgbClr val="FF0000"/>
                </a:highlight>
                <a:latin typeface="NikoshBAN" panose="02000000000000000000"/>
              </a:rPr>
              <a:t>এসো আমরা যুক্ত বর্ণগুলো বিভাজন করে নতুন শব্দ গঠন করি।</a:t>
            </a:r>
            <a:endParaRPr lang="en-US" sz="2400" b="1" dirty="0">
              <a:highlight>
                <a:srgbClr val="FF0000"/>
              </a:highligh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66189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92D050"/>
            </a:gs>
            <a:gs pos="65000">
              <a:schemeClr val="accent6">
                <a:lumMod val="0"/>
                <a:lumOff val="100000"/>
              </a:schemeClr>
            </a:gs>
            <a:gs pos="88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B06F50-9D9A-4DB0-AF00-B7B967930570}"/>
              </a:ext>
            </a:extLst>
          </p:cNvPr>
          <p:cNvSpPr txBox="1"/>
          <p:nvPr/>
        </p:nvSpPr>
        <p:spPr>
          <a:xfrm>
            <a:off x="1535289" y="316089"/>
            <a:ext cx="100132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               </a:t>
            </a:r>
            <a:r>
              <a:rPr lang="bn-IN" sz="3200" b="1" dirty="0">
                <a:latin typeface="NikoshBAN" panose="02000000000000000000"/>
              </a:rPr>
              <a:t>এসো আমরা বিপরীত শব্দ জেনে নিই।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12DD5-A951-47E3-974F-0F5198E52E7B}"/>
              </a:ext>
            </a:extLst>
          </p:cNvPr>
          <p:cNvSpPr txBox="1"/>
          <p:nvPr/>
        </p:nvSpPr>
        <p:spPr>
          <a:xfrm>
            <a:off x="1715911" y="1862667"/>
            <a:ext cx="238195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    জীবন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 শত্রু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 কম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 হালকা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 বন্ধ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4D70E-DA06-4CE6-84B3-1382B9C1762A}"/>
              </a:ext>
            </a:extLst>
          </p:cNvPr>
          <p:cNvSpPr txBox="1"/>
          <p:nvPr/>
        </p:nvSpPr>
        <p:spPr>
          <a:xfrm>
            <a:off x="8325557" y="1862667"/>
            <a:ext cx="215053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/>
              </a:rPr>
              <a:t>   মৃত্যু</a:t>
            </a:r>
          </a:p>
          <a:p>
            <a:endParaRPr lang="bn-IN" sz="2800" b="1" dirty="0">
              <a:latin typeface="NikoshBAN" panose="02000000000000000000"/>
            </a:endParaRPr>
          </a:p>
          <a:p>
            <a:r>
              <a:rPr lang="bn-IN" sz="2800" b="1" dirty="0">
                <a:latin typeface="NikoshBAN" panose="02000000000000000000"/>
              </a:rPr>
              <a:t>    মিত্র 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অনেক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ভারি</a:t>
            </a:r>
          </a:p>
          <a:p>
            <a:pPr algn="l"/>
            <a:endParaRPr lang="bn-IN" sz="2800" b="1" dirty="0">
              <a:latin typeface="NikoshBAN" panose="02000000000000000000"/>
            </a:endParaRPr>
          </a:p>
          <a:p>
            <a:pPr algn="l"/>
            <a:r>
              <a:rPr lang="bn-IN" sz="2800" b="1" dirty="0">
                <a:latin typeface="NikoshBAN" panose="02000000000000000000"/>
              </a:rPr>
              <a:t>   খোলা   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2E54-7957-45EF-8747-7F13304D5AF9}"/>
              </a:ext>
            </a:extLst>
          </p:cNvPr>
          <p:cNvSpPr txBox="1"/>
          <p:nvPr/>
        </p:nvSpPr>
        <p:spPr>
          <a:xfrm>
            <a:off x="3770489" y="1118555"/>
            <a:ext cx="465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              </a:t>
            </a:r>
            <a:r>
              <a:rPr lang="bn-IN" sz="3600" b="1" dirty="0">
                <a:highlight>
                  <a:srgbClr val="FF0000"/>
                </a:highlight>
                <a:latin typeface="NikoshBAN" panose="02000000000000000000"/>
              </a:rPr>
              <a:t>একক কাজ</a:t>
            </a:r>
            <a:endParaRPr lang="en-US" sz="3600" b="1" dirty="0">
              <a:highlight>
                <a:srgbClr val="FF0000"/>
              </a:highligh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4715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86EF-AEFD-41D1-A3AA-360EFEB13F55}"/>
              </a:ext>
            </a:extLst>
          </p:cNvPr>
          <p:cNvSpPr txBox="1"/>
          <p:nvPr/>
        </p:nvSpPr>
        <p:spPr>
          <a:xfrm>
            <a:off x="3279422" y="529258"/>
            <a:ext cx="72813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       </a:t>
            </a:r>
            <a:r>
              <a:rPr lang="bn-IN" sz="3200" b="1" dirty="0">
                <a:latin typeface="NikoshBAN" panose="02000000000000000000"/>
              </a:rPr>
              <a:t>সঠিক  উত্তর বাছাই করি বল।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28ECA-FE80-452D-85B9-43F15B846B83}"/>
              </a:ext>
            </a:extLst>
          </p:cNvPr>
          <p:cNvSpPr txBox="1"/>
          <p:nvPr/>
        </p:nvSpPr>
        <p:spPr>
          <a:xfrm>
            <a:off x="945445" y="1728631"/>
            <a:ext cx="103011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hBAN" panose="02000000000000000000"/>
              </a:rPr>
              <a:t>1.</a:t>
            </a:r>
            <a:r>
              <a:rPr lang="bn-IN" sz="2800" b="1" dirty="0">
                <a:latin typeface="NikoshBAN" panose="02000000000000000000"/>
              </a:rPr>
              <a:t>পাকিস্তানি হানাদার বাহিনীরা এগিয়ে আসছিল-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C8267-03C2-4D0F-BD7C-B0F67F8689A8}"/>
              </a:ext>
            </a:extLst>
          </p:cNvPr>
          <p:cNvSpPr txBox="1"/>
          <p:nvPr/>
        </p:nvSpPr>
        <p:spPr>
          <a:xfrm>
            <a:off x="945445" y="2482966"/>
            <a:ext cx="103011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b="1" dirty="0">
                <a:latin typeface="NikoshBAN" panose="02000000000000000000"/>
              </a:rPr>
              <a:t>১।ঢাকার দিকে ২।দরুইনের দিকে ৩।ব্রাহ্মণবাড়িয়ার দিকে ৪। কুমিল্লার দিকে।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0A770-D265-4DCC-A8AF-889AEAE0E9B7}"/>
              </a:ext>
            </a:extLst>
          </p:cNvPr>
          <p:cNvSpPr txBox="1"/>
          <p:nvPr/>
        </p:nvSpPr>
        <p:spPr>
          <a:xfrm>
            <a:off x="945445" y="3336035"/>
            <a:ext cx="103011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hBAN" panose="02000000000000000000"/>
              </a:rPr>
              <a:t>2.</a:t>
            </a:r>
            <a:r>
              <a:rPr lang="bn-IN" sz="2800" b="1" dirty="0">
                <a:latin typeface="NikoshBAN" panose="02000000000000000000"/>
              </a:rPr>
              <a:t> মোস্তফা কামালের বয়স ছিল-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BFCC9-234E-4CD4-B760-EF130B3C190B}"/>
              </a:ext>
            </a:extLst>
          </p:cNvPr>
          <p:cNvSpPr txBox="1"/>
          <p:nvPr/>
        </p:nvSpPr>
        <p:spPr>
          <a:xfrm>
            <a:off x="945444" y="4173827"/>
            <a:ext cx="103011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b="1" dirty="0">
                <a:latin typeface="NikoshBAN" panose="02000000000000000000"/>
              </a:rPr>
              <a:t>১।আটারো বছর ২।চব্বিশ বছর ৩।ছাব্বিশ বছর ৪। পনেরো বছর।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787E6-F183-46F6-86AD-47377BA68993}"/>
              </a:ext>
            </a:extLst>
          </p:cNvPr>
          <p:cNvSpPr txBox="1"/>
          <p:nvPr/>
        </p:nvSpPr>
        <p:spPr>
          <a:xfrm>
            <a:off x="945446" y="4885926"/>
            <a:ext cx="103011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hBAN" panose="02000000000000000000"/>
              </a:rPr>
              <a:t>3.</a:t>
            </a:r>
            <a:r>
              <a:rPr lang="bn-IN" sz="2800" b="1" dirty="0">
                <a:latin typeface="NikoshBAN" panose="02000000000000000000"/>
              </a:rPr>
              <a:t>মোস্তফা কামাল খবর পাঠালেন জরুরি-  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546C-003B-46B2-AD72-9670CDAB99BE}"/>
              </a:ext>
            </a:extLst>
          </p:cNvPr>
          <p:cNvSpPr txBox="1"/>
          <p:nvPr/>
        </p:nvSpPr>
        <p:spPr>
          <a:xfrm>
            <a:off x="945445" y="5730290"/>
            <a:ext cx="103011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b="1" dirty="0">
                <a:latin typeface="NikoshBAN" panose="02000000000000000000"/>
              </a:rPr>
              <a:t>১।সেনা সহায়তার জন্য ২।খাদ্যর জন্য ৩।ডাক্তারের জন্য ৪।ঔষধের জন্য।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3E127-8138-4A55-86D9-D1914A6260CA}"/>
              </a:ext>
            </a:extLst>
          </p:cNvPr>
          <p:cNvSpPr txBox="1"/>
          <p:nvPr/>
        </p:nvSpPr>
        <p:spPr>
          <a:xfrm>
            <a:off x="801510" y="498479"/>
            <a:ext cx="238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/>
              </a:rPr>
              <a:t>  </a:t>
            </a:r>
            <a:r>
              <a:rPr lang="bn-IN" sz="3600" b="1" dirty="0">
                <a:highlight>
                  <a:srgbClr val="FFFF00"/>
                </a:highlight>
                <a:latin typeface="NikoshBAN" panose="02000000000000000000"/>
              </a:rPr>
              <a:t>মূল্যায়ন</a:t>
            </a:r>
            <a:endParaRPr lang="en-US" sz="3600" b="1" dirty="0">
              <a:highlight>
                <a:srgbClr val="FFFF00"/>
              </a:highligh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1317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E6FD2-E425-4E25-8B94-9CC16BE1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2280356"/>
            <a:ext cx="10995378" cy="4131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37556-9E8A-4D3E-83A8-A456538CE0D9}"/>
              </a:ext>
            </a:extLst>
          </p:cNvPr>
          <p:cNvSpPr txBox="1"/>
          <p:nvPr/>
        </p:nvSpPr>
        <p:spPr>
          <a:xfrm>
            <a:off x="3296355" y="554011"/>
            <a:ext cx="55992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            </a:t>
            </a:r>
            <a:r>
              <a:rPr lang="bn-IN" sz="3600" b="1" dirty="0">
                <a:latin typeface="NikoshBAN" panose="02000000000000000000"/>
              </a:rPr>
              <a:t>মৌখিক মূল্যায়ন  </a:t>
            </a:r>
            <a:endParaRPr lang="en-US" sz="3600" b="1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C79E-A2AD-496E-A785-D67AE93E3D6E}"/>
              </a:ext>
            </a:extLst>
          </p:cNvPr>
          <p:cNvSpPr txBox="1"/>
          <p:nvPr/>
        </p:nvSpPr>
        <p:spPr>
          <a:xfrm>
            <a:off x="620889" y="1323089"/>
            <a:ext cx="101712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/>
              </a:rPr>
              <a:t>                 শিক্ষার্থীকে প্রমিত উচ্চারণে পাঠ্যাংশটুকু পড়বে।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B7484FE-E95A-43B2-B340-9B9584720B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93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1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4B6A6-696A-428F-948D-BA86B54D3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0E3C2-7502-47A7-9674-EB7404B6F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271538"/>
            <a:ext cx="11194473" cy="617912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363AC9F-93D3-4DC6-BD7A-C8ED34678B3B}"/>
              </a:ext>
            </a:extLst>
          </p:cNvPr>
          <p:cNvSpPr txBox="1"/>
          <p:nvPr/>
        </p:nvSpPr>
        <p:spPr>
          <a:xfrm>
            <a:off x="916852" y="660736"/>
            <a:ext cx="1028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ফুলের শুভেচ্ছা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0BB83-C042-447C-95CC-9EB9439A0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16" y="946045"/>
            <a:ext cx="2078182" cy="571266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197ECD5-5BC1-4435-9CB7-E40A5CD778EF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05A4E-8E11-4F55-A0F8-DFD69C103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" y="992937"/>
            <a:ext cx="2078182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9B74EE-DA8E-4491-9A6B-17CA3499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BC5B3-4F8C-431B-81F9-D80CCD8E0926}"/>
              </a:ext>
            </a:extLst>
          </p:cNvPr>
          <p:cNvSpPr txBox="1"/>
          <p:nvPr/>
        </p:nvSpPr>
        <p:spPr>
          <a:xfrm>
            <a:off x="1399823" y="722489"/>
            <a:ext cx="235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/>
              </a:rPr>
              <a:t>বাড়ির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কাজ</a:t>
            </a:r>
            <a:r>
              <a:rPr lang="en-US" sz="2800" b="1" dirty="0">
                <a:latin typeface="NikoshBAN" panose="0200000000000000000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38AEF-BD93-4549-9E70-C6980CC3B17B}"/>
              </a:ext>
            </a:extLst>
          </p:cNvPr>
          <p:cNvSpPr txBox="1"/>
          <p:nvPr/>
        </p:nvSpPr>
        <p:spPr>
          <a:xfrm>
            <a:off x="406400" y="5823353"/>
            <a:ext cx="113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b="1" dirty="0">
                <a:latin typeface="NikoshBAN" panose="02000000000000000000"/>
              </a:rPr>
              <a:t>        </a:t>
            </a:r>
            <a:r>
              <a:rPr lang="bn-IN" sz="3200" b="1" dirty="0">
                <a:latin typeface="NikoshBAN" panose="02000000000000000000"/>
              </a:rPr>
              <a:t>সিপাই মোহাম্মদ নুর-মোহাম্মদ সম্পর্কে ৩টি বাক্য লিখে আনবে।</a:t>
            </a:r>
            <a:endParaRPr lang="en-US" sz="32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5166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63117-5952-42A6-B113-2183627CD77D}"/>
              </a:ext>
            </a:extLst>
          </p:cNvPr>
          <p:cNvSpPr txBox="1"/>
          <p:nvPr/>
        </p:nvSpPr>
        <p:spPr>
          <a:xfrm>
            <a:off x="314794" y="689150"/>
            <a:ext cx="7824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আগামি দিন মোস্তফা কামাল সম্পর্কে আরোও নতুন কিছু জানবো 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1C118-1C7D-44AC-A5CF-26A2DF89200A}"/>
              </a:ext>
            </a:extLst>
          </p:cNvPr>
          <p:cNvSpPr txBox="1"/>
          <p:nvPr/>
        </p:nvSpPr>
        <p:spPr>
          <a:xfrm>
            <a:off x="569626" y="3270527"/>
            <a:ext cx="852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ততক্ষন পর্যন্ত সবাই ভালো থাকবে এই আশা রাখি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20A6B-66B4-4AD0-8997-DB29D04F3399}"/>
              </a:ext>
            </a:extLst>
          </p:cNvPr>
          <p:cNvSpPr txBox="1"/>
          <p:nvPr/>
        </p:nvSpPr>
        <p:spPr>
          <a:xfrm>
            <a:off x="3717560" y="5051685"/>
            <a:ext cx="569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এখানেই শেষ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12B5F-313D-4170-92C2-D158E45D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" y="352901"/>
            <a:ext cx="11562412" cy="6420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6E27F4-523D-47BA-BD26-F57165485BC8}"/>
              </a:ext>
            </a:extLst>
          </p:cNvPr>
          <p:cNvSpPr txBox="1"/>
          <p:nvPr/>
        </p:nvSpPr>
        <p:spPr>
          <a:xfrm>
            <a:off x="569627" y="778141"/>
            <a:ext cx="1122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আমরা আগামি পাঠে সিপাই নুর মোহাম্মদ সম্পর্কে আরোও বিস্তারিত জানব। </a:t>
            </a:r>
            <a:endParaRPr lang="en-US" sz="2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81ED2-6ADB-457F-BF76-C81105F98FF7}"/>
              </a:ext>
            </a:extLst>
          </p:cNvPr>
          <p:cNvSpPr txBox="1"/>
          <p:nvPr/>
        </p:nvSpPr>
        <p:spPr>
          <a:xfrm>
            <a:off x="1083733" y="5700889"/>
            <a:ext cx="1037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/>
              </a:rPr>
              <a:t>           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/>
              </a:rPr>
              <a:t>সবাই ভালো থাকো ,ধন্যবাদ</a:t>
            </a:r>
            <a:endParaRPr lang="en-US" sz="3600" b="1" dirty="0">
              <a:solidFill>
                <a:srgbClr val="FFFF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412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A8E81E-19EB-4F7C-AB1A-B0FA18F93B50}"/>
              </a:ext>
            </a:extLst>
          </p:cNvPr>
          <p:cNvSpPr/>
          <p:nvPr/>
        </p:nvSpPr>
        <p:spPr>
          <a:xfrm>
            <a:off x="247927" y="293582"/>
            <a:ext cx="11401064" cy="1446550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800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6C829-6B0F-4267-B1BB-4C903CE07FF2}"/>
              </a:ext>
            </a:extLst>
          </p:cNvPr>
          <p:cNvSpPr txBox="1"/>
          <p:nvPr/>
        </p:nvSpPr>
        <p:spPr>
          <a:xfrm>
            <a:off x="0" y="1816623"/>
            <a:ext cx="7030691" cy="4524315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48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পদবীঃ সহকারী শিক্ষক</a:t>
            </a:r>
          </a:p>
          <a:p>
            <a:r>
              <a:rPr lang="bn-IN" sz="4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বিদ্যালয়ঃ মাঝের গাঁও সঃ প্রাঃ  বিঃ কোম্পানিগঞ্জ,সিলেট।</a:t>
            </a:r>
          </a:p>
          <a:p>
            <a:r>
              <a:rPr lang="bn-IN" sz="4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মোবাইল নংঃ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017482367</a:t>
            </a:r>
            <a:endParaRPr lang="bn-IN" sz="48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905B0-CA46-474F-A091-19A750EC5450}"/>
              </a:ext>
            </a:extLst>
          </p:cNvPr>
          <p:cNvSpPr txBox="1"/>
          <p:nvPr/>
        </p:nvSpPr>
        <p:spPr>
          <a:xfrm>
            <a:off x="7088566" y="1923334"/>
            <a:ext cx="4606724" cy="4339650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 </a:t>
            </a:r>
          </a:p>
          <a:p>
            <a:r>
              <a:rPr lang="bn-IN" sz="4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r>
              <a:rPr lang="bn-IN" sz="4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পাঠঃএকাই একটি দুর্ঘ </a:t>
            </a:r>
          </a:p>
          <a:p>
            <a:r>
              <a:rPr lang="bn-IN" sz="4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4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4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3E95CD1-2AC7-494C-8562-CE23A6D614C4}"/>
              </a:ext>
            </a:extLst>
          </p:cNvPr>
          <p:cNvSpPr/>
          <p:nvPr/>
        </p:nvSpPr>
        <p:spPr>
          <a:xfrm>
            <a:off x="-191911" y="0"/>
            <a:ext cx="12192000" cy="6858000"/>
          </a:xfrm>
          <a:prstGeom prst="frame">
            <a:avLst>
              <a:gd name="adj1" fmla="val 262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C8697-16E1-4AF0-8F49-C6BE8460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4" y="293583"/>
            <a:ext cx="2094274" cy="141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69D9A-BF86-4893-BB57-13B2B4AF0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6" y="293581"/>
            <a:ext cx="2094274" cy="144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571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5D5EB-B5A7-4D39-A7C5-62EF482ADA18}"/>
              </a:ext>
            </a:extLst>
          </p:cNvPr>
          <p:cNvSpPr txBox="1"/>
          <p:nvPr/>
        </p:nvSpPr>
        <p:spPr>
          <a:xfrm>
            <a:off x="293511" y="155223"/>
            <a:ext cx="1160497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/>
              </a:rPr>
              <a:t>     </a:t>
            </a:r>
            <a:r>
              <a:rPr lang="en-US" sz="7200" b="1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আজকের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পাঠ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n-IN" sz="7200" dirty="0">
                <a:latin typeface="NikoshBAN"/>
              </a:rPr>
              <a:t>   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একাই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একটি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/>
              </a:rPr>
              <a:t>দুর্গ</a:t>
            </a:r>
            <a:r>
              <a:rPr lang="en-US" sz="72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619773F-F03E-4B0F-B6FC-AF9F565913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8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6948C-2183-47F3-B716-78F919220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20237"/>
          <a:stretch/>
        </p:blipFill>
        <p:spPr>
          <a:xfrm>
            <a:off x="293511" y="1699189"/>
            <a:ext cx="11604978" cy="33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BAC0D-8B61-4D7B-84B3-DEBB3FE255EF}"/>
              </a:ext>
            </a:extLst>
          </p:cNvPr>
          <p:cNvSpPr/>
          <p:nvPr/>
        </p:nvSpPr>
        <p:spPr>
          <a:xfrm>
            <a:off x="0" y="-112537"/>
            <a:ext cx="12192000" cy="70830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0000">
                <a:schemeClr val="accent4">
                  <a:lumMod val="0"/>
                  <a:lumOff val="100000"/>
                </a:schemeClr>
              </a:gs>
              <a:gs pos="74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4887D-7521-440C-BEA1-B733DB65BC31}"/>
              </a:ext>
            </a:extLst>
          </p:cNvPr>
          <p:cNvSpPr txBox="1"/>
          <p:nvPr/>
        </p:nvSpPr>
        <p:spPr>
          <a:xfrm>
            <a:off x="2133600" y="1074737"/>
            <a:ext cx="792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/>
              </a:rPr>
              <a:t>এসো আমরা  </a:t>
            </a:r>
            <a:r>
              <a:rPr lang="en-US" sz="3200" b="1" dirty="0" err="1">
                <a:latin typeface="NikoshBAN"/>
              </a:rPr>
              <a:t>গত</a:t>
            </a:r>
            <a:r>
              <a:rPr lang="en-US" sz="3200" b="1" dirty="0">
                <a:latin typeface="NikoshBAN"/>
              </a:rPr>
              <a:t> </a:t>
            </a:r>
            <a:r>
              <a:rPr lang="bn-IN" sz="3200" b="1" dirty="0">
                <a:latin typeface="NikoshBAN"/>
              </a:rPr>
              <a:t>পাঠের</a:t>
            </a:r>
            <a:r>
              <a:rPr lang="en-US" sz="3200" b="1" dirty="0">
                <a:latin typeface="NikoshBAN"/>
              </a:rPr>
              <a:t> </a:t>
            </a:r>
            <a:r>
              <a:rPr lang="bn-IN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আলোচনা</a:t>
            </a:r>
            <a:r>
              <a:rPr lang="en-US" sz="3200" b="1" dirty="0">
                <a:latin typeface="NikoshBAN"/>
              </a:rPr>
              <a:t> </a:t>
            </a:r>
            <a:r>
              <a:rPr lang="bn-IN" sz="3200" b="1" dirty="0">
                <a:latin typeface="NikoshBAN"/>
              </a:rPr>
              <a:t> । </a:t>
            </a:r>
            <a:endParaRPr lang="en-US" sz="3200" b="1" dirty="0"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E8BAD-C8D7-4F1C-916A-E5C108F7EDC6}"/>
              </a:ext>
            </a:extLst>
          </p:cNvPr>
          <p:cNvSpPr txBox="1"/>
          <p:nvPr/>
        </p:nvSpPr>
        <p:spPr>
          <a:xfrm>
            <a:off x="1501422" y="2474152"/>
            <a:ext cx="27657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/>
              </a:rPr>
              <a:t>   অধিনায়ক </a:t>
            </a:r>
            <a:endParaRPr lang="en-US" sz="3600" b="1" dirty="0"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A6526-DAA3-4FE4-93FF-2F57D004055A}"/>
              </a:ext>
            </a:extLst>
          </p:cNvPr>
          <p:cNvSpPr txBox="1"/>
          <p:nvPr/>
        </p:nvSpPr>
        <p:spPr>
          <a:xfrm>
            <a:off x="5565422" y="2474151"/>
            <a:ext cx="53396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>
                <a:latin typeface="NikoshBAN"/>
              </a:rPr>
              <a:t>দলপতি, দলনেতা </a:t>
            </a:r>
            <a:endParaRPr lang="en-US" sz="3600" b="1" dirty="0"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58AC6-89B9-4AA7-8F03-63F04803B592}"/>
              </a:ext>
            </a:extLst>
          </p:cNvPr>
          <p:cNvSpPr txBox="1"/>
          <p:nvPr/>
        </p:nvSpPr>
        <p:spPr>
          <a:xfrm>
            <a:off x="857954" y="3742751"/>
            <a:ext cx="1030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    </a:t>
            </a:r>
            <a:r>
              <a:rPr lang="bn-IN" sz="3200" dirty="0">
                <a:highlight>
                  <a:srgbClr val="FF0000"/>
                </a:highlight>
              </a:rPr>
              <a:t>১।</a:t>
            </a:r>
            <a:r>
              <a:rPr lang="bn-IN" sz="3200" b="1" dirty="0">
                <a:highlight>
                  <a:srgbClr val="FF0000"/>
                </a:highlight>
              </a:rPr>
              <a:t>কারা ব্রাহ্মবাড়িয়ার দিকে এগিয়ে আসছিল?</a:t>
            </a:r>
          </a:p>
          <a:p>
            <a:endParaRPr lang="bn-IN" sz="3200" b="1" dirty="0">
              <a:highlight>
                <a:srgbClr val="FF0000"/>
              </a:highlight>
            </a:endParaRPr>
          </a:p>
          <a:p>
            <a:r>
              <a:rPr lang="bn-IN" sz="3200" b="1" dirty="0"/>
              <a:t>         </a:t>
            </a:r>
            <a:r>
              <a:rPr lang="bn-IN" sz="3200" b="1" dirty="0">
                <a:highlight>
                  <a:srgbClr val="FF0000"/>
                </a:highlight>
              </a:rPr>
              <a:t>২।মুক্তিযুদ্ধারা কোথায় অবস্তান নিয়েছিল? </a:t>
            </a:r>
            <a:endParaRPr lang="en-US" sz="3200" b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212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2A588-1BFD-44B9-AB63-8FEBD415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9543" r="40434" b="14937"/>
          <a:stretch/>
        </p:blipFill>
        <p:spPr>
          <a:xfrm>
            <a:off x="383822" y="270933"/>
            <a:ext cx="11559821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02C63-423F-4AE3-9FD6-A0A452DAEC4A}"/>
              </a:ext>
            </a:extLst>
          </p:cNvPr>
          <p:cNvSpPr txBox="1"/>
          <p:nvPr/>
        </p:nvSpPr>
        <p:spPr>
          <a:xfrm>
            <a:off x="1241778" y="4594579"/>
            <a:ext cx="988906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৭ </a:t>
            </a:r>
            <a:r>
              <a:rPr lang="as-IN" sz="2800" b="1" dirty="0">
                <a:latin typeface="Siyam Rupali ANSI" panose="02000000000000000000" pitchFamily="2" charset="0"/>
              </a:rPr>
              <a:t>ই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yam Rupali ANSI" panose="02000000000000000000" pitchFamily="2" charset="0"/>
                <a:cs typeface="Times New Roman" panose="02020603050405020304" pitchFamily="18" charset="0"/>
              </a:rPr>
              <a:t>মার্চ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yam Rupali ANSI" panose="02000000000000000000" pitchFamily="2" charset="0"/>
                <a:cs typeface="Times New Roman" panose="02020603050405020304" pitchFamily="18" charset="0"/>
              </a:rPr>
              <a:t>ভাষন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yam Rupali ANSI" panose="02000000000000000000" pitchFamily="2" charset="0"/>
                <a:cs typeface="Times New Roman" panose="02020603050405020304" pitchFamily="18" charset="0"/>
              </a:rPr>
              <a:t>দেন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yam Rupali ANSI" panose="02000000000000000000" pitchFamily="2" charset="0"/>
                <a:cs typeface="Times New Roman" panose="02020603050405020304" pitchFamily="18" charset="0"/>
              </a:rPr>
              <a:t>জাতির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yam Rupali ANSI" panose="02000000000000000000" pitchFamily="2" charset="0"/>
                <a:cs typeface="Times New Roman" panose="02020603050405020304" pitchFamily="18" charset="0"/>
              </a:rPr>
              <a:t>পিতা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ব</a:t>
            </a:r>
            <a:r>
              <a:rPr lang="bn-IN" sz="2800" b="1" dirty="0">
                <a:latin typeface="Siyam Rupali ANSI" panose="02000000000000000000" pitchFamily="2" charset="0"/>
              </a:rPr>
              <a:t>ঙ্গবন্ধু শেখ মুজিবুর রহমান ।ঐ ভাষণে তিনি স্বাধীনতা সংগ্রামের ডাক দেন।মোস্তফা কামাল চব্বিশ বছরের যুবক।</a:t>
            </a:r>
            <a:r>
              <a:rPr lang="en-US" sz="2800" b="1" dirty="0">
                <a:latin typeface="Siyam Rupali ANSI" panose="02000000000000000000" pitchFamily="2" charset="0"/>
                <a:cs typeface="Times New Roman" panose="02020603050405020304" pitchFamily="18" charset="0"/>
              </a:rPr>
              <a:t> ব</a:t>
            </a:r>
            <a:r>
              <a:rPr lang="bn-IN" sz="2800" b="1" dirty="0">
                <a:latin typeface="Siyam Rupali ANSI" panose="02000000000000000000" pitchFamily="2" charset="0"/>
              </a:rPr>
              <a:t>ঙ্গবন্ধুর ভাষণ শুনে তাঁর বুক ফুলে ওঠে।</a:t>
            </a:r>
            <a:endParaRPr lang="en-US" sz="2800" b="1" dirty="0">
              <a:latin typeface="Siyam Rupali ANSI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৭ মার্চের ভাষণ : বিশেষ কিছু দিক">
            <a:extLst>
              <a:ext uri="{FF2B5EF4-FFF2-40B4-BE49-F238E27FC236}">
                <a16:creationId xmlns:a16="http://schemas.microsoft.com/office/drawing/2014/main" id="{47B524DC-0537-4DC9-A62E-47DDD0B4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56" y="541867"/>
            <a:ext cx="6220177" cy="36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76CB8-F8A0-4521-BFC0-80EC00DCF550}"/>
              </a:ext>
            </a:extLst>
          </p:cNvPr>
          <p:cNvSpPr txBox="1"/>
          <p:nvPr/>
        </p:nvSpPr>
        <p:spPr>
          <a:xfrm>
            <a:off x="302418" y="2828835"/>
            <a:ext cx="11587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solidFill>
                  <a:srgbClr val="FF0000"/>
                </a:solidFill>
                <a:latin typeface="NikoshBAN" panose="02000000000000000000"/>
              </a:rPr>
              <a:t>       ১৬ ই এপ্রিল ১৯৭১। </a:t>
            </a:r>
            <a:endParaRPr lang="en-US" sz="7200" b="1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9874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2F646-5A82-46F7-949E-3AE900F05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21798"/>
          <a:stretch/>
        </p:blipFill>
        <p:spPr>
          <a:xfrm>
            <a:off x="0" y="-26117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A169B2-465C-4743-AD94-3C618898101A}"/>
              </a:ext>
            </a:extLst>
          </p:cNvPr>
          <p:cNvSpPr txBox="1"/>
          <p:nvPr/>
        </p:nvSpPr>
        <p:spPr>
          <a:xfrm>
            <a:off x="2517421" y="4978399"/>
            <a:ext cx="715715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rgbClr val="FF0000"/>
                </a:solidFill>
                <a:latin typeface="NikoshBAN" panose="02000000000000000000"/>
              </a:rPr>
              <a:t>মোস্তফা কামাল খবর পেলেন পাকিস্তানি বাহিনী কুমিল্লার আখাউড়া রেললাইন ধরে এগিয়ে আসছে। চাইছে ব্রাহ্মণবাড়িয়া দখল করতে। </a:t>
            </a:r>
            <a:endParaRPr lang="en-US" sz="2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194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435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Siyam Rupali ANSI</vt:lpstr>
      <vt:lpstr>Times New Roman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24</cp:revision>
  <dcterms:created xsi:type="dcterms:W3CDTF">2020-10-19T16:56:37Z</dcterms:created>
  <dcterms:modified xsi:type="dcterms:W3CDTF">2020-10-28T06:34:15Z</dcterms:modified>
</cp:coreProperties>
</file>