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CE606-EA0F-4DE1-8829-30ACA846ED04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4D9D7-B0E9-4ED5-84D2-41DDB302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71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1143000"/>
            <a:ext cx="61722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4668F-7C47-4528-849A-E202176885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36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1143000"/>
            <a:ext cx="61722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73580-DBA6-406B-BF13-ACDD9470B7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18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E779B-91D4-4A55-B7D5-9DC260EC70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72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err="1" smtClean="0"/>
              <a:t>তাহলে</a:t>
            </a:r>
            <a:r>
              <a:rPr lang="en-US" sz="2000" dirty="0" smtClean="0"/>
              <a:t> </a:t>
            </a:r>
            <a:r>
              <a:rPr lang="en-US" sz="2000" dirty="0" err="1" smtClean="0"/>
              <a:t>তোমার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চাহিদার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জিন্য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যথেষ্ট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হবে</a:t>
            </a:r>
            <a:r>
              <a:rPr lang="en-US" sz="2000" baseline="0" dirty="0" smtClean="0"/>
              <a:t> ,</a:t>
            </a:r>
            <a:r>
              <a:rPr lang="en-US" sz="2000" baseline="0" dirty="0" err="1" smtClean="0"/>
              <a:t>তোমারগোনা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মাফ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করা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হবে</a:t>
            </a:r>
            <a:r>
              <a:rPr lang="en-US" sz="2000" baseline="0" dirty="0" smtClean="0"/>
              <a:t> ।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4D9D7-B0E9-4ED5-84D2-41DDB30245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89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4D9D7-B0E9-4ED5-84D2-41DDB30245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40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A75C9-E9DE-4558-B7AD-22206E46016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5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4F9E-2D3E-4F9A-8112-12AF0421DD85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8B2B-9338-4754-92A8-A1FABFEBE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4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4F9E-2D3E-4F9A-8112-12AF0421DD85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8B2B-9338-4754-92A8-A1FABFEBE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49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4F9E-2D3E-4F9A-8112-12AF0421DD85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8B2B-9338-4754-92A8-A1FABFEBE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3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4F9E-2D3E-4F9A-8112-12AF0421DD85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8B2B-9338-4754-92A8-A1FABFEBE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1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4F9E-2D3E-4F9A-8112-12AF0421DD85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8B2B-9338-4754-92A8-A1FABFEBE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32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4F9E-2D3E-4F9A-8112-12AF0421DD85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8B2B-9338-4754-92A8-A1FABFEBE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52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4F9E-2D3E-4F9A-8112-12AF0421DD85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8B2B-9338-4754-92A8-A1FABFEBE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59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4F9E-2D3E-4F9A-8112-12AF0421DD85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8B2B-9338-4754-92A8-A1FABFEBE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4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4F9E-2D3E-4F9A-8112-12AF0421DD85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8B2B-9338-4754-92A8-A1FABFEBE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9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4F9E-2D3E-4F9A-8112-12AF0421DD85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8B2B-9338-4754-92A8-A1FABFEBE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92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4F9E-2D3E-4F9A-8112-12AF0421DD85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8B2B-9338-4754-92A8-A1FABFEBE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0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54F9E-2D3E-4F9A-8112-12AF0421DD85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E8B2B-9338-4754-92A8-A1FABFEBE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3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7" y="0"/>
            <a:ext cx="12092473" cy="68579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bismillahirrahmanirrahim___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6667" y="516468"/>
            <a:ext cx="5125517" cy="264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0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413" y="1676086"/>
            <a:ext cx="5012267" cy="29310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06981" y="498763"/>
            <a:ext cx="3105919" cy="95726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4000" b="1" spc="45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 </a:t>
            </a:r>
            <a:r>
              <a:rPr lang="bn-BD" sz="4000" b="1" spc="45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spc="45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4906880"/>
            <a:ext cx="93379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ar-SA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درود</a:t>
            </a:r>
            <a:r>
              <a:rPr lang="ar-SA" sz="48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 </a:t>
            </a:r>
            <a:r>
              <a:rPr lang="en-US" sz="48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 </a:t>
            </a:r>
            <a:r>
              <a:rPr lang="bn-IN" sz="48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শব্দের আভিধানিক </a:t>
            </a:r>
            <a:r>
              <a:rPr lang="en-US" sz="48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bn-IN" sz="48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পারিভাষিক 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জ্ঞা মুখস্ত লিখ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71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7382" y="2395240"/>
            <a:ext cx="875607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ইসলামে</a:t>
            </a:r>
            <a:r>
              <a:rPr lang="en-US" sz="32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দরুদ</a:t>
            </a:r>
            <a:r>
              <a:rPr lang="en-US" sz="32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ফযিলত</a:t>
            </a:r>
            <a:r>
              <a:rPr lang="en-US" sz="32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ইবাদত</a:t>
            </a:r>
            <a:r>
              <a:rPr lang="en-US" sz="32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32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নির্দেশও</a:t>
            </a:r>
            <a:r>
              <a:rPr lang="en-US" sz="32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বটে</a:t>
            </a:r>
            <a:r>
              <a:rPr lang="en-US" sz="32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দরুদ</a:t>
            </a:r>
            <a:r>
              <a:rPr lang="en-US" sz="32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2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2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2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2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45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2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2933" b="1" spc="45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04815" indent="-304815" algn="r" rtl="1">
              <a:buFont typeface="Wingdings" panose="05000000000000000000" pitchFamily="2" charset="2"/>
              <a:buChar char="v"/>
            </a:pPr>
            <a:r>
              <a:rPr lang="ar-SA" sz="2800" b="1" dirty="0"/>
              <a:t>إِنَّ اللَّهَ وَمَلَائِكَتَهُ يُصَلُّونَ عَلَى النَّبِيِّ ۚ يَا أَيُّهَا الَّذِينَ آمَنُوا صَلُّوا عَلَيْهِ وَسَلِّمُوا تَسْلِيمًا </a:t>
            </a:r>
            <a:endParaRPr lang="ar-SA" sz="3600" b="1" dirty="0" smtClean="0"/>
          </a:p>
          <a:p>
            <a:pPr marL="304815" indent="-304815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'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'নিশ্চয়ই আমি (আল্লাহ্) স্বয়ং এবং আমার ফেরেস্তাগণ নবী করীম ছাল্লাল্লাহু আলাইহি 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ওয়াসাল্লাম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 দরুদ পাঠ পূর্বক সালাম প্রেরণ করিয়া থাকি; হে 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মুমিনগণ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 তোমরাও তাঁহার উপর দরুদ পাঠকর এবং সালাম প্রেরণ কর।''</a:t>
            </a:r>
            <a:endParaRPr lang="ar-SA" sz="3200" b="1" dirty="0">
              <a:latin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3746" y="103909"/>
            <a:ext cx="9459161" cy="61164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254006" indent="-254006">
              <a:buFont typeface="Wingdings" pitchFamily="2" charset="2"/>
              <a:buChar char="q"/>
            </a:pPr>
            <a:r>
              <a:rPr lang="ar-SA" sz="3600" b="1" spc="33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درود شريف</a:t>
            </a:r>
            <a:r>
              <a:rPr lang="en-US" sz="44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bn-BD" sz="44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4400" b="1" spc="45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ফযিলত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55833" y="773837"/>
            <a:ext cx="881794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29" indent="-571529">
              <a:buFont typeface="Wingdings" panose="05000000000000000000" pitchFamily="2" charset="2"/>
              <a:buChar char="v"/>
            </a:pPr>
            <a:r>
              <a:rPr lang="en-US" sz="28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8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28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2800" b="1" spc="33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درود شريف</a:t>
            </a:r>
            <a:r>
              <a:rPr lang="en-US" sz="36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bn-BD" sz="32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32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ফযিলত</a:t>
            </a:r>
            <a:r>
              <a:rPr lang="ar-SA" sz="32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অপরিসীম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নিম্নে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হাদিসের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আলোকপাত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1154" y="1981200"/>
            <a:ext cx="7592481" cy="373407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marL="508013" indent="-508013">
              <a:buFont typeface="Wingdings" pitchFamily="2" charset="2"/>
              <a:buChar char="q"/>
            </a:pPr>
            <a:r>
              <a:rPr lang="en-US" sz="4267" b="1" spc="33" dirty="0" err="1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নবীর</a:t>
            </a:r>
            <a:r>
              <a:rPr lang="en-US" sz="4267" b="1" spc="33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spc="33" dirty="0" err="1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267" b="1" spc="33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spc="33" dirty="0" err="1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মহান</a:t>
            </a:r>
            <a:r>
              <a:rPr lang="en-US" sz="4267" b="1" spc="33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spc="33" dirty="0" err="1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4267" b="1" spc="33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spc="33" dirty="0" err="1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4267" b="1" spc="33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spc="33" dirty="0" err="1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267" b="1" spc="33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983" y="1371600"/>
            <a:ext cx="3616037" cy="51400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29739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91891" y="1924553"/>
            <a:ext cx="6885709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32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শরীফে</a:t>
            </a:r>
            <a:r>
              <a:rPr lang="en-US" sz="32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দরুদ</a:t>
            </a:r>
            <a:r>
              <a:rPr lang="en-US" sz="32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ফযিলত</a:t>
            </a:r>
            <a:r>
              <a:rPr lang="en-US" sz="32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বর্ণিত</a:t>
            </a:r>
            <a:r>
              <a:rPr lang="en-US" sz="32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</a:t>
            </a:r>
            <a:r>
              <a:rPr lang="en-US" sz="32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নবী</a:t>
            </a:r>
            <a:r>
              <a:rPr lang="en-US" sz="32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2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এরশাদ</a:t>
            </a:r>
            <a:r>
              <a:rPr lang="en-US" sz="32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2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2933" b="1" spc="45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ar-SA" sz="3200" b="1" dirty="0"/>
              <a:t>عن ابن مسعود رَضِيَ اللَّهُ عَنهُ أن رَسُول اللَّهِ ﷺ قال: </a:t>
            </a:r>
            <a:r>
              <a:rPr lang="ar-SA" sz="3200" b="1" dirty="0" smtClean="0"/>
              <a:t>(ان أولى </a:t>
            </a:r>
            <a:r>
              <a:rPr lang="ar-SA" sz="3200" b="1" dirty="0"/>
              <a:t>الناس بي يوم القيامة أكثرهم عليّ صلاة) رَوَاهُ التِّرمِذِيُّ وَقَالَ حَدِيثٌ حَسَنٌ.</a:t>
            </a:r>
          </a:p>
          <a:p>
            <a:r>
              <a:rPr lang="ar-SA" sz="4000" dirty="0">
                <a:latin typeface="NikoshBAN" panose="02000000000000000000" pitchFamily="2" charset="0"/>
              </a:rPr>
              <a:t> 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কেয়ামতের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দরুদ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ar-SA" sz="3200" b="1" dirty="0">
              <a:latin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6908"/>
            <a:ext cx="4322618" cy="54448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Rectangle 10"/>
          <p:cNvSpPr/>
          <p:nvPr/>
        </p:nvSpPr>
        <p:spPr>
          <a:xfrm>
            <a:off x="673746" y="103909"/>
            <a:ext cx="9459161" cy="61164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254006" indent="-254006">
              <a:buFont typeface="Wingdings" pitchFamily="2" charset="2"/>
              <a:buChar char="q"/>
            </a:pPr>
            <a:r>
              <a:rPr lang="ar-SA" sz="3600" b="1" spc="33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درود شريف</a:t>
            </a:r>
            <a:r>
              <a:rPr lang="en-US" sz="44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bn-BD" sz="44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4400" b="1" spc="45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ফযিলত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5" y="4253345"/>
            <a:ext cx="3703927" cy="2507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848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08765" y="1037862"/>
            <a:ext cx="770312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মহানবী</a:t>
            </a:r>
            <a:r>
              <a:rPr lang="en-US" sz="40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45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40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45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এরশাদ</a:t>
            </a:r>
            <a:r>
              <a:rPr lang="en-US" sz="40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45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2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2933" b="1" spc="45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04815" indent="-304815" algn="r" rtl="1">
              <a:buFont typeface="Wingdings" panose="05000000000000000000" pitchFamily="2" charset="2"/>
              <a:buChar char="v"/>
            </a:pPr>
            <a:r>
              <a:rPr lang="ar-SA" sz="3200" dirty="0" smtClean="0"/>
              <a:t>،</a:t>
            </a:r>
            <a:r>
              <a:rPr lang="ar-SA" sz="3200" b="1" dirty="0" smtClean="0"/>
              <a:t> </a:t>
            </a:r>
            <a:r>
              <a:rPr lang="ar-SA" sz="3200" b="1" dirty="0"/>
              <a:t>وعن أنس بن مالك رضى الله عنه أن النبى قال: "من صلى على صلاة واحدة صلى الله عليه عشر صلوات وحطت عنه عشر خطيئات ورفعت له عشر درجات"، رواه أحمد, والنسائى</a:t>
            </a:r>
            <a:r>
              <a:rPr lang="ar-SA" dirty="0"/>
              <a:t> </a:t>
            </a:r>
            <a:endParaRPr lang="ar-SA" dirty="0" smtClean="0"/>
          </a:p>
          <a:p>
            <a:pPr marL="304815" indent="-304815" algn="r" rtl="1">
              <a:buFont typeface="Wingdings" panose="05000000000000000000" pitchFamily="2" charset="2"/>
              <a:buChar char="v"/>
            </a:pPr>
            <a:r>
              <a:rPr lang="ar-SA" sz="3600" b="1" dirty="0"/>
              <a:t>مَنْ صَلَّى عَلَيَّ صَلَاةً وَاحِدَةً صَلَّى اللَّهُ عَلَيْهِ عَشْرًا، وَمَنْ صَلَّى عَلَيَّ عَشْرًا صَلَّى اللَّهُ عَلَيْهِ مِائَةً، وَمَنْ صَلَّى عَلَيَّ مِائَةً كَتَبَ اللَّهُ بَيْنَ عَيْنَيْهِ: بَرَاءَةً مِنَ النِّفَاقِ، وَبَرَاءَةً مِنَ النَّارِ، وأَسْكَنَهُ اللَّهُ يَوْمَ الْقِيَامَةِ مَعَ الشُّهَدَاءِ</a:t>
            </a:r>
            <a:endParaRPr lang="ar-SA" sz="3600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7" y="1371601"/>
            <a:ext cx="4239490" cy="52231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Rectangle 9"/>
          <p:cNvSpPr/>
          <p:nvPr/>
        </p:nvSpPr>
        <p:spPr>
          <a:xfrm>
            <a:off x="673746" y="103909"/>
            <a:ext cx="9459161" cy="61164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254006" indent="-254006">
              <a:buFont typeface="Wingdings" pitchFamily="2" charset="2"/>
              <a:buChar char="q"/>
            </a:pPr>
            <a:r>
              <a:rPr lang="ar-SA" sz="3600" b="1" spc="33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درود شريف</a:t>
            </a:r>
            <a:r>
              <a:rPr lang="en-US" sz="44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bn-BD" sz="44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4400" b="1" spc="45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ফযিলত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3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70218" y="2093087"/>
            <a:ext cx="773083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/>
              <a:t>عَنْ أُبَيِّ بْنِ كَعْبٍ رضي الله عنه قَالَ : قُلْتُ : يَا رَسُولَ اللَّهِ إِنِّي أُكْثِرُ الصَّلَاةَ عَلَيْكَ فَكَمْ أَجْعَلُ لَكَ مِنْ صَلَاتِي ؟ فَقَالَ : مَا شِئْتَ . قَالَ قُلْتُ الرُبُعَ ؟ قَالَ : مَا شِئْتَ فَإِنْ زِدْتَ فَهُوَ خَيْرٌ لَكَ . قُلْتُ النِّصْفَ ؟ قَالَ : مَا شِئْتَ فَإِنْ زِدْتَ فَهُوَ خَيْرٌ لَكَ . قَالَ قُلْتُ فَالثُّلُثَيْنِ ؟ قَالَ : مَا شِئْتَ فَإِنْ زِدْتَ فَهُوَ خَيْرٌ لَكَ . قُلْتُ أَجْعَلُ لَكَ صَلَاتِي كُلَّهَا ؟ قَالَ : إِذًا تُكْفَى هَمَّكَ وَيُغْفَرُ لَكَ ذَنْبُكَ .</a:t>
            </a:r>
            <a:endParaRPr lang="en-US" sz="3200" b="1" spc="45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88684" y="1191492"/>
            <a:ext cx="5638992" cy="41497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en-US" sz="4400" b="1" spc="45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মহানবী</a:t>
            </a:r>
            <a:r>
              <a:rPr lang="en-US" sz="44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45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44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45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এরশাদ</a:t>
            </a:r>
            <a:r>
              <a:rPr lang="en-US" sz="44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45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6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1635"/>
            <a:ext cx="4073236" cy="57678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3746" y="103909"/>
            <a:ext cx="9459161" cy="61164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254006" indent="-254006">
              <a:buFont typeface="Wingdings" pitchFamily="2" charset="2"/>
              <a:buChar char="q"/>
            </a:pPr>
            <a:r>
              <a:rPr lang="ar-SA" sz="3600" b="1" spc="33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درود شريف</a:t>
            </a:r>
            <a:r>
              <a:rPr lang="en-US" sz="44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bn-BD" sz="44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4400" b="1" spc="45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ফযিলত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24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66349" y="2474087"/>
            <a:ext cx="74922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600" b="1" dirty="0"/>
              <a:t>وعن أبى بردة بن نيار رضى الله عنه قال: قال رسول الله: "من صلى على من أمتى صلاة مخلصا من قلبه صلى الله عليه بها عشر صلوات ورفعه بها عشر درجات وكتب له بها عشر حسنات ومحا عنه بها عشر سيئات" رواه النسائى </a:t>
            </a:r>
            <a:endParaRPr lang="en-US" sz="3600" b="1" spc="45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40232" y="1257299"/>
            <a:ext cx="5638992" cy="56867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en-US" sz="4000" b="1" spc="45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মহানবী</a:t>
            </a:r>
            <a:r>
              <a:rPr lang="en-US" sz="40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45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40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45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এরশাদ</a:t>
            </a:r>
            <a:r>
              <a:rPr lang="en-US" sz="40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45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2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3" name="AutoShape 2" descr="مَنْ صَلَّى عَلَيَّ مِنْ أُمَّتِي صَلاَةً مُخْلِصًا مِنْ قَلْبِهِ صَلَّى  اللَّه عَلَيْهِ بِهَا عَشْرَ صَلَوَاتٍ وَرَفَعَهُ بِهَا عَشْرَ دَرَجَاتٍ،  وَكَتَبَ لَهُ… | Movie posters, Poster, Mov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7265"/>
            <a:ext cx="4329113" cy="55292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673746" y="103909"/>
            <a:ext cx="9459161" cy="61164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254006" indent="-254006">
              <a:buFont typeface="Wingdings" pitchFamily="2" charset="2"/>
              <a:buChar char="q"/>
            </a:pPr>
            <a:r>
              <a:rPr lang="ar-SA" sz="3600" b="1" spc="33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درود شريف</a:t>
            </a:r>
            <a:r>
              <a:rPr lang="en-US" sz="44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bn-BD" sz="44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4400" b="1" spc="45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ফযিলত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125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9832" y="482013"/>
            <a:ext cx="2872642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867" b="1" u="sng" spc="45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867" b="1" u="sng" spc="45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99" y="1826492"/>
            <a:ext cx="3377525" cy="32142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423863" y="5430548"/>
            <a:ext cx="11534775" cy="953593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254006" indent="-254006">
              <a:buFont typeface="Wingdings" pitchFamily="2" charset="2"/>
              <a:buChar char="q"/>
            </a:pPr>
            <a:r>
              <a:rPr lang="ar-SA" sz="1600" b="1" spc="33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درود شريف</a:t>
            </a:r>
            <a:r>
              <a:rPr lang="en-US" sz="20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bn-BD" sz="20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20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ফযিলত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  <a:r>
              <a:rPr lang="en-US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কুরানের</a:t>
            </a:r>
            <a:r>
              <a:rPr lang="en-US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১টি </a:t>
            </a:r>
            <a:r>
              <a:rPr lang="en-US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মুখস্ত</a:t>
            </a:r>
            <a:r>
              <a:rPr lang="en-US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18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93573" y="835031"/>
            <a:ext cx="80628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শরীফে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দরুদ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উপকারীতার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বর্ণিত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দরুদ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উপকারীতা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নিম্নরুপ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r-SA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1066801"/>
            <a:ext cx="3754582" cy="5375564"/>
          </a:xfrm>
          <a:prstGeom prst="roundRect">
            <a:avLst>
              <a:gd name="adj" fmla="val 891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perspectiveContrastingLeftFacing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ar-SA" sz="1400" b="1" spc="33" dirty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درود شريف</a:t>
            </a:r>
            <a:r>
              <a:rPr lang="en-US" b="1" spc="45" dirty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  <a:endParaRPr lang="en-US" b="1" spc="45" dirty="0" smtClean="0">
              <a:ln w="0"/>
              <a:solidFill>
                <a:schemeClr val="accent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</a:endParaRPr>
          </a:p>
          <a:p>
            <a:pPr algn="ctr"/>
            <a:r>
              <a:rPr lang="en-US" b="1" spc="45" dirty="0" err="1" smtClean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endParaRPr lang="en-US" b="1" spc="45" dirty="0" smtClean="0">
              <a:ln w="0"/>
              <a:solidFill>
                <a:schemeClr val="accent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spc="45" dirty="0" smtClean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45" dirty="0" err="1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উপকারীতা</a:t>
            </a:r>
            <a:endParaRPr lang="en-US" sz="1600" b="1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4004" y="2741379"/>
            <a:ext cx="84379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13" indent="-508013">
              <a:buFont typeface="Wingdings" panose="05000000000000000000" pitchFamily="2" charset="2"/>
              <a:buChar char="v"/>
            </a:pP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দরুদ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আদেশ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অনুগত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08013" indent="-508013">
              <a:buFont typeface="Wingdings" panose="05000000000000000000" pitchFamily="2" charset="2"/>
              <a:buChar char="v"/>
            </a:pPr>
            <a:r>
              <a:rPr lang="en-US" sz="40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১০টি </a:t>
            </a:r>
            <a:r>
              <a:rPr lang="en-US" sz="40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রহমত</a:t>
            </a:r>
            <a:r>
              <a:rPr lang="en-US" sz="40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বর্ষিত</a:t>
            </a:r>
            <a:r>
              <a:rPr lang="en-US" sz="40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08013" indent="-508013">
              <a:buFont typeface="Wingdings" panose="05000000000000000000" pitchFamily="2" charset="2"/>
              <a:buChar char="v"/>
            </a:pPr>
            <a:r>
              <a:rPr lang="en-US" sz="40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১০টি </a:t>
            </a:r>
            <a:r>
              <a:rPr lang="en-US" sz="40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মর্যদা</a:t>
            </a:r>
            <a:r>
              <a:rPr lang="en-US" sz="40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0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08013" indent="-508013">
              <a:buFont typeface="Wingdings" panose="05000000000000000000" pitchFamily="2" charset="2"/>
              <a:buChar char="v"/>
            </a:pPr>
            <a:r>
              <a:rPr lang="en-US" sz="40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১০টি </a:t>
            </a:r>
            <a:r>
              <a:rPr lang="en-US" sz="40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নেকী</a:t>
            </a:r>
            <a:r>
              <a:rPr lang="en-US" sz="40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40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08013" indent="-508013">
              <a:buFont typeface="Wingdings" panose="05000000000000000000" pitchFamily="2" charset="2"/>
              <a:buChar char="v"/>
            </a:pPr>
            <a:r>
              <a:rPr lang="en-US" sz="40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১০টি </a:t>
            </a:r>
            <a:r>
              <a:rPr lang="en-US" sz="4000" b="1" spc="45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গুনা</a:t>
            </a:r>
            <a:r>
              <a:rPr lang="en-US" sz="40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45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মাফ</a:t>
            </a:r>
            <a:r>
              <a:rPr lang="en-US" sz="40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45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08013" indent="-508013">
              <a:buFont typeface="Wingdings" panose="05000000000000000000" pitchFamily="2" charset="2"/>
              <a:buChar char="v"/>
            </a:pP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রাসুল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শাফায়াত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710" y="159328"/>
            <a:ext cx="9911126" cy="61164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254006" indent="-254006">
              <a:buFont typeface="Wingdings" pitchFamily="2" charset="2"/>
              <a:buChar char="q"/>
            </a:pPr>
            <a:r>
              <a:rPr lang="ar-SA" sz="3600" b="1" spc="33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درود شريف</a:t>
            </a:r>
            <a:r>
              <a:rPr lang="en-US" sz="44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44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4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উপকারীতা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92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78696" y="1203525"/>
            <a:ext cx="811934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13" indent="-508013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গুনাহ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মাফের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08013" indent="-508013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08013" indent="-508013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কেয়ামতের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নৈকট্য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08013" indent="-508013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ফেরেস্তাদের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08013" indent="-508013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08013" indent="-508013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কৃপণতা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08013" indent="-508013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508013" indent="-508013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রাসুল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মুহাব্বত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জাগ্রত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08013" indent="-508013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দরুদ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অটল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710" y="159328"/>
            <a:ext cx="9911126" cy="61164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254006" indent="-254006">
              <a:buFont typeface="Wingdings" pitchFamily="2" charset="2"/>
              <a:buChar char="q"/>
            </a:pPr>
            <a:r>
              <a:rPr lang="ar-SA" sz="3600" b="1" spc="33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درود شريف</a:t>
            </a:r>
            <a:r>
              <a:rPr lang="en-US" sz="44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44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4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উপকারীতা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1066801"/>
            <a:ext cx="3754582" cy="5375564"/>
          </a:xfrm>
          <a:prstGeom prst="roundRect">
            <a:avLst>
              <a:gd name="adj" fmla="val 891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perspectiveContrastingLeftFacing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ar-SA" sz="1400" b="1" spc="33" dirty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درود شريف</a:t>
            </a:r>
            <a:r>
              <a:rPr lang="en-US" b="1" spc="45" dirty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  <a:endParaRPr lang="en-US" b="1" spc="45" dirty="0" smtClean="0">
              <a:ln w="0"/>
              <a:solidFill>
                <a:schemeClr val="accent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</a:endParaRPr>
          </a:p>
          <a:p>
            <a:pPr algn="ctr"/>
            <a:r>
              <a:rPr lang="en-US" b="1" spc="45" dirty="0" err="1" smtClean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endParaRPr lang="en-US" b="1" spc="45" dirty="0" smtClean="0">
              <a:ln w="0"/>
              <a:solidFill>
                <a:schemeClr val="accent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spc="45" dirty="0" smtClean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45" dirty="0" err="1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উপকারীতা</a:t>
            </a:r>
            <a:endParaRPr lang="en-US" sz="1600" b="1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28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235" y="1575095"/>
            <a:ext cx="1000293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buClr>
                <a:srgbClr val="0070C0"/>
              </a:buClr>
            </a:pP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7245" y="922986"/>
            <a:ext cx="1169941" cy="639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556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3556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0261" y="960619"/>
            <a:ext cx="72720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13" indent="-508013">
              <a:buFont typeface="Wingdings" pitchFamily="2" charset="2"/>
              <a:buChar char="q"/>
            </a:pPr>
            <a:r>
              <a:rPr lang="en-US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درود</a:t>
            </a:r>
            <a:r>
              <a:rPr lang="en-US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32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পারিভাষিক</a:t>
            </a:r>
            <a:r>
              <a:rPr lang="en-US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</a:t>
            </a:r>
            <a:r>
              <a:rPr lang="bn-IN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জ্ঞা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4966" y="1531993"/>
            <a:ext cx="1074896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13" indent="-508013">
              <a:buFont typeface="Wingdings" panose="05000000000000000000" pitchFamily="2" charset="2"/>
              <a:buChar char="v"/>
            </a:pPr>
            <a:r>
              <a:rPr lang="en-US" sz="3200" b="1" dirty="0"/>
              <a:t> </a:t>
            </a:r>
            <a:r>
              <a:rPr lang="en-US" sz="3600" b="1" dirty="0"/>
              <a:t> 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শরীয়তের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পরিভাষায়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নবী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স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দরুদ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নবীর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প্রশংসা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মহব্বদ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885" y="3746422"/>
            <a:ext cx="1000293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buClr>
                <a:srgbClr val="0070C0"/>
              </a:buClr>
            </a:pP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7849" y="3147039"/>
            <a:ext cx="1169941" cy="639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556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3556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94810" y="3128901"/>
            <a:ext cx="7672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ar-SA" sz="2400" b="1" spc="33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درود شريف</a:t>
            </a:r>
            <a:r>
              <a:rPr lang="en-US" sz="32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3200" b="1" spc="45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উপকারীতা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60150" y="3811012"/>
            <a:ext cx="10281919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08013" indent="-508013">
              <a:buFont typeface="Wingdings" panose="05000000000000000000" pitchFamily="2" charset="2"/>
              <a:buChar char="v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দরুদ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পাঠকারী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আদেশ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অনুগত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08013" indent="-508013">
              <a:buFont typeface="Wingdings" panose="05000000000000000000" pitchFamily="2" charset="2"/>
              <a:buChar char="v"/>
            </a:pPr>
            <a:r>
              <a:rPr lang="en-US" sz="3200" b="1" spc="45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45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১০টি </a:t>
            </a:r>
            <a:r>
              <a:rPr lang="en-US" sz="3200" b="1" spc="45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রহমত</a:t>
            </a:r>
            <a:r>
              <a:rPr lang="en-US" sz="32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45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বর্ষিত</a:t>
            </a:r>
            <a:r>
              <a:rPr lang="en-US" sz="32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45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08013" indent="-508013">
              <a:buFont typeface="Wingdings" panose="05000000000000000000" pitchFamily="2" charset="2"/>
              <a:buChar char="v"/>
            </a:pPr>
            <a:r>
              <a:rPr lang="en-US" sz="32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১০টি </a:t>
            </a:r>
            <a:r>
              <a:rPr lang="en-US" sz="3200" b="1" spc="45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মর্যদা</a:t>
            </a:r>
            <a:r>
              <a:rPr lang="en-US" sz="32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45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45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08013" indent="-508013">
              <a:buFont typeface="Wingdings" panose="05000000000000000000" pitchFamily="2" charset="2"/>
              <a:buChar char="v"/>
            </a:pPr>
            <a:r>
              <a:rPr lang="en-US" sz="32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১০টি </a:t>
            </a:r>
            <a:r>
              <a:rPr lang="en-US" sz="3200" b="1" spc="45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নেকী</a:t>
            </a:r>
            <a:r>
              <a:rPr lang="en-US" sz="32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45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2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45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08013" indent="-508013">
              <a:buFont typeface="Wingdings" panose="05000000000000000000" pitchFamily="2" charset="2"/>
              <a:buChar char="v"/>
            </a:pPr>
            <a:r>
              <a:rPr lang="en-US" sz="32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১০টি </a:t>
            </a:r>
            <a:r>
              <a:rPr lang="en-US" sz="3200" b="1" spc="45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গুনা</a:t>
            </a:r>
            <a:r>
              <a:rPr lang="en-US" sz="32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45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মাফ</a:t>
            </a:r>
            <a:r>
              <a:rPr lang="en-US" sz="32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45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08013" indent="-508013">
              <a:buFont typeface="Wingdings" panose="05000000000000000000" pitchFamily="2" charset="2"/>
              <a:buChar char="v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রাসুল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শাফায়াত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>
            <a:off x="4561223" y="0"/>
            <a:ext cx="2167467" cy="880533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867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8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82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956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4575079" y="381000"/>
            <a:ext cx="3392825" cy="880533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867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86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67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8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853" y="4646854"/>
            <a:ext cx="11799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000" b="1" spc="33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درود شريف</a:t>
            </a:r>
            <a:r>
              <a:rPr lang="en-US" sz="40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 </a:t>
            </a:r>
            <a:r>
              <a:rPr lang="bn-IN" sz="40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শব্দের আভিধানিক </a:t>
            </a:r>
            <a:r>
              <a:rPr lang="en-US" sz="40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bn-IN" sz="40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পারিভাষিক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জ্ঞা মুখস্ত লিখ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ar-SA" sz="4000" b="1" spc="33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درود شريف</a:t>
            </a:r>
            <a:r>
              <a:rPr lang="en-US" sz="4000" b="1" spc="33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ar-SA" sz="3200" b="1" spc="33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درود شريف</a:t>
            </a:r>
            <a:r>
              <a:rPr lang="en-US" sz="40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4000" b="1" spc="45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উপকারীতা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E:\welcome notes\duplex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833" y="1500266"/>
            <a:ext cx="5627413" cy="3032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57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31acc1d-0820-4a14-b693-cbc75282958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061855" y="2951651"/>
            <a:ext cx="6248399" cy="1354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267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সবাইকে </a:t>
            </a:r>
            <a:endParaRPr lang="en-US" sz="12267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041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187173" y="714488"/>
            <a:ext cx="5553087" cy="9848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1">
            <a:prstTxWarp prst="textInflat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5867" b="1" dirty="0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</a:t>
            </a:r>
            <a:endParaRPr lang="ar-SA" sz="5867" b="1" dirty="0">
              <a:ln/>
              <a:solidFill>
                <a:schemeClr val="tx2"/>
              </a:solidFill>
              <a:latin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41813" y="3787437"/>
            <a:ext cx="5625363" cy="281461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1769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ar-SA" sz="17690" b="1" dirty="0">
              <a:ln/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48" y="381000"/>
            <a:ext cx="4310062" cy="609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29" y="1834188"/>
            <a:ext cx="5467928" cy="2290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1586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53465" y="2763169"/>
            <a:ext cx="6259856" cy="2882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55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শাহ্‌ জাহান </a:t>
            </a:r>
            <a:r>
              <a:rPr lang="en-US" sz="3556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কুতুবী</a:t>
            </a:r>
            <a:endParaRPr lang="bn-BD" sz="3556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4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আধুনগর ইসলামিয়া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কামিল</a:t>
            </a:r>
            <a:r>
              <a:rPr lang="bn-BD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মাদ্‌রাসা</a:t>
            </a:r>
            <a:endParaRPr lang="en-US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লোহাগাড়া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2845" b="1" dirty="0" err="1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মোবঃ</a:t>
            </a:r>
            <a:r>
              <a:rPr lang="en-US" sz="2845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০১৮১৬৮৩০২৪৯</a:t>
            </a:r>
            <a:r>
              <a:rPr lang="bn-BD" sz="213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213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133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213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13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mdshahjahankutuby1979@gmail.com</a:t>
            </a:r>
            <a:endParaRPr lang="en-US" sz="2133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4577033" y="562811"/>
            <a:ext cx="3020971" cy="1159029"/>
          </a:xfrm>
          <a:prstGeom prst="ribbon">
            <a:avLst>
              <a:gd name="adj1" fmla="val 15517"/>
              <a:gd name="adj2" fmla="val 6931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33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33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12245" y="381000"/>
            <a:ext cx="4088629" cy="14933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04808" indent="-304808" algn="ctr">
              <a:spcBef>
                <a:spcPct val="20000"/>
              </a:spcBef>
              <a:defRPr/>
            </a:pPr>
            <a:r>
              <a:rPr lang="bn-BD" sz="2845" b="1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marL="304808" indent="-304808" algn="ctr">
              <a:spcBef>
                <a:spcPct val="20000"/>
              </a:spcBef>
              <a:defRPr/>
            </a:pPr>
            <a:r>
              <a:rPr lang="bn-BD" sz="2845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2845" b="1" dirty="0" err="1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2845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45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5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9ম ও ১০ম</a:t>
            </a:r>
            <a:endParaRPr lang="bn-BD" sz="2845" b="1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04808" indent="-304808" algn="ctr">
              <a:defRPr/>
            </a:pPr>
            <a:r>
              <a:rPr lang="bn-BD" sz="2845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2845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আকাইদ ও ফিকহ</a:t>
            </a:r>
            <a:endParaRPr lang="bn-BD" sz="2845" b="1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Equal 16"/>
          <p:cNvSpPr/>
          <p:nvPr/>
        </p:nvSpPr>
        <p:spPr>
          <a:xfrm rot="5400000">
            <a:off x="4815225" y="2807089"/>
            <a:ext cx="3485189" cy="1465503"/>
          </a:xfrm>
          <a:prstGeom prst="mathEqual">
            <a:avLst>
              <a:gd name="adj1" fmla="val 8174"/>
              <a:gd name="adj2" fmla="val 1176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4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929" y="1917927"/>
            <a:ext cx="3706861" cy="38944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7879" y="5390484"/>
            <a:ext cx="11120582" cy="13356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585" y="381001"/>
            <a:ext cx="2595990" cy="2309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0415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59304" y="1348181"/>
            <a:ext cx="1494142" cy="366991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2845" b="1" spc="45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endParaRPr lang="en-US" sz="2845" b="1" spc="45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45" b="1" spc="45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 </a:t>
            </a:r>
            <a:endParaRPr lang="en-US" sz="2845" b="1" spc="45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45" b="1" spc="45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 </a:t>
            </a:r>
            <a:endParaRPr lang="en-US" sz="2845" b="1" spc="45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45" b="1" spc="45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845" b="1" spc="45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 </a:t>
            </a:r>
            <a:endParaRPr lang="en-US" sz="2845" b="1" spc="45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4168" y="3703409"/>
            <a:ext cx="4957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উল্লেখিত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বুঝলাম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289" y="240182"/>
            <a:ext cx="4239493" cy="3092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0"/>
            <a:ext cx="3974363" cy="30341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61245"/>
            <a:ext cx="4045527" cy="26811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5377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95967" y="2358109"/>
            <a:ext cx="8140115" cy="69922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ar-SA" sz="4800" b="1" spc="33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الفصل الثالث:نماذج من الأخلاق الحميدة</a:t>
            </a:r>
            <a:endParaRPr lang="en-US" sz="4800" b="1" spc="33" dirty="0">
              <a:ln w="0"/>
              <a:solidFill>
                <a:schemeClr val="accent4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87636" y="1644961"/>
            <a:ext cx="6134145" cy="664679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9454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r" rtl="1"/>
            <a:r>
              <a:rPr lang="ar-SA" sz="3600" b="1" spc="33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القسم الثالث:الأخلاق</a:t>
            </a:r>
            <a:endParaRPr lang="en-US" sz="3600" b="1" spc="33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5489260" y="0"/>
            <a:ext cx="4694829" cy="1407654"/>
          </a:xfrm>
          <a:prstGeom prst="horizontalScroll">
            <a:avLst/>
          </a:prstGeom>
          <a:solidFill>
            <a:schemeClr val="bg2">
              <a:lumMod val="1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47895"/>
              </a:avLst>
            </a:prstTxWarp>
          </a:bodyPr>
          <a:lstStyle/>
          <a:p>
            <a:pPr algn="ctr"/>
            <a:r>
              <a:rPr lang="bn-IN" sz="3912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3912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96145" y="3089564"/>
            <a:ext cx="7952510" cy="1627186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9454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r" rtl="1"/>
            <a:r>
              <a:rPr lang="ar-SA" sz="3556" b="1" spc="45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الدرس </a:t>
            </a:r>
            <a:r>
              <a:rPr lang="ar-SA" sz="3556" b="1" spc="45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الرابع: فضيلة الصلوة علي النبي صلي الله عليه و سلم </a:t>
            </a:r>
            <a:endParaRPr lang="en-US" sz="3556" b="1" spc="45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781" y="1"/>
            <a:ext cx="399011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93594"/>
            <a:ext cx="3281530" cy="603784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b="1" spc="45" dirty="0" smtClean="0">
                <a:ln w="0"/>
                <a:solidFill>
                  <a:schemeClr val="accent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فضيلة</a:t>
            </a:r>
            <a:endParaRPr lang="en-US" b="1" spc="45" dirty="0" smtClean="0">
              <a:ln w="0"/>
              <a:solidFill>
                <a:schemeClr val="accent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</a:endParaRPr>
          </a:p>
          <a:p>
            <a:pPr algn="r" rtl="1"/>
            <a:r>
              <a:rPr lang="ar-SA" b="1" spc="45" dirty="0" smtClean="0">
                <a:ln w="0"/>
                <a:solidFill>
                  <a:schemeClr val="accent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الصلوة </a:t>
            </a:r>
            <a:endParaRPr lang="en-US" b="1" spc="45" dirty="0" smtClean="0">
              <a:ln w="0"/>
              <a:solidFill>
                <a:schemeClr val="accent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</a:endParaRPr>
          </a:p>
          <a:p>
            <a:pPr algn="r" rtl="1"/>
            <a:r>
              <a:rPr lang="ar-SA" b="1" spc="45" dirty="0" smtClean="0">
                <a:ln w="0"/>
                <a:solidFill>
                  <a:schemeClr val="accent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علي </a:t>
            </a:r>
            <a:r>
              <a:rPr lang="ar-SA" b="1" spc="45" dirty="0">
                <a:ln w="0"/>
                <a:solidFill>
                  <a:schemeClr val="accent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النبي </a:t>
            </a:r>
            <a:endParaRPr lang="en-US" b="1" spc="45" dirty="0" smtClean="0">
              <a:ln w="0"/>
              <a:solidFill>
                <a:schemeClr val="accent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</a:endParaRPr>
          </a:p>
          <a:p>
            <a:pPr algn="r" rtl="1"/>
            <a:r>
              <a:rPr lang="ar-SA" b="1" spc="45" dirty="0" smtClean="0">
                <a:ln w="0"/>
                <a:solidFill>
                  <a:schemeClr val="accent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صلي </a:t>
            </a:r>
            <a:r>
              <a:rPr lang="ar-SA" b="1" spc="45" dirty="0">
                <a:ln w="0"/>
                <a:solidFill>
                  <a:schemeClr val="accent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الله </a:t>
            </a:r>
            <a:endParaRPr lang="en-US" b="1" spc="45" dirty="0" smtClean="0">
              <a:ln w="0"/>
              <a:solidFill>
                <a:schemeClr val="accent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</a:endParaRPr>
          </a:p>
          <a:p>
            <a:pPr algn="r" rtl="1"/>
            <a:r>
              <a:rPr lang="ar-SA" b="1" spc="45" dirty="0" smtClean="0">
                <a:ln w="0"/>
                <a:solidFill>
                  <a:schemeClr val="accent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عليه</a:t>
            </a:r>
            <a:r>
              <a:rPr lang="en-US" b="1" spc="45" dirty="0">
                <a:ln w="0"/>
                <a:solidFill>
                  <a:schemeClr val="accent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ar-SA" b="1" spc="45" dirty="0" smtClean="0">
                <a:ln w="0"/>
                <a:solidFill>
                  <a:schemeClr val="accent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و </a:t>
            </a:r>
            <a:r>
              <a:rPr lang="ar-SA" b="1" spc="45" dirty="0">
                <a:ln w="0"/>
                <a:solidFill>
                  <a:schemeClr val="accent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سلم </a:t>
            </a:r>
            <a:endParaRPr lang="en-US" b="1" spc="45" dirty="0">
              <a:ln w="0"/>
              <a:solidFill>
                <a:schemeClr val="accent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11236" y="5156680"/>
            <a:ext cx="8451273" cy="1354957"/>
          </a:xfrm>
          <a:prstGeom prst="rect">
            <a:avLst/>
          </a:prstGeom>
          <a:ln>
            <a:noFill/>
          </a:ln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sz="2304" b="1" spc="45" dirty="0" err="1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দরুদ</a:t>
            </a:r>
            <a:r>
              <a:rPr lang="en-US" sz="2304" b="1" spc="45" dirty="0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4" b="1" spc="45" dirty="0" err="1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শরীফের</a:t>
            </a:r>
            <a:r>
              <a:rPr lang="en-US" sz="2304" b="1" spc="45" dirty="0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4" b="1" spc="45" dirty="0" err="1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ফযিলত</a:t>
            </a:r>
            <a:r>
              <a:rPr lang="en-US" sz="2304" b="1" spc="45" dirty="0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304" b="1" spc="45" dirty="0">
              <a:ln w="0"/>
              <a:solidFill>
                <a:srgbClr val="92D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10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7172" y="1536879"/>
            <a:ext cx="8512101" cy="694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912" b="1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3912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3912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...</a:t>
            </a:r>
            <a:endParaRPr lang="bn-IN" sz="3912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1146" y="301963"/>
            <a:ext cx="2297424" cy="99520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5867" b="1" u="sng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304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-152400" y="235527"/>
            <a:ext cx="3823855" cy="662247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80" tIns="40640" rIns="81280" bIns="40640" numCol="1" spcCol="0" rtlCol="0" fromWordArt="0" anchor="ctr" anchorCtr="0" forceAA="0" compatLnSpc="1">
            <a:prstTxWarp prst="textPlain">
              <a:avLst/>
            </a:prstTxWarp>
            <a:noAutofit/>
          </a:bodyPr>
          <a:lstStyle/>
          <a:p>
            <a:pPr algn="ctr"/>
            <a:r>
              <a:rPr lang="ar-SA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</a:rPr>
              <a:t>درود</a:t>
            </a:r>
          </a:p>
          <a:p>
            <a:pPr algn="ctr"/>
            <a:r>
              <a:rPr lang="ar-SA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</a:rPr>
              <a:t>شريف</a:t>
            </a:r>
            <a:endParaRPr lang="ar-SA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30905" y="2510043"/>
            <a:ext cx="67363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6410" indent="-406410">
              <a:buFont typeface="Wingdings" pitchFamily="2" charset="2"/>
              <a:buChar char="q"/>
            </a:pPr>
            <a:r>
              <a:rPr lang="ar-SA" sz="3600" b="1" spc="33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درود شريف</a:t>
            </a:r>
            <a:r>
              <a:rPr lang="ar-SA" sz="36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 </a:t>
            </a:r>
            <a:r>
              <a:rPr lang="en-US" sz="36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45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পরিচয় বলতে পারবে।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3688342" y="3452153"/>
            <a:ext cx="75010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4006" indent="-254006">
              <a:buFont typeface="Wingdings" pitchFamily="2" charset="2"/>
              <a:buChar char="q"/>
            </a:pPr>
            <a:r>
              <a:rPr lang="ar-SA" sz="3200" b="1" spc="33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درود شريف</a:t>
            </a:r>
            <a:r>
              <a:rPr lang="en-US" sz="40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bn-BD" sz="40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4000" b="1" spc="45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ফযিলত</a:t>
            </a:r>
            <a:r>
              <a:rPr lang="en-US" sz="40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বর্ণনা করতে পারবে।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9242" y="4491244"/>
            <a:ext cx="81095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4006" indent="-254006">
              <a:buFont typeface="Wingdings" pitchFamily="2" charset="2"/>
              <a:buChar char="q"/>
            </a:pPr>
            <a:r>
              <a:rPr lang="ar-SA" sz="3200" b="1" spc="33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درود شريف</a:t>
            </a:r>
            <a:r>
              <a:rPr lang="en-US" sz="40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bn-BD" sz="40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45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উপকারীতা</a:t>
            </a:r>
            <a:r>
              <a:rPr lang="en-US" sz="4000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ব্যাখ্যা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375831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88571" cy="62219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08013" indent="-508013">
              <a:buFont typeface="Wingdings" pitchFamily="2" charset="2"/>
              <a:buChar char="q"/>
            </a:pPr>
            <a:r>
              <a:rPr lang="en-US" sz="4267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ar-SA" sz="4400" b="1" spc="33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درود </a:t>
            </a:r>
            <a:r>
              <a:rPr lang="en-US" sz="4400" b="1" spc="33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 </a:t>
            </a:r>
            <a:r>
              <a:rPr lang="bn-IN" sz="4267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শব্দের আভিধানিক অর্থ </a:t>
            </a:r>
            <a:endParaRPr lang="en-US" sz="4267" b="1" spc="45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23185" y="2177531"/>
            <a:ext cx="72947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13" indent="-508013">
              <a:buFont typeface="Wingdings" panose="05000000000000000000" pitchFamily="2" charset="2"/>
              <a:buChar char="v"/>
            </a:pPr>
            <a:r>
              <a:rPr lang="ar-SA" sz="3200" b="1" spc="33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صلوة </a:t>
            </a:r>
            <a:r>
              <a:rPr lang="en-US" sz="3200" b="1" spc="33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32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spc="33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শাব্দিক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endParaRPr lang="ar-SA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12821" indent="-812821">
              <a:buFont typeface="+mj-lt"/>
              <a:buAutoNum type="arabicPeriod"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দোয়া</a:t>
            </a:r>
            <a:endParaRPr lang="ar-SA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12821" indent="-812821">
              <a:buFont typeface="+mj-lt"/>
              <a:buAutoNum type="arabicPeriod"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r-SA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12821" indent="-812821">
              <a:buFont typeface="+mj-lt"/>
              <a:buAutoNum type="arabicPeriod"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নামাজ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12821" indent="-812821">
              <a:buFont typeface="+mj-lt"/>
              <a:buAutoNum type="arabicPeriod"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নবীর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দরুদ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59211" y="1020632"/>
            <a:ext cx="7147879" cy="1193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56" b="1" dirty="0"/>
              <a:t> </a:t>
            </a:r>
            <a:r>
              <a:rPr lang="ar-SA" sz="3556" b="1" spc="45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ar-SA" sz="3600" b="1" spc="33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درود</a:t>
            </a:r>
            <a:r>
              <a:rPr lang="ar-SA" sz="36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 </a:t>
            </a:r>
            <a:r>
              <a:rPr lang="ar-SA" sz="3556" b="1" dirty="0"/>
              <a:t> </a:t>
            </a:r>
            <a:r>
              <a:rPr lang="en-US" sz="3556" b="1" spc="4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3556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ফারসী</a:t>
            </a:r>
            <a:r>
              <a:rPr lang="en-US" sz="3556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556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556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56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556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556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b="1" spc="33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صلوة</a:t>
            </a:r>
            <a:r>
              <a:rPr lang="en-US" sz="3556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56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r>
              <a:rPr lang="en-US" sz="3556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56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556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556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প্রতিশব্দ</a:t>
            </a:r>
            <a:r>
              <a:rPr lang="en-US" sz="3556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556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Internal Storage 4"/>
          <p:cNvSpPr/>
          <p:nvPr/>
        </p:nvSpPr>
        <p:spPr>
          <a:xfrm>
            <a:off x="0" y="969819"/>
            <a:ext cx="4091353" cy="5590310"/>
          </a:xfrm>
          <a:prstGeom prst="flowChartInternalStorag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r"/>
            <a:r>
              <a:rPr lang="ar-SA" sz="1867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</a:rPr>
              <a:t>تعريف </a:t>
            </a:r>
          </a:p>
          <a:p>
            <a:pPr algn="r"/>
            <a:r>
              <a:rPr lang="ar-SA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</a:rPr>
              <a:t>درود</a:t>
            </a:r>
            <a:endParaRPr lang="en-US" sz="12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9330" y="4649819"/>
            <a:ext cx="7294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13" indent="-508013">
              <a:buFont typeface="Wingdings" panose="05000000000000000000" pitchFamily="2" charset="2"/>
              <a:buChar char="v"/>
            </a:pPr>
            <a:r>
              <a:rPr lang="ar-SA" sz="3200" b="1" spc="33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درود</a:t>
            </a:r>
            <a:r>
              <a:rPr lang="ar-SA" sz="3200" b="1" spc="33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3200" b="1" spc="33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3200" b="1" spc="45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spc="33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শাব্দিক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endParaRPr lang="ar-SA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12821" indent="-812821">
              <a:buFont typeface="+mj-lt"/>
              <a:buAutoNum type="arabicPeriod"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কল্যাণ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ar-SA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12821" indent="-812821">
              <a:buFont typeface="+mj-lt"/>
              <a:buAutoNum type="arabicPeriod"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নবীর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দোয়া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r-SA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35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512" y="0"/>
            <a:ext cx="9188571" cy="87850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08013" indent="-508013">
              <a:buFont typeface="Wingdings" pitchFamily="2" charset="2"/>
              <a:buChar char="q"/>
            </a:pPr>
            <a:r>
              <a:rPr lang="en-US" sz="4267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درود</a:t>
            </a:r>
            <a:r>
              <a:rPr lang="en-US" sz="4267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4267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267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পারিভাষিক</a:t>
            </a:r>
            <a:r>
              <a:rPr lang="en-US" sz="4267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</a:t>
            </a:r>
            <a:r>
              <a:rPr lang="bn-IN" sz="4267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জ্ঞা</a:t>
            </a:r>
            <a:endParaRPr lang="en-US" sz="2133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8444" y="4702345"/>
            <a:ext cx="7479087" cy="1747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13" indent="-508013">
              <a:buFont typeface="Wingdings" panose="05000000000000000000" pitchFamily="2" charset="2"/>
              <a:buChar char="v"/>
            </a:pPr>
            <a:r>
              <a:rPr lang="en-US" sz="3556" b="1" dirty="0"/>
              <a:t> </a:t>
            </a:r>
            <a:r>
              <a:rPr lang="en-US" sz="3556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556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56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556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556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নবী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স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রহমত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শান্তি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কামনা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দরুদ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1011383"/>
            <a:ext cx="3588327" cy="5638800"/>
          </a:xfrm>
          <a:prstGeom prst="roundRect">
            <a:avLst>
              <a:gd name="adj" fmla="val 12724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ar-SA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</a:rPr>
              <a:t>درود</a:t>
            </a:r>
            <a:endParaRPr lang="en-US" sz="1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পারিভাষিক</a:t>
            </a:r>
            <a:endParaRPr lang="en-US" sz="2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সং</a:t>
            </a:r>
            <a:r>
              <a:rPr lang="bn-IN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জ্ঞা</a:t>
            </a:r>
            <a:endParaRPr lang="en-US" sz="12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1739" y="1148291"/>
            <a:ext cx="800973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13" indent="-508013">
              <a:buFont typeface="Wingdings" panose="05000000000000000000" pitchFamily="2" charset="2"/>
              <a:buChar char="v"/>
            </a:pPr>
            <a:r>
              <a:rPr lang="en-US" sz="3600" b="1" dirty="0"/>
              <a:t> 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শরীয়তের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পরিভাষায়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r" rtl="1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b="1" spc="4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الصلوة علي النبي (ص) معناها الثناء علي الرسول والعيانة به باظهار و شرفه و فضله و حرمته و محبته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নবী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স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দরুদ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নবীর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প্রশংসা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মহব্বদ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39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731</Words>
  <Application>Microsoft Office PowerPoint</Application>
  <PresentationFormat>Widescreen</PresentationFormat>
  <Paragraphs>131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ASUS-PC</dc:creator>
  <cp:lastModifiedBy>ASUS-PC</cp:lastModifiedBy>
  <cp:revision>44</cp:revision>
  <dcterms:created xsi:type="dcterms:W3CDTF">2020-10-08T13:04:12Z</dcterms:created>
  <dcterms:modified xsi:type="dcterms:W3CDTF">2020-10-10T09:04:41Z</dcterms:modified>
</cp:coreProperties>
</file>