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3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FF"/>
    <a:srgbClr val="996633"/>
    <a:srgbClr val="3333FF"/>
    <a:srgbClr val="000066"/>
    <a:srgbClr val="00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66355-FCA9-43F0-B8F8-B57D66BDB0AF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267A7-EE4B-4EB9-A8DB-198E978C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4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67A7-EE4B-4EB9-A8DB-198E978CC2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78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76200" y="0"/>
            <a:ext cx="9296400" cy="381000"/>
            <a:chOff x="-152400" y="0"/>
            <a:chExt cx="9296400" cy="381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000"/>
            <a:stretch/>
          </p:blipFill>
          <p:spPr>
            <a:xfrm>
              <a:off x="-152400" y="0"/>
              <a:ext cx="4762500" cy="3810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000"/>
            <a:stretch/>
          </p:blipFill>
          <p:spPr>
            <a:xfrm>
              <a:off x="4381500" y="0"/>
              <a:ext cx="4762500" cy="3810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 userDrawn="1"/>
        </p:nvGrpSpPr>
        <p:grpSpPr>
          <a:xfrm flipV="1">
            <a:off x="-152400" y="6477000"/>
            <a:ext cx="9296400" cy="381000"/>
            <a:chOff x="-152400" y="0"/>
            <a:chExt cx="9296400" cy="381000"/>
          </a:xfrm>
        </p:grpSpPr>
        <p:pic>
          <p:nvPicPr>
            <p:cNvPr id="13" name="Picture 12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000"/>
            <a:stretch/>
          </p:blipFill>
          <p:spPr>
            <a:xfrm>
              <a:off x="-152400" y="0"/>
              <a:ext cx="4762500" cy="381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2000"/>
            <a:stretch/>
          </p:blipFill>
          <p:spPr>
            <a:xfrm>
              <a:off x="4381500" y="0"/>
              <a:ext cx="4762500" cy="381000"/>
            </a:xfrm>
            <a:prstGeom prst="rect">
              <a:avLst/>
            </a:prstGeom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00"/>
          <a:stretch/>
        </p:blipFill>
        <p:spPr>
          <a:xfrm rot="16200000" flipV="1">
            <a:off x="6566234" y="2686050"/>
            <a:ext cx="4762500" cy="381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00"/>
          <a:stretch/>
        </p:blipFill>
        <p:spPr>
          <a:xfrm rot="5400000" flipH="1" flipV="1">
            <a:off x="-2190750" y="3905250"/>
            <a:ext cx="4762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7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jp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User\Desktop\podder.wmv" TargetMode="Externa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87765">
            <a:off x="-594339" y="1534968"/>
            <a:ext cx="94516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</a:p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solidFill>
                  <a:srgbClr val="008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292" y="3505200"/>
            <a:ext cx="2268015" cy="292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5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6" descr="sunita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51732"/>
            <a:ext cx="3886200" cy="2567667"/>
          </a:xfrm>
          <a:prstGeom prst="rect">
            <a:avLst/>
          </a:prstGeom>
        </p:spPr>
      </p:pic>
      <p:pic>
        <p:nvPicPr>
          <p:cNvPr id="3" name="Picture 2" descr="sunita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1" y="3429000"/>
            <a:ext cx="4419599" cy="2590800"/>
          </a:xfrm>
          <a:prstGeom prst="rect">
            <a:avLst/>
          </a:prstGeom>
        </p:spPr>
      </p:pic>
      <p:pic>
        <p:nvPicPr>
          <p:cNvPr id="4" name="Picture 2" descr="http://media5.picsearch.com/is?Gv7Nz51QANtv4Bj6FfW0jRvUn1jJB42SPCBoroEbK4s&amp;height=34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7571"/>
            <a:ext cx="3733800" cy="251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28700" y="2819400"/>
            <a:ext cx="2476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 ব্যাংক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2572760"/>
            <a:ext cx="3124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বৈদেশিক মুদ্রা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5928" y="6019800"/>
            <a:ext cx="35741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বাংলাদেশী মুদ্রা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11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নানা রকমের কুটির শিল্প আমাদের দেশকে করেছে সমৃদ্ধ। বিভিন্ন অঞ্চলের কুটির শিল্প এত বেশি সুনাম অর্জন করেছে, যার কারণে দেশে বিদেশে এদেশের কুটির শিল্পের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ণ্যে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দারুন চাহিদা, তাই এদেশের বেশির ভাগ পণ্য বিদেশে রপ্তানি করে প্রচুর বৈদেশিক মুদ্রা অর্জনে সহায়ক। অতএব দেশের অর্থনৈতিক উন্নয়নে কুটির শিল্পের গুরুত্ব অপরিসীম।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81000"/>
            <a:ext cx="28956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4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457200"/>
            <a:ext cx="39243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Delay 3"/>
          <p:cNvSpPr/>
          <p:nvPr/>
        </p:nvSpPr>
        <p:spPr>
          <a:xfrm>
            <a:off x="381000" y="2171700"/>
            <a:ext cx="2815771" cy="1143000"/>
          </a:xfrm>
          <a:prstGeom prst="flowChartDe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মাছরাঙা দল :</a:t>
            </a:r>
            <a:endParaRPr lang="en-US" sz="4000" b="1" dirty="0"/>
          </a:p>
        </p:txBody>
      </p:sp>
      <p:sp>
        <p:nvSpPr>
          <p:cNvPr id="5" name="Flowchart: Delay 4"/>
          <p:cNvSpPr/>
          <p:nvPr/>
        </p:nvSpPr>
        <p:spPr>
          <a:xfrm>
            <a:off x="381000" y="4572000"/>
            <a:ext cx="2815771" cy="990600"/>
          </a:xfrm>
          <a:prstGeom prst="flowChartDe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প্রজাপতি দল :</a:t>
            </a:r>
            <a:endParaRPr lang="en-US" sz="4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11058" y="2171700"/>
            <a:ext cx="5526124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কুটির শিল্প দেশের একমাত্র মূল চালিকা শক্তি-মূল্যায়ন কর। 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3044372" y="4572000"/>
            <a:ext cx="5602324" cy="1143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একমাত্র কুটির শিল্পের মাধ্যমে দেশের সমৃদ্ধি সম্ভব-বিশ্লেষণ কর</a:t>
            </a:r>
            <a:r>
              <a:rPr lang="bn-BD" sz="40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38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386" y="651301"/>
            <a:ext cx="358321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229600" cy="45363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65138" indent="-465138">
              <a:lnSpc>
                <a:spcPct val="150000"/>
              </a:lnSpc>
              <a:buFont typeface="+mj-lt"/>
              <a:buAutoNum type="arabicPeriod"/>
            </a:pP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কাদের সহযোগিতায় কুটির শিল্প গড়ে উঠে?</a:t>
            </a:r>
          </a:p>
          <a:p>
            <a:pPr marL="465138" indent="-465138">
              <a:lnSpc>
                <a:spcPct val="150000"/>
              </a:lnSpc>
              <a:buFont typeface="+mj-lt"/>
              <a:buAutoNum type="arabicPeriod"/>
            </a:pP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কুটির শিল্পের জন্য সর্বোচ্চ জনবল কতজন?</a:t>
            </a:r>
          </a:p>
          <a:p>
            <a:pPr marL="465138" indent="-465138">
              <a:lnSpc>
                <a:spcPct val="150000"/>
              </a:lnSpc>
              <a:buFont typeface="+mj-lt"/>
              <a:buAutoNum type="arabicPeriod"/>
            </a:pP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ঝিনুক দ্বারা উৎপাদিত কয়েকটি </a:t>
            </a:r>
            <a:r>
              <a:rPr lang="en-US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দ্রব্যের নাম বল।</a:t>
            </a:r>
            <a:endParaRPr lang="en-US" sz="28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lnSpc>
                <a:spcPct val="150000"/>
              </a:lnSpc>
              <a:buFont typeface="+mj-lt"/>
              <a:buAutoNum type="arabicPeriod"/>
            </a:pP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কেমিক্যাল দ্বারা 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উৎপাদিত কয়েকটি </a:t>
            </a:r>
            <a:r>
              <a:rPr lang="en-US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দ্রব্যের নাম বল।</a:t>
            </a:r>
            <a:endParaRPr lang="en-US" sz="28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  <a:p>
            <a:pPr marL="465138" indent="-465138">
              <a:lnSpc>
                <a:spcPct val="150000"/>
              </a:lnSpc>
              <a:buFont typeface="+mj-lt"/>
              <a:buAutoNum type="arabicPeriod"/>
            </a:pPr>
            <a:r>
              <a:rPr lang="bn-BD" sz="28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আমাদের দেশের কোন কোন অঞ্চলে কুটির শিল্প গড়ে ওঠেছে?</a:t>
            </a:r>
            <a:endParaRPr lang="en-US" sz="2800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3150" y="762000"/>
            <a:ext cx="4267200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8039100" cy="30469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কুঠির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4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অপরিসীম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”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উত্তরের স্বপক্ষে যুক্তি দাও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153400" cy="144655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ভালো থেকো</a:t>
            </a:r>
            <a:endParaRPr lang="en-US" sz="8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124200"/>
            <a:ext cx="35528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095" y="3895725"/>
            <a:ext cx="83820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মোঃ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আঃ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কাদির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আকন্দ</a:t>
            </a:r>
            <a:endParaRPr lang="en-US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সহকারী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শিক্ষক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ব্যবসায়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শিক্ষা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স্যার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কে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n-BD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জি, গুপ্ত উচ্চ বিদ্যালয়।</a:t>
            </a:r>
          </a:p>
          <a:p>
            <a:r>
              <a:rPr lang="bn-BD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পাঁচদোনা, নরসিংদী। </a:t>
            </a:r>
          </a:p>
          <a:p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ফোনঃ০১৭৪৬১১৪৮৭৪</a:t>
            </a:r>
            <a:endParaRPr lang="bn-BD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190" y="685800"/>
            <a:ext cx="8217568" cy="8259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639" y="1511708"/>
            <a:ext cx="2636670" cy="236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0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81000"/>
            <a:ext cx="6096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latin typeface="NikoshBAN" pitchFamily="2" charset="0"/>
                <a:cs typeface="NikoshBAN" pitchFamily="2" charset="0"/>
              </a:rPr>
              <a:t>উদ্যোগ</a:t>
            </a:r>
            <a:endParaRPr lang="en-US" sz="8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৯ম </a:t>
            </a:r>
            <a:r>
              <a:rPr lang="en-US" sz="7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72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15" y="275772"/>
            <a:ext cx="3338785" cy="21626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75771"/>
            <a:ext cx="3278822" cy="21626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14" y="3442760"/>
            <a:ext cx="3341545" cy="2372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2" y="3429000"/>
            <a:ext cx="3390490" cy="23733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4481" y="2505176"/>
            <a:ext cx="1602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ঝুড়ি </a:t>
            </a:r>
            <a:r>
              <a:rPr lang="bn-BD" sz="28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বানাচ্ছে</a:t>
            </a:r>
            <a:endParaRPr lang="en-US" sz="28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34100" y="257354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পাটের তৈরি ম্যাট</a:t>
            </a:r>
            <a:endParaRPr lang="en-US" sz="28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014" y="5968263"/>
            <a:ext cx="3802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বেতের আসবাবপত্র।</a:t>
            </a:r>
            <a:endParaRPr lang="en-US" sz="2800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5492" y="5968263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তাঁতী কাপড় </a:t>
            </a:r>
            <a:r>
              <a:rPr lang="en-US" sz="2800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বুনছে </a:t>
            </a:r>
            <a:endParaRPr lang="en-US" sz="2800" b="1" dirty="0">
              <a:solidFill>
                <a:srgbClr val="008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56906" y="1905000"/>
            <a:ext cx="2005694" cy="1723572"/>
          </a:xfrm>
          <a:prstGeom prst="ellipse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bn-BD" sz="54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4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477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72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bn-BD" sz="7200" b="1" dirty="0" smtClean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7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৭ম</a:t>
            </a:r>
          </a:p>
          <a:p>
            <a:pPr algn="ctr"/>
            <a:r>
              <a:rPr lang="en-US" sz="72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7200" b="1" dirty="0" err="1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7200" b="1" dirty="0" smtClean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ষ্ঠা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-( ৮৩-৮৪)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810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9130"/>
            <a:ext cx="8229600" cy="4975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u="sng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শিক্ষার্থীরা </a:t>
            </a:r>
            <a:r>
              <a:rPr lang="en-US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508000" indent="-5080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00CC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08000" indent="-5080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ক্ষেত্রসমূহ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08000" indent="-508000">
              <a:lnSpc>
                <a:spcPct val="150000"/>
              </a:lnSpc>
              <a:buFont typeface="+mj-lt"/>
              <a:buAutoNum type="arabicPeriod"/>
            </a:pP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কুটির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শিল্পের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2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Doel-1612i3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1" y="439404"/>
            <a:ext cx="4026225" cy="253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303703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মহিলারা সূতা কাটছে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65423" y="4267200"/>
            <a:ext cx="8243875" cy="212365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পরিবারের সদস্য নিয়ে যেসব শিল্প প্রতিষ্ঠান গড়ে ওঠে সেসব প্রতিষ্ঠানকে কুটির শিল্প বলে।</a:t>
            </a:r>
            <a:endParaRPr lang="en-US" sz="4400" dirty="0"/>
          </a:p>
        </p:txBody>
      </p:sp>
      <p:pic>
        <p:nvPicPr>
          <p:cNvPr id="2050" name="Picture 2" descr="C:\Users\Doel-1612i3\Desktop\B.Enterprinership\Silk_Industries_Probl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423" y="439404"/>
            <a:ext cx="4256128" cy="253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18313" y="303703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পরিবারের সদস্য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57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2362199"/>
            <a:ext cx="4038599" cy="17090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1"/>
            <a:ext cx="39624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2200"/>
            <a:ext cx="3962399" cy="1709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5943"/>
            <a:ext cx="3962400" cy="1709057"/>
          </a:xfrm>
          <a:prstGeom prst="rect">
            <a:avLst/>
          </a:prstGeom>
        </p:spPr>
      </p:pic>
      <p:pic>
        <p:nvPicPr>
          <p:cNvPr id="7" name="Content Placeholder 5" descr="pic 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53000" y="4572001"/>
            <a:ext cx="3810000" cy="1600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95400" y="19050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19050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পাট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0386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মৃৎ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0" y="404878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বস্ত্র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61722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বাঁশ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96000" y="6172200"/>
            <a:ext cx="167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হস্ত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7" name="podder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381000" y="228600"/>
            <a:ext cx="3962399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</p:childTnLst>
        </p:cTn>
      </p:par>
    </p:tnLst>
    <p:bldLst>
      <p:bldP spid="6" grpId="0"/>
      <p:bldP spid="9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9652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বেত শিল্প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9652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বেতের ঝুড়ি, বাল্বশেড, চায়ের ট্রে, দোলনা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52400" y="19050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পাট শিল্প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19558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স্কুল ব্যাগ, দেয়াল মাদুর, শিকা, কার্পেট, থলে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2400" y="29464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মৃৎ শিল্প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29464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ফল, ফুল, পুতুল, শোপিস, ফুলদানী, ফুলেরটব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52400" y="39370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বস্ত্র শিল্প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39370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শাড়ি, লুঙ্গি, থ্রীপিস, চাদর, শীতবস্ত্র, গামছা,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52400" y="49276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বাঁশ শিল্প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49276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ঢালা, কুলা, চালুন, ঝুড়ি, ফুলদানী, চাটাই ইত্যাদি।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52400" y="5943600"/>
            <a:ext cx="1905000" cy="863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হস্ত শিল্প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5943600"/>
            <a:ext cx="6934200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শীতল পাটি, নকশী কাঁথা, উলের সোয়েটার, সতরঞ্জি ইত্যাদি।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3200" y="255369"/>
            <a:ext cx="4495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কুটির শিল্পের ক্ষেত্র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0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362</Words>
  <Application>Microsoft Office PowerPoint</Application>
  <PresentationFormat>On-screen Show (4:3)</PresentationFormat>
  <Paragraphs>67</Paragraphs>
  <Slides>15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Raozanami@yahoo.com</dc:creator>
  <cp:lastModifiedBy>user</cp:lastModifiedBy>
  <cp:revision>193</cp:revision>
  <dcterms:created xsi:type="dcterms:W3CDTF">2006-08-16T00:00:00Z</dcterms:created>
  <dcterms:modified xsi:type="dcterms:W3CDTF">2020-10-27T18:17:13Z</dcterms:modified>
</cp:coreProperties>
</file>