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56"/>
  </p:notesMasterIdLst>
  <p:sldIdLst>
    <p:sldId id="296" r:id="rId2"/>
    <p:sldId id="307" r:id="rId3"/>
    <p:sldId id="326" r:id="rId4"/>
    <p:sldId id="302" r:id="rId5"/>
    <p:sldId id="355" r:id="rId6"/>
    <p:sldId id="297" r:id="rId7"/>
    <p:sldId id="313" r:id="rId8"/>
    <p:sldId id="356" r:id="rId9"/>
    <p:sldId id="369" r:id="rId10"/>
    <p:sldId id="314" r:id="rId11"/>
    <p:sldId id="368" r:id="rId12"/>
    <p:sldId id="327" r:id="rId13"/>
    <p:sldId id="292" r:id="rId14"/>
    <p:sldId id="328" r:id="rId15"/>
    <p:sldId id="324" r:id="rId16"/>
    <p:sldId id="330" r:id="rId17"/>
    <p:sldId id="331" r:id="rId18"/>
    <p:sldId id="332" r:id="rId19"/>
    <p:sldId id="367" r:id="rId20"/>
    <p:sldId id="333" r:id="rId21"/>
    <p:sldId id="334" r:id="rId22"/>
    <p:sldId id="335" r:id="rId23"/>
    <p:sldId id="310" r:id="rId24"/>
    <p:sldId id="341" r:id="rId25"/>
    <p:sldId id="350" r:id="rId26"/>
    <p:sldId id="352" r:id="rId27"/>
    <p:sldId id="322" r:id="rId28"/>
    <p:sldId id="338" r:id="rId29"/>
    <p:sldId id="340" r:id="rId30"/>
    <p:sldId id="339" r:id="rId31"/>
    <p:sldId id="257" r:id="rId32"/>
    <p:sldId id="311" r:id="rId33"/>
    <p:sldId id="344" r:id="rId34"/>
    <p:sldId id="345" r:id="rId35"/>
    <p:sldId id="349" r:id="rId36"/>
    <p:sldId id="346" r:id="rId37"/>
    <p:sldId id="347" r:id="rId38"/>
    <p:sldId id="348" r:id="rId39"/>
    <p:sldId id="270" r:id="rId40"/>
    <p:sldId id="359" r:id="rId41"/>
    <p:sldId id="285" r:id="rId42"/>
    <p:sldId id="358" r:id="rId43"/>
    <p:sldId id="360" r:id="rId44"/>
    <p:sldId id="361" r:id="rId45"/>
    <p:sldId id="362" r:id="rId46"/>
    <p:sldId id="363" r:id="rId47"/>
    <p:sldId id="357" r:id="rId48"/>
    <p:sldId id="365" r:id="rId49"/>
    <p:sldId id="280" r:id="rId50"/>
    <p:sldId id="366" r:id="rId51"/>
    <p:sldId id="317" r:id="rId52"/>
    <p:sldId id="286" r:id="rId53"/>
    <p:sldId id="293" r:id="rId54"/>
    <p:sldId id="36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66"/>
    <a:srgbClr val="1AA65D"/>
    <a:srgbClr val="0066FF"/>
    <a:srgbClr val="3399FF"/>
    <a:srgbClr val="43106E"/>
    <a:srgbClr val="176B4F"/>
    <a:srgbClr val="601BA5"/>
    <a:srgbClr val="7EC86A"/>
    <a:srgbClr val="310C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95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C5FDA-91ED-4608-9FEF-E98A192A643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F9393B-89F3-4460-8881-56E8E81ABCCC}">
      <dgm:prSet phldrT="[Text]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মৌলিক মানবিক চাহিদা </a:t>
          </a:r>
          <a:endParaRPr lang="en-US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9CB494-ED2B-47B6-8281-8B38C8B86FAB}" type="parTrans" cxnId="{1EC7EE8E-D698-4F35-9FD6-851FD5F37399}">
      <dgm:prSet/>
      <dgm:spPr/>
      <dgm:t>
        <a:bodyPr/>
        <a:lstStyle/>
        <a:p>
          <a:endParaRPr lang="en-US"/>
        </a:p>
      </dgm:t>
    </dgm:pt>
    <dgm:pt modelId="{417B08E0-9253-4852-9D5A-F4487263E7EA}" type="sibTrans" cxnId="{1EC7EE8E-D698-4F35-9FD6-851FD5F37399}">
      <dgm:prSet/>
      <dgm:spPr/>
      <dgm:t>
        <a:bodyPr/>
        <a:lstStyle/>
        <a:p>
          <a:endParaRPr lang="en-US"/>
        </a:p>
      </dgm:t>
    </dgm:pt>
    <dgm:pt modelId="{FE7B47EA-D77E-45D2-9738-7C6ACA814FC1}">
      <dgm:prSet phldrT="[Text]" custT="1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r>
            <a:rPr lang="bn-IN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মানবিক চাহিদা</a:t>
          </a:r>
          <a:r>
            <a:rPr lang="bn-IN" sz="3200" dirty="0" smtClean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rgbClr val="176B4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E65D81-9F35-4699-B5EF-4B6F86C3C98B}" type="parTrans" cxnId="{AD789111-4B05-4CBF-923A-52804DF61ADC}">
      <dgm:prSet/>
      <dgm:spPr/>
      <dgm:t>
        <a:bodyPr/>
        <a:lstStyle/>
        <a:p>
          <a:endParaRPr lang="en-US"/>
        </a:p>
      </dgm:t>
    </dgm:pt>
    <dgm:pt modelId="{4D8AA983-A19E-4B5A-8D0A-1F4847A06869}" type="sibTrans" cxnId="{AD789111-4B05-4CBF-923A-52804DF61ADC}">
      <dgm:prSet/>
      <dgm:spPr/>
      <dgm:t>
        <a:bodyPr/>
        <a:lstStyle/>
        <a:p>
          <a:endParaRPr lang="en-US"/>
        </a:p>
      </dgm:t>
    </dgm:pt>
    <dgm:pt modelId="{7CECACFA-DF49-4843-87EA-C58CABC44614}">
      <dgm:prSet phldrT="[Text]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মৌলিক চাহিদা </a:t>
          </a:r>
          <a:endParaRPr lang="en-US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2611DD-C501-495E-8F17-053ADD42AF5E}" type="parTrans" cxnId="{C670DB91-FE48-4363-8BF0-7D9441EA7B3E}">
      <dgm:prSet/>
      <dgm:spPr/>
      <dgm:t>
        <a:bodyPr/>
        <a:lstStyle/>
        <a:p>
          <a:endParaRPr lang="en-US"/>
        </a:p>
      </dgm:t>
    </dgm:pt>
    <dgm:pt modelId="{0961A2C4-0D10-494A-90F2-521AA2071BE0}" type="sibTrans" cxnId="{C670DB91-FE48-4363-8BF0-7D9441EA7B3E}">
      <dgm:prSet/>
      <dgm:spPr/>
      <dgm:t>
        <a:bodyPr/>
        <a:lstStyle/>
        <a:p>
          <a:endParaRPr lang="en-US"/>
        </a:p>
      </dgm:t>
    </dgm:pt>
    <dgm:pt modelId="{A48E414D-B5AA-44D2-8038-7734A40332D4}" type="pres">
      <dgm:prSet presAssocID="{9E3C5FDA-91ED-4608-9FEF-E98A192A64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B0F7A3D-260B-42D2-9FB4-2D998C449BD0}" type="pres">
      <dgm:prSet presAssocID="{0EF9393B-89F3-4460-8881-56E8E81ABCCC}" presName="singleCycle" presStyleCnt="0"/>
      <dgm:spPr/>
    </dgm:pt>
    <dgm:pt modelId="{0FB4A199-0B9E-4CC4-B05D-3EFD61A39500}" type="pres">
      <dgm:prSet presAssocID="{0EF9393B-89F3-4460-8881-56E8E81ABCCC}" presName="singleCenter" presStyleLbl="node1" presStyleIdx="0" presStyleCnt="3" custScaleX="331547" custLinFactNeighborX="-2347" custLinFactNeighborY="-2727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A73B0F2-D145-4598-B990-A05C2254B31D}" type="pres">
      <dgm:prSet presAssocID="{73E65D81-9F35-4699-B5EF-4B6F86C3C98B}" presName="Name56" presStyleLbl="parChTrans1D2" presStyleIdx="0" presStyleCnt="2"/>
      <dgm:spPr/>
      <dgm:t>
        <a:bodyPr/>
        <a:lstStyle/>
        <a:p>
          <a:endParaRPr lang="en-US"/>
        </a:p>
      </dgm:t>
    </dgm:pt>
    <dgm:pt modelId="{B6C06DE9-FB7A-4E1E-AE43-138A6F4F9FD7}" type="pres">
      <dgm:prSet presAssocID="{FE7B47EA-D77E-45D2-9738-7C6ACA814FC1}" presName="text0" presStyleLbl="node1" presStyleIdx="1" presStyleCnt="3" custScaleX="388580" custScaleY="142540" custRadScaleRad="152127" custRadScaleInc="129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47B2C-FCBB-4488-9ABE-3BA438BEB245}" type="pres">
      <dgm:prSet presAssocID="{1A2611DD-C501-495E-8F17-053ADD42AF5E}" presName="Name56" presStyleLbl="parChTrans1D2" presStyleIdx="1" presStyleCnt="2"/>
      <dgm:spPr/>
      <dgm:t>
        <a:bodyPr/>
        <a:lstStyle/>
        <a:p>
          <a:endParaRPr lang="en-US"/>
        </a:p>
      </dgm:t>
    </dgm:pt>
    <dgm:pt modelId="{53EB66CB-4AB3-4F6E-BB63-09D65E9C8898}" type="pres">
      <dgm:prSet presAssocID="{7CECACFA-DF49-4843-87EA-C58CABC44614}" presName="text0" presStyleLbl="node1" presStyleIdx="2" presStyleCnt="3" custScaleX="324280" custScaleY="135913" custRadScaleRad="131243" custRadScaleInc="63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B1B83-8085-4097-8213-FA81BB9C9B08}" type="presOf" srcId="{7CECACFA-DF49-4843-87EA-C58CABC44614}" destId="{53EB66CB-4AB3-4F6E-BB63-09D65E9C8898}" srcOrd="0" destOrd="0" presId="urn:microsoft.com/office/officeart/2008/layout/RadialCluster"/>
    <dgm:cxn modelId="{C670DB91-FE48-4363-8BF0-7D9441EA7B3E}" srcId="{0EF9393B-89F3-4460-8881-56E8E81ABCCC}" destId="{7CECACFA-DF49-4843-87EA-C58CABC44614}" srcOrd="1" destOrd="0" parTransId="{1A2611DD-C501-495E-8F17-053ADD42AF5E}" sibTransId="{0961A2C4-0D10-494A-90F2-521AA2071BE0}"/>
    <dgm:cxn modelId="{1EC7EE8E-D698-4F35-9FD6-851FD5F37399}" srcId="{9E3C5FDA-91ED-4608-9FEF-E98A192A6433}" destId="{0EF9393B-89F3-4460-8881-56E8E81ABCCC}" srcOrd="0" destOrd="0" parTransId="{E49CB494-ED2B-47B6-8281-8B38C8B86FAB}" sibTransId="{417B08E0-9253-4852-9D5A-F4487263E7EA}"/>
    <dgm:cxn modelId="{31CAAA97-78CE-40F7-A376-C0C19DD6CCC1}" type="presOf" srcId="{9E3C5FDA-91ED-4608-9FEF-E98A192A6433}" destId="{A48E414D-B5AA-44D2-8038-7734A40332D4}" srcOrd="0" destOrd="0" presId="urn:microsoft.com/office/officeart/2008/layout/RadialCluster"/>
    <dgm:cxn modelId="{6F0461FE-AA03-4C29-87E4-579CBF12702A}" type="presOf" srcId="{0EF9393B-89F3-4460-8881-56E8E81ABCCC}" destId="{0FB4A199-0B9E-4CC4-B05D-3EFD61A39500}" srcOrd="0" destOrd="0" presId="urn:microsoft.com/office/officeart/2008/layout/RadialCluster"/>
    <dgm:cxn modelId="{C715047A-B9BA-4C01-ABCB-FC56C2EE9EB0}" type="presOf" srcId="{73E65D81-9F35-4699-B5EF-4B6F86C3C98B}" destId="{DA73B0F2-D145-4598-B990-A05C2254B31D}" srcOrd="0" destOrd="0" presId="urn:microsoft.com/office/officeart/2008/layout/RadialCluster"/>
    <dgm:cxn modelId="{AD789111-4B05-4CBF-923A-52804DF61ADC}" srcId="{0EF9393B-89F3-4460-8881-56E8E81ABCCC}" destId="{FE7B47EA-D77E-45D2-9738-7C6ACA814FC1}" srcOrd="0" destOrd="0" parTransId="{73E65D81-9F35-4699-B5EF-4B6F86C3C98B}" sibTransId="{4D8AA983-A19E-4B5A-8D0A-1F4847A06869}"/>
    <dgm:cxn modelId="{B79BAF0C-78E1-4A3C-A416-2D09C2AF5D83}" type="presOf" srcId="{1A2611DD-C501-495E-8F17-053ADD42AF5E}" destId="{E5847B2C-FCBB-4488-9ABE-3BA438BEB245}" srcOrd="0" destOrd="0" presId="urn:microsoft.com/office/officeart/2008/layout/RadialCluster"/>
    <dgm:cxn modelId="{3D46F83C-3A24-4893-A55D-FEA4E106B996}" type="presOf" srcId="{FE7B47EA-D77E-45D2-9738-7C6ACA814FC1}" destId="{B6C06DE9-FB7A-4E1E-AE43-138A6F4F9FD7}" srcOrd="0" destOrd="0" presId="urn:microsoft.com/office/officeart/2008/layout/RadialCluster"/>
    <dgm:cxn modelId="{D5824083-46DE-451A-A84E-F4CBBDB9AF0A}" type="presParOf" srcId="{A48E414D-B5AA-44D2-8038-7734A40332D4}" destId="{1B0F7A3D-260B-42D2-9FB4-2D998C449BD0}" srcOrd="0" destOrd="0" presId="urn:microsoft.com/office/officeart/2008/layout/RadialCluster"/>
    <dgm:cxn modelId="{D795A2A3-3AFB-4310-93D8-EAB88023D0E8}" type="presParOf" srcId="{1B0F7A3D-260B-42D2-9FB4-2D998C449BD0}" destId="{0FB4A199-0B9E-4CC4-B05D-3EFD61A39500}" srcOrd="0" destOrd="0" presId="urn:microsoft.com/office/officeart/2008/layout/RadialCluster"/>
    <dgm:cxn modelId="{4ED2517E-DC4F-47E3-A7F6-EDE775113E96}" type="presParOf" srcId="{1B0F7A3D-260B-42D2-9FB4-2D998C449BD0}" destId="{DA73B0F2-D145-4598-B990-A05C2254B31D}" srcOrd="1" destOrd="0" presId="urn:microsoft.com/office/officeart/2008/layout/RadialCluster"/>
    <dgm:cxn modelId="{AF4AA152-D900-499F-8B37-FDC6F03BE146}" type="presParOf" srcId="{1B0F7A3D-260B-42D2-9FB4-2D998C449BD0}" destId="{B6C06DE9-FB7A-4E1E-AE43-138A6F4F9FD7}" srcOrd="2" destOrd="0" presId="urn:microsoft.com/office/officeart/2008/layout/RadialCluster"/>
    <dgm:cxn modelId="{D28C85DC-1778-4432-9EB2-A70F61DCD863}" type="presParOf" srcId="{1B0F7A3D-260B-42D2-9FB4-2D998C449BD0}" destId="{E5847B2C-FCBB-4488-9ABE-3BA438BEB245}" srcOrd="3" destOrd="0" presId="urn:microsoft.com/office/officeart/2008/layout/RadialCluster"/>
    <dgm:cxn modelId="{11410D2D-669A-4D43-9346-4E19573D4BC7}" type="presParOf" srcId="{1B0F7A3D-260B-42D2-9FB4-2D998C449BD0}" destId="{53EB66CB-4AB3-4F6E-BB63-09D65E9C8898}" srcOrd="4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4A199-0B9E-4CC4-B05D-3EFD61A39500}">
      <dsp:nvSpPr>
        <dsp:cNvPr id="0" name=""/>
        <dsp:cNvSpPr/>
      </dsp:nvSpPr>
      <dsp:spPr>
        <a:xfrm>
          <a:off x="1926622" y="445347"/>
          <a:ext cx="2090367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মৌলিক মানবিক চাহিদা </a:t>
          </a:r>
          <a:endParaRPr lang="en-US" sz="29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6138" y="504863"/>
        <a:ext cx="1971335" cy="1100168"/>
      </dsp:txXfrm>
    </dsp:sp>
    <dsp:sp modelId="{DA73B0F2-D145-4598-B990-A05C2254B31D}">
      <dsp:nvSpPr>
        <dsp:cNvPr id="0" name=""/>
        <dsp:cNvSpPr/>
      </dsp:nvSpPr>
      <dsp:spPr>
        <a:xfrm rot="2787583">
          <a:off x="3359458" y="2111062"/>
          <a:ext cx="12319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9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06DE9-FB7A-4E1E-AE43-138A6F4F9FD7}">
      <dsp:nvSpPr>
        <dsp:cNvPr id="0" name=""/>
        <dsp:cNvSpPr/>
      </dsp:nvSpPr>
      <dsp:spPr>
        <a:xfrm>
          <a:off x="3886202" y="2557576"/>
          <a:ext cx="2133599" cy="1164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খ) মানবিক চাহিদা </a:t>
          </a:r>
          <a:endParaRPr lang="en-US" sz="3200" kern="1200" dirty="0">
            <a:solidFill>
              <a:srgbClr val="176B4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3041" y="2614415"/>
        <a:ext cx="2019921" cy="1050679"/>
      </dsp:txXfrm>
    </dsp:sp>
    <dsp:sp modelId="{E5847B2C-FCBB-4488-9ABE-3BA438BEB245}">
      <dsp:nvSpPr>
        <dsp:cNvPr id="0" name=""/>
        <dsp:cNvSpPr/>
      </dsp:nvSpPr>
      <dsp:spPr>
        <a:xfrm rot="7722465">
          <a:off x="1465758" y="2153074"/>
          <a:ext cx="12520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207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B66CB-4AB3-4F6E-BB63-09D65E9C8898}">
      <dsp:nvSpPr>
        <dsp:cNvPr id="0" name=""/>
        <dsp:cNvSpPr/>
      </dsp:nvSpPr>
      <dsp:spPr>
        <a:xfrm>
          <a:off x="381004" y="2641600"/>
          <a:ext cx="1748897" cy="1110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solidFill>
                <a:srgbClr val="1AA65D"/>
              </a:solidFill>
              <a:latin typeface="NikoshBAN" panose="02000000000000000000" pitchFamily="2" charset="0"/>
              <a:cs typeface="NikoshBAN" panose="02000000000000000000" pitchFamily="2" charset="0"/>
            </a:rPr>
            <a:t>ক) মৌলিক চাহিদা </a:t>
          </a:r>
          <a:endParaRPr lang="en-US" sz="3000" kern="1200" dirty="0">
            <a:solidFill>
              <a:srgbClr val="1AA65D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201" y="2695797"/>
        <a:ext cx="1640503" cy="1001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252B8-8E02-462F-8644-8962F2AB27D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0C04-80DE-449A-8AA6-13DDA3C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83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862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924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782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A99-38C2-4D0B-8B5A-7ADA4ADE5775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6541-D02B-4875-94D5-38AA8D799EEE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1496-097A-4581-BED5-969D180DC799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C6D-FB79-4306-8CA4-2808D71B2A10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4187-DF49-4406-9EC2-DD6CB768F2CC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7779-8401-4C74-8286-76FBFD83F171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92EA-60FA-4393-B33C-4F7A3682F5CC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9165-5B9B-48B7-92E6-875EE776ED9C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492-DE14-4E5B-91C7-358B82E46D99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B85-F453-4C2B-8DE1-7408F8F63CE9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7AA-616A-4C8F-93EF-482242891389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sun.bhola.bd@gmail.com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97E1F-0A6A-4C9B-9537-03E5AA9EAFDA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sun.bhola.bd@gmail.com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fkc\Desktop\&#2478;&#2508;&#2482;&#2495;&#2453;%20&#2437;&#2471;&#2495;&#2453;&#2494;&#2480;%20_%20&#2478;&#2494;&#2472;&#2476;&#2494;&#2471;&#2495;&#2453;&#2494;&#2480;%20_%20&#2478;&#2508;&#2482;&#2495;&#2453;%20&#2458;&#2494;&#2489;&#2495;&#2470;&#2494;%20&#2476;&#2482;&#2468;&#2503;%20&#2453;&#2496;%20&#2476;&#2507;&#2461;&#2494;&#2527;%20-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7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8" name="Picture 4" descr="C:\Users\bfkc\Desktop\পাওয়ার পয়েন্ট\ছবি\999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3999" cy="45989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মনোবিজ্ঞানী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আব্রাহাম মাসলোর চাহিদার সোপান বা পিরামিড</a:t>
            </a:r>
            <a:endParaRPr lang="en-US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3733800" y="609601"/>
            <a:ext cx="52578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/>
              <a:t>	</a:t>
            </a:r>
            <a:r>
              <a:rPr lang="en-US" sz="2400" b="1" dirty="0" err="1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মাসলো</a:t>
            </a:r>
            <a:r>
              <a:rPr lang="en-US" sz="2400" b="1" dirty="0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2400" b="1" dirty="0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পাঁচ</a:t>
            </a:r>
            <a:r>
              <a:rPr lang="en-US" sz="2400" b="1" dirty="0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রকমের</a:t>
            </a:r>
            <a:r>
              <a:rPr lang="en-US" sz="2400" b="1" dirty="0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চাহিদাকে</a:t>
            </a:r>
            <a:r>
              <a:rPr lang="en-US" sz="2400" b="1" dirty="0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2400" b="1" dirty="0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2400" b="1" dirty="0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ভাগে</a:t>
            </a:r>
            <a:r>
              <a:rPr lang="en-US" sz="2400" b="1" dirty="0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ভাগ</a:t>
            </a:r>
            <a:r>
              <a:rPr lang="en-US" sz="2400" b="1" dirty="0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400" b="1" dirty="0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3200" b="1" dirty="0" smtClean="0">
                <a:solidFill>
                  <a:srgbClr val="43106E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200" b="1" dirty="0" smtClean="0">
              <a:latin typeface="Nikosh" pitchFamily="2" charset="0"/>
              <a:cs typeface="Nikosh" pitchFamily="2" charset="0"/>
            </a:endParaRPr>
          </a:p>
          <a:p>
            <a:pPr algn="just">
              <a:buNone/>
            </a:pP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200" b="1" u="sng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নিম্ন</a:t>
            </a:r>
            <a:r>
              <a:rPr lang="en-US" sz="2200" b="1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শ্রেণীর</a:t>
            </a:r>
            <a:r>
              <a:rPr lang="en-US" sz="2200" b="1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sz="2200" b="1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একবার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যদি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নিম্নশ্রেণীর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পূরণ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তখন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আর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ব্যবহারকে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সরাসরি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চালনা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তখন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হাঁটা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দেয়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পরবর্তী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শ্রেণীর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পূরণের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দিকে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নিম্ন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শ্রেণীর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চাহিদার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বৈশিষ্ট্য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যতক্ষণ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অপূর্ণ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ততক্ষণ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বোঝা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নিম্ন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শ্রেণীর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চাহিদাগুলি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পূরণ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জীবনে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রকমের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সঙ্কট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এদের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‘</a:t>
            </a:r>
            <a:r>
              <a:rPr lang="en-US" sz="2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অভাবজনিত</a:t>
            </a:r>
            <a:r>
              <a:rPr lang="en-US" sz="2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2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’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নামকরণ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buNone/>
            </a:pP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খ) </a:t>
            </a:r>
            <a:r>
              <a:rPr lang="en-US" sz="2200" b="1" u="sng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2200" b="1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শ্রেণীর</a:t>
            </a:r>
            <a:r>
              <a:rPr lang="en-US" sz="2200" b="1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sz="2200" b="1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শ্রেণীর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তুচ্ছ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মামুলি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দাম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জীবনকালে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শ্রেণীর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চাহিদাগুলি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অনেক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দুর্বল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প্রকৃতির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জীবন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ধারণের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পক্ষে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কম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প্রয়োজনীয়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অপরপক্ষে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শ্রেণীর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প্রয়োজনগুলি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‘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বেড়ে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ওঠার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’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‘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দীর্ঘায়ু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’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হওয়ার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প্রয়োজনীয়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তাই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দেন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বৃদ্ধির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অস্তিত্বের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200" b="1" dirty="0" err="1" smtClean="0"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22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sz="1600" dirty="0"/>
          </a:p>
        </p:txBody>
      </p:sp>
      <p:pic>
        <p:nvPicPr>
          <p:cNvPr id="15" name="Picture 14" descr="figure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35814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54773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098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মানবাধিকার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অধিকার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ধারণাটি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স্পস্ট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দরকার</a:t>
            </a:r>
            <a:endParaRPr lang="en-US" sz="40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চল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ক্লিপ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নেই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ক্লিক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sz="66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মৌলিক অধিকার _ মানবাধিকার _ মৌলিক চাহিদা বলতে কী বোঝায় -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মৌলিক মানবিক চাহিদার বৈশিষ্ট্য  </a:t>
            </a:r>
            <a:endParaRPr lang="en-US" sz="6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None/>
            </a:pPr>
            <a:endParaRPr lang="en-US" sz="5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০১। </a:t>
            </a:r>
            <a:r>
              <a:rPr lang="en-US" sz="5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চিরন্তন</a:t>
            </a: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5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সর্বজনীন</a:t>
            </a: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lvl="1">
              <a:spcBef>
                <a:spcPts val="0"/>
              </a:spcBef>
              <a:buNone/>
            </a:pP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০২। </a:t>
            </a:r>
            <a:r>
              <a:rPr lang="en-US" sz="5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পরস্পর</a:t>
            </a: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সম্পর্কিত</a:t>
            </a: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lvl="1">
              <a:spcBef>
                <a:spcPts val="0"/>
              </a:spcBef>
              <a:buNone/>
            </a:pP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০৩। </a:t>
            </a:r>
            <a:r>
              <a:rPr lang="en-US" sz="5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স্বীকৃত</a:t>
            </a: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lvl="1">
              <a:spcBef>
                <a:spcPts val="0"/>
              </a:spcBef>
              <a:buNone/>
            </a:pP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০৪। </a:t>
            </a:r>
            <a:r>
              <a:rPr lang="en-US" sz="5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স্বাভাব</a:t>
            </a: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প্রবৃত্তি</a:t>
            </a: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5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প্রকৃতি</a:t>
            </a: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lvl="1">
              <a:spcBef>
                <a:spcPts val="0"/>
              </a:spcBef>
              <a:buNone/>
            </a:pPr>
            <a:r>
              <a:rPr lang="en-US" sz="5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০৫। </a:t>
            </a:r>
            <a:r>
              <a:rPr lang="en-US" sz="5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অপরিবর্তনীয়</a:t>
            </a:r>
            <a:r>
              <a:rPr lang="en-US" sz="5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IN" sz="54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994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8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en-US" sz="8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8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8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bn-IN" sz="6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মৌলিক মানবিক চাহিদার প্রকারভেদ </a:t>
            </a:r>
            <a:endParaRPr lang="en-US" sz="5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en-US" sz="1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Charlotte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Towle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“Common Human Needs”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 মানুষের ৬ টি অপরিহার্য মৌ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চাহিদার উল্লেখ করেছেন -  </a:t>
            </a:r>
          </a:p>
          <a:p>
            <a:pPr marL="0" indent="0" algn="just">
              <a:buNone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১। খাদ্য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(Food)</a:t>
            </a:r>
            <a:endParaRPr lang="bn-IN" sz="3600" b="1" dirty="0" smtClean="0">
              <a:latin typeface="Times New Roman" pitchFamily="18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২। বস্ত্র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(Cloth)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৩। বাসস্থান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(Housing)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৪। শিক্ষা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(Education)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৫। স্বাস্থ্য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(Health)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৬। চিত্তবিনোদন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(Recreation)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bn-IN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বাংলাদেশের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সংবিধানের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১৫ (ক, গ ও ঘ) </a:t>
            </a:r>
            <a:r>
              <a:rPr lang="en-US" sz="4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ধারা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অনুযায়ী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নিম্নের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ছকে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মৌল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মানবিক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চাহিদাগুলো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দেখানো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algn="ctr"/>
            <a:endParaRPr lang="en-US" sz="4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4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4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4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4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6200" y="1676400"/>
            <a:ext cx="8839200" cy="4495800"/>
            <a:chOff x="76200" y="1676400"/>
            <a:chExt cx="8839200" cy="4495800"/>
          </a:xfrm>
        </p:grpSpPr>
        <p:sp>
          <p:nvSpPr>
            <p:cNvPr id="6" name="Rectangle 5"/>
            <p:cNvSpPr/>
            <p:nvPr/>
          </p:nvSpPr>
          <p:spPr>
            <a:xfrm>
              <a:off x="76200" y="3048000"/>
              <a:ext cx="18288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জৈবিক</a:t>
              </a:r>
              <a:r>
                <a:rPr lang="en-US" sz="28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চাহিদা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4267994" y="2361406"/>
              <a:ext cx="457200" cy="158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5800" y="2590800"/>
              <a:ext cx="5334000" cy="1588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429000" y="1676400"/>
              <a:ext cx="26670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মৌল</a:t>
              </a:r>
              <a:r>
                <a:rPr lang="en-US" sz="28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মানবিক</a:t>
              </a:r>
              <a:r>
                <a:rPr lang="en-US" sz="28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চাহিদা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4419600"/>
              <a:ext cx="14478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খাদ্য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00" y="4391526"/>
              <a:ext cx="1219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ঘুম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86200" y="4431632"/>
              <a:ext cx="1143000" cy="4451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যৌন</a:t>
              </a:r>
              <a:endParaRPr lang="en-US" sz="2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484480" y="2802564"/>
              <a:ext cx="457200" cy="158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534194" y="3733006"/>
              <a:ext cx="457200" cy="158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8600" y="3962400"/>
              <a:ext cx="3886200" cy="1588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3885405" y="4190206"/>
              <a:ext cx="457200" cy="158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1980406" y="4190206"/>
              <a:ext cx="457200" cy="158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-794" y="4190206"/>
              <a:ext cx="457200" cy="158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5068094" y="3542506"/>
              <a:ext cx="1905000" cy="158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5334000" y="4495800"/>
              <a:ext cx="2133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মানবিক</a:t>
              </a:r>
              <a:r>
                <a:rPr lang="en-US" sz="28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চাহিদা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>
              <a:off x="6325394" y="5028406"/>
              <a:ext cx="457200" cy="158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52400" y="5715000"/>
              <a:ext cx="9144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বস্র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09600" y="5257800"/>
              <a:ext cx="7848600" cy="1588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667000" y="5715000"/>
              <a:ext cx="9144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শিক্ষা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19200" y="5715000"/>
              <a:ext cx="1219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বাসস্থান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10000" y="5715000"/>
              <a:ext cx="11430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চিকিৎসা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05400" y="5715000"/>
              <a:ext cx="16764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চিত্তবিনোদন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4200" y="5715000"/>
              <a:ext cx="1981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সামাজিক</a:t>
              </a:r>
              <a:r>
                <a:rPr lang="en-US" sz="24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নিরাপত্তা</a:t>
              </a:r>
              <a:endParaRPr lang="en-US" sz="2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5638006" y="5485606"/>
              <a:ext cx="457200" cy="158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4115594" y="5485606"/>
              <a:ext cx="457200" cy="158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2896394" y="5485606"/>
              <a:ext cx="457200" cy="158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1600994" y="5485606"/>
              <a:ext cx="457200" cy="158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>
              <a:off x="381794" y="5485606"/>
              <a:ext cx="457200" cy="158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8194535" y="5490088"/>
              <a:ext cx="457200" cy="158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401296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85800"/>
            <a:ext cx="5410200" cy="617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endParaRPr lang="en-US" sz="30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খাদ্য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শরীরের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ক্ষয়পূরণ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বৃদ্ধি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বিকাশ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পুষ্টির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প্রয়োজনীয়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সব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পরিমানে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বিদ্যমান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প্রয়োজনীয়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ক্যালরি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দেয়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সুষম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খাদ্য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সুষম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খাদ্যের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অভাবে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পুষ্টিহীনতা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স্বাস্থ্যহীনতা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দেয়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 IMCR 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অনুযায়ী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খাদ্য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গোষ্ঠীতে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সকল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খাদ্য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বস্তুকে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৫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টি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বিভাগে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অন্তর্ভূক্ত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- ক)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ফ্যাট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স্নেহ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খাবার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খ) 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প্রোটিন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আমিষ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খাবার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গ)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শস্যজাতীয়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খাবার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ঘ)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শাক-সবজি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ফল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জাতয়ি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খাবার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ঙ)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চিনি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গুড়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মিষ্টি</a:t>
            </a:r>
            <a:r>
              <a:rPr lang="en-US" sz="3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bfkc\Desktop\Screenshot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200400"/>
            <a:ext cx="3581400" cy="3657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410200" y="685800"/>
            <a:ext cx="3733800" cy="2514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খাদ্য</a:t>
            </a:r>
            <a:endParaRPr lang="en-US" dirty="0"/>
          </a:p>
        </p:txBody>
      </p:sp>
      <p:pic>
        <p:nvPicPr>
          <p:cNvPr id="1026" name="Picture 2" descr="C:\Users\bfkc\Desktop\পাওয়ার পয়েন্ট\ছবি\download (2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685800"/>
            <a:ext cx="3733800" cy="2578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364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67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67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bn-IN" sz="6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বস্ত্র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0"/>
            <a:ext cx="9144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বস্র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সভ্যতার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বস্র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আদিম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অবস্থা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মানুষকে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বর্তমান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সময়ের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সভ্য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নাগরিক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প্রতিষ্ঠা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করেছে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বস্রে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একদিকে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ব্যক্তিকে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লজ্জা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নিবারণের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সমাজে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বাঁচতে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সাহায্য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অন্যদিকে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রোগ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থেকেও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2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images (8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144000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066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41248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বাসস্থান</a:t>
            </a:r>
            <a:endParaRPr lang="en-US" sz="5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1" name="Picture 3" descr="C:\Users\bfkc\Desktop\All Organization\1-SUN\BNF\Miza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200401"/>
            <a:ext cx="4495800" cy="3657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838200"/>
            <a:ext cx="9144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বাসস্থান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বসবাস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স্থায়ী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আবাসন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ব্যবস্থাকে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বোঝায়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সভ্যতাকে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স্থিতিশীল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রুপ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দেওয়ার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পেছনে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বাসস্থানের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অবদান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সবচেয়ে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সমাজের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ভিত্তি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গোষ্ঠিবদ্ধ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জীবন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গড়ে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উঠেছে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bfkc\Desktop\পাওয়ার পয়েন্ট\আরো ছবি\images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46482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9533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248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শিক্ষা </a:t>
            </a:r>
            <a:endParaRPr lang="en-US" sz="5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38200"/>
            <a:ext cx="91440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জাতীর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মেরুদন্ড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শিক্ষার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আচরণের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ঘটে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/>
            <a:r>
              <a:rPr lang="en-US" sz="3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বিখ্যাত</a:t>
            </a:r>
            <a:r>
              <a:rPr lang="en-US" sz="3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ইংরেজ</a:t>
            </a:r>
            <a:r>
              <a:rPr lang="en-US" sz="3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সাহিত্যিক</a:t>
            </a:r>
            <a:r>
              <a:rPr lang="en-US" sz="3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জন</a:t>
            </a:r>
            <a:r>
              <a:rPr lang="en-US" sz="3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মিল্টন</a:t>
            </a:r>
            <a:r>
              <a:rPr lang="en-US" sz="3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3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“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দেহ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,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মন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আত্মার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latin typeface="Nikosh" pitchFamily="2" charset="0"/>
                <a:cs typeface="Nikosh" pitchFamily="2" charset="0"/>
              </a:rPr>
              <a:t>যুগপ</a:t>
            </a:r>
            <a:r>
              <a:rPr lang="en-US" sz="3000" b="1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sz="3000" b="1" dirty="0" err="1" smtClean="0">
                <a:latin typeface="Nikosh" pitchFamily="2" charset="0"/>
                <a:cs typeface="Nikosh" pitchFamily="2" charset="0"/>
              </a:rPr>
              <a:t>বিকাশ</a:t>
            </a:r>
            <a:r>
              <a:rPr lang="en-US" sz="3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latin typeface="Nikosh" pitchFamily="2" charset="0"/>
                <a:cs typeface="Nikosh" pitchFamily="2" charset="0"/>
              </a:rPr>
              <a:t>সাধনই</a:t>
            </a:r>
            <a:r>
              <a:rPr lang="en-US" sz="3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3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000" b="1" dirty="0" smtClean="0">
                <a:latin typeface="Nikosh" pitchFamily="2" charset="0"/>
                <a:cs typeface="Nikosh" pitchFamily="2" charset="0"/>
              </a:rPr>
              <a:t>।” </a:t>
            </a:r>
          </a:p>
          <a:p>
            <a:pPr algn="just"/>
            <a:r>
              <a:rPr lang="en-US" sz="3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দার্শনিক</a:t>
            </a:r>
            <a:r>
              <a:rPr lang="en-US" sz="3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ফ্রেডারিক</a:t>
            </a:r>
            <a:r>
              <a:rPr lang="en-US" sz="3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হার্বার্ট</a:t>
            </a:r>
            <a:r>
              <a:rPr lang="en-US" sz="3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বলেছেন</a:t>
            </a:r>
            <a:r>
              <a:rPr lang="en-US" sz="3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“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বহুমূখী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প্রতিভা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অনুরাগের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সুষম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নৈতিক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চরিত্র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গঠনের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মাধ্যম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।”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শিক্ষার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অভাবে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অজ্ঞতা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নিরক্ষরতা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বেকারত্ব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দারিদ্র্য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পুষ্টিহীনতাসহ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সমস্যার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4" name="Picture 4" descr="C:\Users\bfkc\Desktop\পাওয়ার পয়েন্ট\ছবি\download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62400"/>
            <a:ext cx="4572000" cy="2895600"/>
          </a:xfrm>
          <a:prstGeom prst="rect">
            <a:avLst/>
          </a:prstGeom>
          <a:noFill/>
        </p:spPr>
      </p:pic>
      <p:pic>
        <p:nvPicPr>
          <p:cNvPr id="5126" name="Picture 6" descr="C:\Users\bfkc\Desktop\পাওয়ার পয়েন্ট\ছবি\download (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46482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76319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bfkc\Desktop\পাওয়ার পয়েন্ট\ছবি\BangEduSy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458200" cy="5867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বয়স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ভিত্তিক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শিক্ষার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স্তরবিন্যাস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b="1" dirty="0" smtClean="0">
              <a:solidFill>
                <a:srgbClr val="601BA5"/>
              </a:solidFill>
              <a:latin typeface="Nikosh" pitchFamily="2" charset="0"/>
              <a:cs typeface="Nikosh" pitchFamily="2" charset="0"/>
            </a:endParaRPr>
          </a:p>
          <a:p>
            <a:endParaRPr lang="en-US" sz="5400" b="1" dirty="0" smtClean="0">
              <a:solidFill>
                <a:srgbClr val="601BA5"/>
              </a:solidFill>
              <a:latin typeface="Nikosh" pitchFamily="2" charset="0"/>
              <a:cs typeface="Nikosh" pitchFamily="2" charset="0"/>
            </a:endParaRPr>
          </a:p>
          <a:p>
            <a:endParaRPr lang="en-US" sz="5400" b="1" dirty="0" smtClean="0">
              <a:solidFill>
                <a:srgbClr val="601BA5"/>
              </a:solidFill>
              <a:latin typeface="Nikosh" pitchFamily="2" charset="0"/>
              <a:cs typeface="Nikosh" pitchFamily="2" charset="0"/>
            </a:endParaRPr>
          </a:p>
          <a:p>
            <a:pPr lvl="1"/>
            <a:r>
              <a:rPr lang="bn-IN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মোঃ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বিল্লাল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জুয়েল</a:t>
            </a:r>
            <a:endParaRPr lang="bn-IN" sz="54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lvl="1"/>
            <a:r>
              <a:rPr lang="bn-IN" sz="6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প্রভাষক, সমাজকর্ম </a:t>
            </a:r>
          </a:p>
          <a:p>
            <a:pPr lvl="1"/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বাংলাবাজার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ফাতেমা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খানম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কলেজ</a:t>
            </a:r>
            <a:endParaRPr lang="en-US" sz="54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lvl="1"/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ভোলা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828800"/>
            <a:ext cx="4874968" cy="11079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উপস্থাপনায় -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bfkc\Desktop\jewel-Pictur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76200"/>
            <a:ext cx="28956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4960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5400" dirty="0" smtClean="0">
                <a:latin typeface="Nikosh" pitchFamily="2" charset="0"/>
                <a:cs typeface="Nikosh" pitchFamily="2" charset="0"/>
              </a:rPr>
            </a:br>
            <a:r>
              <a:rPr lang="en-US" sz="5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5400" dirty="0" smtClean="0">
                <a:latin typeface="Nikosh" pitchFamily="2" charset="0"/>
                <a:cs typeface="Nikosh" pitchFamily="2" charset="0"/>
              </a:rPr>
            </a:br>
            <a:r>
              <a:rPr lang="en-US" sz="5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5400" dirty="0" smtClean="0">
                <a:latin typeface="Nikosh" pitchFamily="2" charset="0"/>
                <a:cs typeface="Nikosh" pitchFamily="2" charset="0"/>
              </a:rPr>
            </a:br>
            <a:r>
              <a:rPr lang="en-US" sz="5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5400" dirty="0" smtClean="0">
                <a:latin typeface="Nikosh" pitchFamily="2" charset="0"/>
                <a:cs typeface="Nikosh" pitchFamily="2" charset="0"/>
              </a:rPr>
            </a:br>
            <a:r>
              <a:rPr lang="en-US" sz="54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চিকিৎসা</a:t>
            </a:r>
            <a:r>
              <a:rPr lang="bn-IN" sz="5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38200"/>
            <a:ext cx="91440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সাধারণত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স্বাস্থ্য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শারীরিক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সুস্থতাকে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বোঝানো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বিশ্ব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স্বাস্থ্য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সংস্থার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“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স্বাস্থ্য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শুধু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ব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দূর্বলতার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অনুপস্থিতি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বোঝায়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বরং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দৈহিক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মানসিক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সুস্থ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অবস্থাকে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বোঝানো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146" name="Picture 2" descr="C:\Users\bfkc\Desktop\পাওয়ার পয়েন্ট\ছবি\download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429000"/>
            <a:ext cx="4724400" cy="3429000"/>
          </a:xfrm>
          <a:prstGeom prst="rect">
            <a:avLst/>
          </a:prstGeom>
          <a:noFill/>
        </p:spPr>
      </p:pic>
      <p:pic>
        <p:nvPicPr>
          <p:cNvPr id="6147" name="Picture 3" descr="C:\Users\bfkc\Desktop\পাওয়ার পয়েন্ট\ছবি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81006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248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চিত্তবিনোদন</a:t>
            </a:r>
            <a:endParaRPr lang="en-US" sz="5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38200"/>
            <a:ext cx="91440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শিল্পভিত্তিক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সমাজব্যবস্থায়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গুরুত্বপূর্ণ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চিত্তবিনোদন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স্বীকৃত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খাদ্য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দেহের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বৃদ্ধি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বিকাশে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সহায়তা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তেমনি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চিত্তবিনোদনের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উদ্দীপনা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আসে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মানুষকে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শক্তি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যোগায়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একঘেয়েমী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দূর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172" name="Picture 4" descr="C:\Users\bfkc\Desktop\পাওয়ার পয়েন্ট\ছবি\download (16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9144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74448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5486400"/>
            <a:ext cx="5867400" cy="522288"/>
          </a:xfrm>
        </p:spPr>
        <p:txBody>
          <a:bodyPr>
            <a:no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6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6600" b="1" dirty="0" smtClean="0">
                <a:latin typeface="Nikosh" pitchFamily="2" charset="0"/>
                <a:cs typeface="Nikosh" pitchFamily="2" charset="0"/>
              </a:rPr>
              <a:t>নিরাপত্তা</a:t>
            </a:r>
            <a:endParaRPr lang="en-US" sz="6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91440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সামজিক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বিশেষভাবে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প্রচলিত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অর্থনৈতিক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সুরক্ষা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কার্যক্রমকে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বোঝায়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সাধারণত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ব্যক্তির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নিয়ন্ত্রণের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বাইরে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সংঘটিত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বিপর্যয়মূলক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পরিস্থিতি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যেমন-অসুস্থতা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বেকারত্ব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পেশাগত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দুর্ঘটনা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মোকাবিলায়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রাষ্ট্র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প্রতিষ্ঠানকর্তৃক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গৃহীত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অর্থনৈতিক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সহায়তামূলক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কর্মসূচীকে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194" name="Picture 2" descr="C:\Users\bfkc\Desktop\পাওয়ার পয়েন্ট\ছবি\download -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4800600" cy="3352800"/>
          </a:xfrm>
          <a:prstGeom prst="rect">
            <a:avLst/>
          </a:prstGeom>
          <a:noFill/>
        </p:spPr>
      </p:pic>
      <p:pic>
        <p:nvPicPr>
          <p:cNvPr id="8195" name="Picture 3" descr="C:\Users\bfkc\Desktop\পাওয়ার পয়েন্ট\ছবি\download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05200"/>
            <a:ext cx="43434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7502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বাংলাদেশের মৌলিক মানবিক চাহিদার বর্তমান পরিস্থিতি</a:t>
            </a:r>
            <a:r>
              <a:rPr lang="bn-IN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304800" y="1066800"/>
            <a:ext cx="8534400" cy="5715000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খাদ্য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(Food)</a:t>
            </a:r>
            <a:endParaRPr lang="bn-IN" sz="36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২। বস্ত্র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(Cloth)</a:t>
            </a:r>
            <a:endParaRPr lang="bn-IN" sz="36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৩। বাসস্থান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(Housing)</a:t>
            </a:r>
            <a:endParaRPr lang="bn-IN" sz="36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৪। শিক্ষা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(Education)</a:t>
            </a:r>
            <a:endParaRPr lang="bn-IN" sz="36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৫। স্বাস্থ্য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(Health)</a:t>
            </a:r>
            <a:endParaRPr lang="bn-IN" sz="36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৬।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চিত্তবিনোদন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(Recreation)</a:t>
            </a:r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          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৭।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(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Socila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Security)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240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খাদ্য পরিস্থিতি </a:t>
            </a:r>
            <a:endParaRPr lang="en-US" sz="5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65" y="838200"/>
            <a:ext cx="9144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মাথাপিছু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দৈনিক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ক্যালরি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গ্রহণের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১৮০৫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২১২২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কিলোক্যালরি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শক্তি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অথচ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দেশগুলোতে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৩০০০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কিলোক্যালরি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শক্তিকে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লোকের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ন্যূনতম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দৈহিক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বিবেচনা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নিচে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ছকের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২০১৮-২০১৯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অর্থবছরের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খাদ্যশস্য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উৎপাদনের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দেখানো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সুত্র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অর্থনৈতিক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সমীক্ষা-২০১৯)</a:t>
            </a:r>
          </a:p>
          <a:p>
            <a:pPr algn="just"/>
            <a:endParaRPr lang="en-US" sz="36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endParaRPr lang="en-US" sz="36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3886200"/>
          <a:ext cx="9144000" cy="2971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743200"/>
                <a:gridCol w="2187388"/>
                <a:gridCol w="1775012"/>
              </a:tblGrid>
              <a:tr h="3462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খাদ্যশস্য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উৎপাদন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২০১৮-২০১৯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খাদ্য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শস্য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আমদানি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২০১৮-২০১৯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3750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আউশ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২৭.০২ (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লক্ষ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মে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টন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গম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৩৬.৯১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লক্ষ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মে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</a:rPr>
                        <a:t>টন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3750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আমন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১৪১.৩৪ (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লক্ষ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মে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টন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চাল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৫৬.৮৫ 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</a:rPr>
                        <a:t>লক্ষ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</a:rPr>
                        <a:t>মে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</a:rPr>
                        <a:t>টন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3750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বোরো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১৯৬.২৩ (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লক্ষ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মে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টন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মোট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৯৩.৭৬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050" b="1" dirty="0" err="1" smtClean="0">
                          <a:solidFill>
                            <a:schemeClr val="tx1"/>
                          </a:solidFill>
                        </a:rPr>
                        <a:t>লক্ষ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1"/>
                          </a:solidFill>
                        </a:rPr>
                        <a:t>মে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="1" baseline="0" dirty="0" err="1" smtClean="0">
                          <a:solidFill>
                            <a:schemeClr val="tx1"/>
                          </a:solidFill>
                        </a:rPr>
                        <a:t>টন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3750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মোটা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চাল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৩৬৪.৫৯ (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লক্ষ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মে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টন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3750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গম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১২.৮৭ (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লক্ষ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মে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টন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3750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ভুট্টা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৩৮.২৮ (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লক্ষ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মে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টন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3750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মোট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৪১৫.৭৪ (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লক্ষ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মে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টন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Cloud Callout 7"/>
          <p:cNvSpPr/>
          <p:nvPr/>
        </p:nvSpPr>
        <p:spPr>
          <a:xfrm>
            <a:off x="5486400" y="5486400"/>
            <a:ext cx="3429000" cy="990600"/>
          </a:xfrm>
          <a:prstGeom prst="cloud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সুতরাং</a:t>
            </a:r>
            <a:r>
              <a:rPr lang="en-US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বাংলাদেশ</a:t>
            </a:r>
            <a:r>
              <a:rPr lang="en-US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এখনো</a:t>
            </a:r>
            <a:r>
              <a:rPr lang="en-US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খাদ্যে</a:t>
            </a:r>
            <a:r>
              <a:rPr lang="en-US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স্বয়ং</a:t>
            </a:r>
            <a:r>
              <a:rPr lang="en-US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সম্পুর্ণ</a:t>
            </a:r>
            <a:r>
              <a:rPr lang="en-US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নয়</a:t>
            </a:r>
            <a:endParaRPr lang="en-US" sz="2000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3319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বস্ত্র পরিস্থিতি </a:t>
            </a:r>
            <a:endParaRPr lang="en-US" sz="48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18473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b="1" u="sng" dirty="0" smtClean="0">
              <a:latin typeface="Nikosh" pitchFamily="2" charset="0"/>
              <a:cs typeface="Nikosh" pitchFamily="2" charset="0"/>
            </a:endParaRPr>
          </a:p>
          <a:p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বাংলাদেশে প্রতিবছর প্রায় ৮০০ কোটি মিটার কাপড় প্রয়োজন হয়। অর্থাৎ ১৭ কোটি মানুষ প্রতিবছর ৩০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৩৫ মিটার কাপড় ব্যবহার করে থাকেন। ২০১৭ সালে ৭৯৬টি মিলে ৩৫৮ কোটি মিটার কাপড় উৎপাদিত হয়েছে বাংলাদেশে, ২০১১ সালে উৎপাদিত কাপড়ের পরিমাণ ছিল ২১৫ কোটি মিটার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আলো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৫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নভেম্বর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২০১৯)।</a:t>
            </a:r>
          </a:p>
          <a:p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২০১৮ সালের তাঁতশুমারির ফলাফলে দেখা যাচ্ছে, বর্তমানে দেশে হস্তচালিত তাঁতশিল্পে কাজ করছে ৩ লাখ ১৬ হাজার ৩১৫ জন বয়নশিল্পী। </a:t>
            </a:r>
            <a:endParaRPr lang="en-US" sz="2800" b="1" dirty="0" smtClean="0">
              <a:latin typeface="Nikosh" pitchFamily="2" charset="0"/>
              <a:cs typeface="Nikosh" pitchFamily="2" charset="0"/>
            </a:endParaRPr>
          </a:p>
          <a:p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২০০৩ সালে এই সংখ্যা ছিল ৮ লাখ ৮৮ হাজার ১১৫ জন। </a:t>
            </a:r>
            <a:endParaRPr lang="en-US" sz="2800" b="1" dirty="0" smtClean="0">
              <a:latin typeface="Nikosh" pitchFamily="2" charset="0"/>
              <a:cs typeface="Nikosh" pitchFamily="2" charset="0"/>
            </a:endParaRPr>
          </a:p>
          <a:p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১৯৯০ সালে সংখ্যাটা ছিল ১০ লাখ ২৭ হাজার ৪০৭ জন। এ পরিসংখ্যান থেকে দেখা যাচ্ছে, বার্ষিক প্রায় ৮০০ কোটি মিটার অভ্যন্তরীণ চাহিদার কাপড়ের উল্লেখযোগ্য অংশের জোগান দে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য়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 হস্তচালিত তাঁত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শিল্প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b="1" dirty="0" smtClean="0">
              <a:latin typeface="Nikosh" pitchFamily="2" charset="0"/>
              <a:cs typeface="Nikosh" pitchFamily="2" charset="0"/>
            </a:endParaRPr>
          </a:p>
          <a:p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দেশে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ওভেন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কাপড়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তৈরির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মিলের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 ৮০২টি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৩২টি মিল ডেনিম তৈরির জন্য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হোম টেক্সটাইল মিলের সংখ্যা ২২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টি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বিটিএম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)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as-IN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177815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chemeClr val="bg1"/>
                </a:solidFill>
                <a:latin typeface="Nikosh" pitchFamily="2" charset="0"/>
                <a:ea typeface="+mj-ea"/>
                <a:cs typeface="Nikosh" pitchFamily="2" charset="0"/>
              </a:rPr>
              <a:t>বাসস্থান</a:t>
            </a:r>
            <a:r>
              <a:rPr kumimoji="0" lang="bn-IN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পরিস্থিতি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" y="76200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kni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MÖvg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Dfq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GjvKvqB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evm¯’vb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cÖKU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RvwZms‡Ni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Z_¨vbymv‡i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G‡`‡ki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10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jvL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M„nnxb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Giv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A‡b¨i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Awdm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†`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vKvbcv‡Ui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eviv›`vq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ivZ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KvUvq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Kwgk‡bi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MÖvgxY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RbM‡Yi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7%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A‡b¨i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22.6%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RivRxY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evmM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„‡n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kn‡ii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8% †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ew¯Í‡Z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gvbe‡Zi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Rxebhvcb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f~wg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gš¿Yvj‡qi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Z_¨vbyhvqx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emZwfUvnxb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cwiev‡ii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14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jvL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91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855wU|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‡¤œ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RbmsL¨v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M„nMYbv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wi‡cvU©Ñ2011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G‡`‡k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M„nwbg©vY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KvVv‡gvi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aib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aiv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n‡jvÑ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sz="3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mviwY-1: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Drm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f~wggš¿xi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msm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cÖ‡kœvËi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17 †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deªæqvwi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2010</a:t>
            </a:r>
            <a:endParaRPr lang="en-US" sz="28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mviwY-2 : 1973-2011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mvj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Lvbv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(Household)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nvi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3444766"/>
          <a:ext cx="8610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এলাকা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ঝুপড়ি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কাচা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আধাপাকা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পাকা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শহর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২.৬%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৩২.৮%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৩২.১%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৩২.৫%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গ্রাম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৩.০%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৭৫.৭%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১৬০.%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৫.৩%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8600" y="5136932"/>
          <a:ext cx="8610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GjvKv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1973-81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1981-91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1991-2001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2001-2011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kni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8.9%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5.7%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5.4%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5.5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MÖvg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1.3%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2.0%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2.5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2.6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74536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শিক্ষা</a:t>
            </a:r>
            <a:r>
              <a:rPr kumimoji="0" lang="bn-I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পরিস্থিতি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0" y="609600"/>
          <a:ext cx="7772401" cy="439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1"/>
              </a:tblGrid>
              <a:tr h="3666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শিক্ষা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প্রতিষ্ঠানের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ধরণ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পরিমাণ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প্রাথমিক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বিদ্যালয়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১,৩৪,১৪৭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টি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মাধ্রমিক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বিদ্যালয়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৩৫,৫৮৯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টি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সাধারণ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কলেজ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২,৩০০ </a:t>
                      </a:r>
                      <a:r>
                        <a:rPr kumimoji="0" lang="en-US" sz="1600" b="1" kern="120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টি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সরকারি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বিশ্ববিদ্যালয়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৪২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টি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বেসরকারি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বিশ্ববিদ্যালয়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১০৪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টি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সরকারি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মেডিকেল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কলেজ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৩৬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টি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বেসরকারি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মেডিকেল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কলেজ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১০৪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টি</a:t>
                      </a:r>
                      <a:endParaRPr kumimoji="0" lang="en-US" sz="1600" b="1" kern="1200" dirty="0" smtClean="0">
                        <a:solidFill>
                          <a:schemeClr val="tx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আর্মি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মেডিকেল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কলেজ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৫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টি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kern="120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ডেন্টাল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kumimoji="0" lang="en-US" sz="1600" b="1" kern="120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কলেজ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( </a:t>
                      </a:r>
                      <a:r>
                        <a:rPr kumimoji="0" lang="en-US" sz="1600" b="1" kern="120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সরকারি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০৩ </a:t>
                      </a:r>
                      <a:r>
                        <a:rPr kumimoji="0" lang="en-US" sz="1600" b="1" kern="120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টি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kern="120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মাদ্রাসা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৯,০৫১ </a:t>
                      </a:r>
                      <a:r>
                        <a:rPr kumimoji="0" lang="en-US" sz="1600" b="1" kern="120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টি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kern="120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নিম্ন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kumimoji="0" lang="en-US" sz="1600" b="1" kern="120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মাধ্যমিক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kumimoji="0" lang="en-US" sz="1600" b="1" kern="120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বিদ্যালয়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৩৪৯৪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টি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6200" y="5334000"/>
          <a:ext cx="899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247900"/>
                <a:gridCol w="2247900"/>
                <a:gridCol w="2247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বছর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মোট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লক্ষ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ছাত্র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(%)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ছাত্রী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(%)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২০১৬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১৮৬.০৩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৪৯.৫০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৫০.৫০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২০১৭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১৭২.৫১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৪৯.৮১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৫০.১৯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২০১৮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১৭৩.৩৮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৪৯.২৫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৫০.৭৫</a:t>
                      </a:r>
                      <a:endParaRPr lang="en-US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09800" y="5029200"/>
            <a:ext cx="4572000" cy="3048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পর্যায়ে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ছাত্র-ছাত্রী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ভর্তির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হার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-</a:t>
            </a:r>
          </a:p>
        </p:txBody>
      </p:sp>
    </p:spTree>
    <p:extLst>
      <p:ext uri="{BB962C8B-B14F-4D97-AF65-F5344CB8AC3E}">
        <p14:creationId xmlns="" xmlns:p14="http://schemas.microsoft.com/office/powerpoint/2010/main" val="2089201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চিকিৎসা</a:t>
            </a: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পরিস্থিতি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wek¦e¨vs‡Ki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kZKiv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60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jvK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¯^v¯’¨‡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mevi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b~¨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bZg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ewÂZ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95600" y="1371600"/>
          <a:ext cx="59436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1752600"/>
              </a:tblGrid>
              <a:tr h="280610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miKvwi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wWm‡cbmvwi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1362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280610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miKvwi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wWm‡cbmvwi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nwmcvZvj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kh¨vmsL¨v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137024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280610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kh¨vcÖwZ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RbmsL¨v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(2009-10)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1662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280610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iwRóvW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Wv³vi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94926 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W›Uvjmn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280610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iwRóvW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bvm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56659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280610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Wv³vi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cÖwZ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RbmsL¨v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(2011)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2039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280610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_</a:t>
                      </a:r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vbv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¯^v¯’¨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‡K›`ª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424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280610">
                <a:tc>
                  <a:txBody>
                    <a:bodyPr/>
                    <a:lstStyle/>
                    <a:p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h²v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wK¬wbK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44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280610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KwgDwbwU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wK¬wbK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13236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280610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¯^v¯’¨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m¤§Z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j¨vwUªb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e¨enviKvix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73 </a:t>
                      </a:r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280610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my‡cq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cvwb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cvbKvix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97.9 </a:t>
                      </a:r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BwcAvB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Gi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AvIZvq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wUKv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cÖvwßi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nvi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1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eQ‡ii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Kg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eqmx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86.5%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280610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BwcAvB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Gi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AvIZvq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wUKv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cÖvwßi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nvi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2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eQ‡ii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D‡‡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aŸ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92%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280610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gvZ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g„Zz¨I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nvi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cÖwZ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nvRv‡i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1.81 </a:t>
                      </a:r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280610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beRvZK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g„Zz¨invi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cÖwZ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nvRv‡i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29 </a:t>
                      </a:r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</a:tbl>
          </a:graphicData>
        </a:graphic>
      </p:graphicFrame>
      <p:sp>
        <p:nvSpPr>
          <p:cNvPr id="11" name="Flowchart: Punched Tape 10"/>
          <p:cNvSpPr/>
          <p:nvPr/>
        </p:nvSpPr>
        <p:spPr>
          <a:xfrm>
            <a:off x="380999" y="1600200"/>
            <a:ext cx="2133601" cy="4800600"/>
          </a:xfrm>
          <a:prstGeom prst="flowChartPunched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2017-18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e¨e¯’vi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942172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mvs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HwZn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ev‡ai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mvgÄm¨c~Y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wPËwe‡bv`‡bi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G‡`‡k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ej‡jB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we‡bv`b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e¨e¯’vI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ch©vß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G‡`‡k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iwWI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Uwjwfkb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wm‡bgv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Ljvi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bvU¨gÂ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©,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wPwoqvLvbv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, `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k©bxq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BZ¨vw`i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cÖ‡qvR‡bi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Zzjbvq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LyeB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Kg| my¯’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we‡bv`b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e¨e¯’vi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Afv‡e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Acms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wZi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Aciva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cÖeYZv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h‡_ó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×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c‡q‡Q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eZ©gvbKv‡j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we‡bv`b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G‡`‡k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eû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¸‡b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×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c‡q‡Q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bvbv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c~iY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n‡PQ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চিত্তবিনোদন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পরিস্থিতি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032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06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6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স</a:t>
            </a:r>
            <a:r>
              <a:rPr lang="bn-IN" sz="6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মাজকর্ম ২য় পত্র </a:t>
            </a:r>
            <a:endParaRPr lang="en-US" sz="60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শ্রেণীঃ</a:t>
            </a:r>
            <a:r>
              <a:rPr lang="en-US" sz="6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একাদশ</a:t>
            </a:r>
          </a:p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</a:t>
            </a:r>
            <a:r>
              <a:rPr lang="en-US" sz="6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6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60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পাঠের</a:t>
            </a:r>
            <a:r>
              <a:rPr lang="en-US" sz="4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4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মৌ</a:t>
            </a:r>
            <a:r>
              <a:rPr lang="bn-IN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লিক 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মানবিক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</a:t>
            </a:r>
            <a:endParaRPr lang="bn-IN" sz="4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3498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নিরাপত্তা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পরিস্থিতি</a:t>
            </a:r>
            <a:endParaRPr lang="en-US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fkc\Desktop\পাওয়ার পয়েন্ট\ছবি\download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44037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799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বাংলাদেশের </a:t>
            </a:r>
            <a:r>
              <a:rPr lang="bn-IN" sz="4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মৌলিক মানবিক চাহিদার অপূরণজনিত </a:t>
            </a:r>
            <a:r>
              <a:rPr lang="bn-IN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সমস্যা  </a:t>
            </a:r>
            <a:endParaRPr lang="en-US" sz="48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০১) </a:t>
            </a:r>
            <a:r>
              <a:rPr lang="bn-IN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অপুষ্টি বা পুষ্টিহীনতা </a:t>
            </a:r>
          </a:p>
          <a:p>
            <a:pPr lvl="1" algn="just"/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০২) </a:t>
            </a:r>
            <a:r>
              <a:rPr lang="bn-IN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স্বাস্থ্যহীনতা  </a:t>
            </a:r>
          </a:p>
          <a:p>
            <a:pPr lvl="1" algn="just"/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০৩)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গৃহ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bn-IN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বস্তি সমস্যা    </a:t>
            </a:r>
            <a:endParaRPr lang="en-US" sz="44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lvl="1" algn="just"/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০৪) </a:t>
            </a:r>
            <a:r>
              <a:rPr lang="bn-IN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নিরক্ষরতা ও অজ্ঞতা  </a:t>
            </a:r>
          </a:p>
          <a:p>
            <a:pPr lvl="1"/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০৫) </a:t>
            </a:r>
            <a:r>
              <a:rPr lang="bn-IN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অপরাধ 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ও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কিশোর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অপরাধ</a:t>
            </a:r>
            <a:endParaRPr lang="en-US" sz="44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lvl="1"/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০৬)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নিরাপত্তহীনতা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IN" sz="44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lvl="1" algn="just"/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০৭)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পারিবারিক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ভাঙ্গন</a:t>
            </a:r>
            <a:endParaRPr lang="bn-IN" sz="44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9144000" cy="12954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 smtClean="0">
                  <a:latin typeface="Nikosh" pitchFamily="2" charset="0"/>
                  <a:cs typeface="Nikosh" pitchFamily="2" charset="0"/>
                </a:rPr>
                <a:t>খাদ্য</a:t>
              </a:r>
              <a:r>
                <a:rPr lang="en-US" sz="66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600" b="1" dirty="0" err="1" smtClean="0">
                  <a:latin typeface="Nikosh" pitchFamily="2" charset="0"/>
                  <a:cs typeface="Nikosh" pitchFamily="2" charset="0"/>
                </a:rPr>
                <a:t>চাহিদার</a:t>
              </a:r>
              <a:r>
                <a:rPr lang="en-US" sz="66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600" b="1" dirty="0" err="1" smtClean="0">
                  <a:latin typeface="Nikosh" pitchFamily="2" charset="0"/>
                  <a:cs typeface="Nikosh" pitchFamily="2" charset="0"/>
                </a:rPr>
                <a:t>অপূরণজনিত</a:t>
              </a:r>
              <a:r>
                <a:rPr lang="en-US" sz="66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600" b="1" dirty="0" err="1" smtClean="0">
                  <a:latin typeface="Nikosh" pitchFamily="2" charset="0"/>
                  <a:cs typeface="Nikosh" pitchFamily="2" charset="0"/>
                </a:rPr>
                <a:t>সমস্যা</a:t>
              </a:r>
              <a:endParaRPr lang="en-US" b="1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2743200" y="1371600"/>
              <a:ext cx="1981200" cy="1828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4495800" y="1524000"/>
              <a:ext cx="2133600" cy="16763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954428" y="3251886"/>
              <a:ext cx="16002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প্রত্যক্ষ</a:t>
              </a:r>
              <a:endPara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86400" y="3352800"/>
              <a:ext cx="15240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পরোক্ষ</a:t>
              </a:r>
              <a:endPara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600200" y="4343400"/>
              <a:ext cx="2057400" cy="152400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latin typeface="Nikosh" pitchFamily="2" charset="0"/>
                  <a:cs typeface="Nikosh" pitchFamily="2" charset="0"/>
                </a:rPr>
                <a:t>অপুষ্টি</a:t>
              </a:r>
              <a:endParaRPr lang="en-US" b="1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20" name="Straight Arrow Connector 19"/>
            <p:cNvCxnSpPr>
              <a:stCxn id="14" idx="2"/>
            </p:cNvCxnSpPr>
            <p:nvPr/>
          </p:nvCxnSpPr>
          <p:spPr>
            <a:xfrm rot="5400000">
              <a:off x="2431707" y="4249179"/>
              <a:ext cx="634314" cy="113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657600" y="5257800"/>
              <a:ext cx="1371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953000" y="4495800"/>
              <a:ext cx="3810000" cy="2209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স্বস্থহীনতা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কর্ম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ক্ষমতাহ্রাস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স্বল্প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আয়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নিম্ন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জীবনযাত্রা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শিশু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মাতৃমৃত্যু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অপরাধ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ভিক্ষাবৃত্তি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09955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12954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 smtClean="0">
                  <a:latin typeface="Nikosh" pitchFamily="2" charset="0"/>
                  <a:cs typeface="Nikosh" pitchFamily="2" charset="0"/>
                </a:rPr>
                <a:t>বস্র</a:t>
              </a:r>
              <a:r>
                <a:rPr lang="en-US" sz="66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600" b="1" dirty="0" err="1" smtClean="0">
                  <a:latin typeface="Nikosh" pitchFamily="2" charset="0"/>
                  <a:cs typeface="Nikosh" pitchFamily="2" charset="0"/>
                </a:rPr>
                <a:t>চাহিদার</a:t>
              </a:r>
              <a:r>
                <a:rPr lang="en-US" sz="66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600" b="1" dirty="0" err="1" smtClean="0">
                  <a:latin typeface="Nikosh" pitchFamily="2" charset="0"/>
                  <a:cs typeface="Nikosh" pitchFamily="2" charset="0"/>
                </a:rPr>
                <a:t>অপূরণজনিত</a:t>
              </a:r>
              <a:r>
                <a:rPr lang="en-US" sz="66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600" b="1" dirty="0" err="1" smtClean="0">
                  <a:latin typeface="Nikosh" pitchFamily="2" charset="0"/>
                  <a:cs typeface="Nikosh" pitchFamily="2" charset="0"/>
                </a:rPr>
                <a:t>সমস্যা</a:t>
              </a:r>
              <a:endParaRPr lang="en-US" b="1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2819400" y="1371600"/>
              <a:ext cx="1981200" cy="1828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H="1">
              <a:off x="4495800" y="1524000"/>
              <a:ext cx="2133600" cy="16763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954428" y="3251886"/>
              <a:ext cx="16002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প্রত্যক্ষ</a:t>
              </a:r>
              <a:endPara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3352800"/>
              <a:ext cx="15240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পরোক্ষ</a:t>
              </a:r>
              <a:endPara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1000" y="4495800"/>
              <a:ext cx="3581400" cy="198120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latin typeface="Nikosh" pitchFamily="2" charset="0"/>
                  <a:cs typeface="Nikosh" pitchFamily="2" charset="0"/>
                </a:rPr>
                <a:t>সামাজিক</a:t>
              </a:r>
              <a:r>
                <a:rPr lang="en-US" sz="32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latin typeface="Nikosh" pitchFamily="2" charset="0"/>
                  <a:cs typeface="Nikosh" pitchFamily="2" charset="0"/>
                </a:rPr>
                <a:t>নিম্নমান</a:t>
              </a:r>
              <a:r>
                <a:rPr lang="en-US" sz="3200" b="1" dirty="0" smtClean="0"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3200" b="1" dirty="0" err="1" smtClean="0">
                  <a:latin typeface="Nikosh" pitchFamily="2" charset="0"/>
                  <a:cs typeface="Nikosh" pitchFamily="2" charset="0"/>
                </a:rPr>
                <a:t>সংক্রামক</a:t>
              </a:r>
              <a:r>
                <a:rPr lang="en-US" sz="32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latin typeface="Nikosh" pitchFamily="2" charset="0"/>
                  <a:cs typeface="Nikosh" pitchFamily="2" charset="0"/>
                </a:rPr>
                <a:t>ব্যাধির</a:t>
              </a:r>
              <a:r>
                <a:rPr lang="en-US" sz="32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latin typeface="Nikosh" pitchFamily="2" charset="0"/>
                  <a:cs typeface="Nikosh" pitchFamily="2" charset="0"/>
                </a:rPr>
                <a:t>ঝুকি</a:t>
              </a:r>
              <a:endParaRPr lang="en-US" sz="1600" b="1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2" name="Straight Arrow Connector 11"/>
            <p:cNvCxnSpPr>
              <a:stCxn id="9" idx="2"/>
            </p:cNvCxnSpPr>
            <p:nvPr/>
          </p:nvCxnSpPr>
          <p:spPr>
            <a:xfrm rot="5400000">
              <a:off x="2431707" y="4249179"/>
              <a:ext cx="634314" cy="113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810000" y="5486400"/>
              <a:ext cx="1828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638800" y="4495800"/>
              <a:ext cx="3124200" cy="1600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হীনমন্যতা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অসুস্থতা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নৈতিক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অধ:পতন,নিম্ন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জীবনযাত্র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34476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12954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latin typeface="Nikosh" pitchFamily="2" charset="0"/>
                  <a:cs typeface="Nikosh" pitchFamily="2" charset="0"/>
                </a:rPr>
                <a:t>বাসস্থান</a:t>
              </a:r>
              <a:r>
                <a:rPr lang="en-US" sz="60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000" b="1" dirty="0" err="1" smtClean="0">
                  <a:latin typeface="Nikosh" pitchFamily="2" charset="0"/>
                  <a:cs typeface="Nikosh" pitchFamily="2" charset="0"/>
                </a:rPr>
                <a:t>চাহিদার</a:t>
              </a:r>
              <a:r>
                <a:rPr lang="en-US" sz="60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000" b="1" dirty="0" err="1" smtClean="0">
                  <a:latin typeface="Nikosh" pitchFamily="2" charset="0"/>
                  <a:cs typeface="Nikosh" pitchFamily="2" charset="0"/>
                </a:rPr>
                <a:t>অপূরণজনিত</a:t>
              </a:r>
              <a:r>
                <a:rPr lang="en-US" sz="60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000" b="1" dirty="0" err="1" smtClean="0">
                  <a:latin typeface="Nikosh" pitchFamily="2" charset="0"/>
                  <a:cs typeface="Nikosh" pitchFamily="2" charset="0"/>
                </a:rPr>
                <a:t>সমস্যা</a:t>
              </a:r>
              <a:endParaRPr lang="en-US" sz="1600" b="1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2819400" y="1371600"/>
              <a:ext cx="1981200" cy="1828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H="1">
              <a:off x="4495800" y="1524000"/>
              <a:ext cx="2133600" cy="16763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954428" y="3251886"/>
              <a:ext cx="16002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প্রত্যক্ষ</a:t>
              </a:r>
              <a:endPara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3352800"/>
              <a:ext cx="15240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পরোক্ষ</a:t>
              </a:r>
              <a:endPara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66800" y="4495800"/>
              <a:ext cx="2209800" cy="1752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ভাসমান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জনসংখ্যা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বৃদ্ধি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2126907" y="4249179"/>
              <a:ext cx="634314" cy="113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276600" y="5486400"/>
              <a:ext cx="1828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029200" y="4495800"/>
              <a:ext cx="3733800" cy="2057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বস্তির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সৃষ্টি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পরিবেশ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নষ্ট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সংক্রামক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ব্যধি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বিস্তার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অপরাধ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বৃদ্ধি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নিরাপত্তহীনতা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মাদকাসক্ত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8907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12954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 smtClean="0">
                  <a:latin typeface="Nikosh" pitchFamily="2" charset="0"/>
                  <a:cs typeface="Nikosh" pitchFamily="2" charset="0"/>
                </a:rPr>
                <a:t>শিক্ষা</a:t>
              </a:r>
              <a:r>
                <a:rPr lang="en-US" sz="66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600" b="1" dirty="0" err="1" smtClean="0">
                  <a:latin typeface="Nikosh" pitchFamily="2" charset="0"/>
                  <a:cs typeface="Nikosh" pitchFamily="2" charset="0"/>
                </a:rPr>
                <a:t>চাহিদার</a:t>
              </a:r>
              <a:r>
                <a:rPr lang="en-US" sz="66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600" b="1" dirty="0" err="1" smtClean="0">
                  <a:latin typeface="Nikosh" pitchFamily="2" charset="0"/>
                  <a:cs typeface="Nikosh" pitchFamily="2" charset="0"/>
                </a:rPr>
                <a:t>অপূরণজনিত</a:t>
              </a:r>
              <a:r>
                <a:rPr lang="en-US" sz="66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600" b="1" dirty="0" err="1" smtClean="0">
                  <a:latin typeface="Nikosh" pitchFamily="2" charset="0"/>
                  <a:cs typeface="Nikosh" pitchFamily="2" charset="0"/>
                </a:rPr>
                <a:t>সমস্যা</a:t>
              </a:r>
              <a:endParaRPr lang="en-US" b="1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2819400" y="1371600"/>
              <a:ext cx="1981200" cy="1828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H="1">
              <a:off x="4495800" y="1524000"/>
              <a:ext cx="2133600" cy="16763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954428" y="3251886"/>
              <a:ext cx="16002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প্রত্যক্ষ</a:t>
              </a:r>
              <a:endPara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3352800"/>
              <a:ext cx="15240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পরোক্ষ</a:t>
              </a:r>
              <a:endPara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66800" y="4495800"/>
              <a:ext cx="2438400" cy="1752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latin typeface="Nikosh" pitchFamily="2" charset="0"/>
                  <a:cs typeface="Nikosh" pitchFamily="2" charset="0"/>
                </a:rPr>
                <a:t>নিরক্ষরতা</a:t>
              </a:r>
              <a:r>
                <a:rPr lang="en-US" sz="3200" b="1" dirty="0" smtClean="0"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3200" b="1" dirty="0" err="1" smtClean="0">
                  <a:latin typeface="Nikosh" pitchFamily="2" charset="0"/>
                  <a:cs typeface="Nikosh" pitchFamily="2" charset="0"/>
                </a:rPr>
                <a:t>অজ্ঞতা</a:t>
              </a:r>
              <a:endParaRPr lang="en-US" sz="1600" b="1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2" name="Straight Arrow Connector 11"/>
            <p:cNvCxnSpPr>
              <a:stCxn id="9" idx="2"/>
            </p:cNvCxnSpPr>
            <p:nvPr/>
          </p:nvCxnSpPr>
          <p:spPr>
            <a:xfrm rot="5400000">
              <a:off x="2431707" y="4249179"/>
              <a:ext cx="634314" cy="113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505200" y="5486400"/>
              <a:ext cx="1828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257800" y="4495800"/>
              <a:ext cx="3505200" cy="1981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কুসংস্কার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বেকারত্ব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নির্ভরশীলতা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বাল্যবিবাহ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জনসংখ্যা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বৃদ্ধি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কম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উৎপাদন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অপরাধ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প্রবণতা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38791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12954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latin typeface="Nikosh" pitchFamily="2" charset="0"/>
                  <a:cs typeface="Nikosh" pitchFamily="2" charset="0"/>
                </a:rPr>
                <a:t>চিকিৎসা</a:t>
              </a:r>
              <a:r>
                <a:rPr lang="en-US" sz="60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000" b="1" dirty="0" err="1" smtClean="0">
                  <a:latin typeface="Nikosh" pitchFamily="2" charset="0"/>
                  <a:cs typeface="Nikosh" pitchFamily="2" charset="0"/>
                </a:rPr>
                <a:t>চাহিদার</a:t>
              </a:r>
              <a:r>
                <a:rPr lang="en-US" sz="60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000" b="1" dirty="0" err="1" smtClean="0">
                  <a:latin typeface="Nikosh" pitchFamily="2" charset="0"/>
                  <a:cs typeface="Nikosh" pitchFamily="2" charset="0"/>
                </a:rPr>
                <a:t>অপূরণজনিত</a:t>
              </a:r>
              <a:r>
                <a:rPr lang="en-US" sz="60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000" b="1" dirty="0" err="1" smtClean="0">
                  <a:latin typeface="Nikosh" pitchFamily="2" charset="0"/>
                  <a:cs typeface="Nikosh" pitchFamily="2" charset="0"/>
                </a:rPr>
                <a:t>সমস্যা</a:t>
              </a:r>
              <a:endParaRPr lang="en-US" sz="1600" b="1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2819400" y="1371600"/>
              <a:ext cx="1981200" cy="1828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H="1">
              <a:off x="4495800" y="1524000"/>
              <a:ext cx="2133600" cy="16763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954428" y="3251886"/>
              <a:ext cx="16002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প্রত্যক্ষ</a:t>
              </a:r>
              <a:endPara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3352800"/>
              <a:ext cx="15240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পরোক্ষ</a:t>
              </a:r>
              <a:endPara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295400" y="4495800"/>
              <a:ext cx="2362200" cy="1447800"/>
            </a:xfrm>
            <a:prstGeom prst="ellipse">
              <a:avLst/>
            </a:prstGeom>
            <a:solidFill>
              <a:srgbClr val="1AA65D"/>
            </a:solidFill>
            <a:ln>
              <a:solidFill>
                <a:srgbClr val="1AA6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latin typeface="Nikosh" pitchFamily="2" charset="0"/>
                  <a:cs typeface="Nikosh" pitchFamily="2" charset="0"/>
                </a:rPr>
                <a:t>অসুস্থতা</a:t>
              </a:r>
              <a:endParaRPr lang="en-US" b="1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2279307" y="4249179"/>
              <a:ext cx="634314" cy="113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581400" y="5334000"/>
              <a:ext cx="1828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334000" y="4419600"/>
              <a:ext cx="3505200" cy="2133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কর্মক্ষমতা</a:t>
              </a:r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হ্রাস</a:t>
              </a:r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শিশু</a:t>
              </a:r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মাতৃ</a:t>
              </a:r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মৃত্যু</a:t>
              </a:r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কম</a:t>
              </a:r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উৎপাদনশীল</a:t>
              </a:r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ভবিষ্য</a:t>
              </a:r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ৎ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প্রজন্ম</a:t>
              </a:r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বেকারত্ব</a:t>
              </a:r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19583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12954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latin typeface="Nikosh" pitchFamily="2" charset="0"/>
                  <a:cs typeface="Nikosh" pitchFamily="2" charset="0"/>
                </a:rPr>
                <a:t>চিত্তবিনোদন</a:t>
              </a:r>
              <a:r>
                <a:rPr lang="en-US" sz="5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5400" b="1" dirty="0" err="1" smtClean="0">
                  <a:latin typeface="Nikosh" pitchFamily="2" charset="0"/>
                  <a:cs typeface="Nikosh" pitchFamily="2" charset="0"/>
                </a:rPr>
                <a:t>চাহিদার</a:t>
              </a:r>
              <a:r>
                <a:rPr lang="en-US" sz="5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5400" b="1" dirty="0" err="1" smtClean="0">
                  <a:latin typeface="Nikosh" pitchFamily="2" charset="0"/>
                  <a:cs typeface="Nikosh" pitchFamily="2" charset="0"/>
                </a:rPr>
                <a:t>অপূরণজনিত</a:t>
              </a:r>
              <a:r>
                <a:rPr lang="en-US" sz="5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5400" b="1" dirty="0" err="1" smtClean="0">
                  <a:latin typeface="Nikosh" pitchFamily="2" charset="0"/>
                  <a:cs typeface="Nikosh" pitchFamily="2" charset="0"/>
                </a:rPr>
                <a:t>সমস্যা</a:t>
              </a:r>
              <a:endParaRPr lang="en-US" sz="1400" b="1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2819400" y="1371600"/>
              <a:ext cx="1981200" cy="1828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H="1">
              <a:off x="4495800" y="1524000"/>
              <a:ext cx="2133600" cy="16763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954428" y="3251886"/>
              <a:ext cx="16002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প্রত্যক্ষ</a:t>
              </a:r>
              <a:endPara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3352800"/>
              <a:ext cx="15240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পরোক্ষ</a:t>
              </a:r>
              <a:endPara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" y="4419600"/>
              <a:ext cx="3048000" cy="22098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latin typeface="Nikosh" pitchFamily="2" charset="0"/>
                  <a:cs typeface="Nikosh" pitchFamily="2" charset="0"/>
                </a:rPr>
                <a:t>একঘেয়ামী</a:t>
              </a:r>
              <a:r>
                <a:rPr lang="en-US" sz="3200" b="1" dirty="0" smtClean="0"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latin typeface="Nikosh" pitchFamily="2" charset="0"/>
                  <a:cs typeface="Nikosh" pitchFamily="2" charset="0"/>
                </a:rPr>
                <a:t>একাকিত্ব</a:t>
              </a:r>
              <a:r>
                <a:rPr lang="en-US" sz="3200" b="1" dirty="0" smtClean="0"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3200" b="1" dirty="0" err="1" smtClean="0">
                  <a:latin typeface="Nikosh" pitchFamily="2" charset="0"/>
                  <a:cs typeface="Nikosh" pitchFamily="2" charset="0"/>
                </a:rPr>
                <a:t>মানসিক</a:t>
              </a:r>
              <a:r>
                <a:rPr lang="en-US" sz="32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latin typeface="Nikosh" pitchFamily="2" charset="0"/>
                  <a:cs typeface="Nikosh" pitchFamily="2" charset="0"/>
                </a:rPr>
                <a:t>বিকাশ</a:t>
              </a:r>
              <a:r>
                <a:rPr lang="en-US" sz="32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latin typeface="Nikosh" pitchFamily="2" charset="0"/>
                  <a:cs typeface="Nikosh" pitchFamily="2" charset="0"/>
                </a:rPr>
                <a:t>ব্যহত</a:t>
              </a:r>
              <a:endParaRPr lang="en-US" sz="1600" b="1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2279307" y="4249179"/>
              <a:ext cx="634314" cy="113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581400" y="5486400"/>
              <a:ext cx="1828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334000" y="4495800"/>
              <a:ext cx="3429000" cy="2057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মাদকাশক্তি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অপরাধ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প্রবণতা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যৌন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হয়রানী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নেতিবাচক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দৃষ্টিভঙ্গি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সৃজসশীলতা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বিনষ্ট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9207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12954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>
                  <a:latin typeface="Nikosh" pitchFamily="2" charset="0"/>
                  <a:cs typeface="Nikosh" pitchFamily="2" charset="0"/>
                </a:rPr>
                <a:t>সামাজিক</a:t>
              </a:r>
              <a:r>
                <a:rPr lang="en-US" sz="48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4800" b="1" dirty="0" err="1" smtClean="0">
                  <a:latin typeface="Nikosh" pitchFamily="2" charset="0"/>
                  <a:cs typeface="Nikosh" pitchFamily="2" charset="0"/>
                </a:rPr>
                <a:t>নিরাপত্ত</a:t>
              </a:r>
              <a:r>
                <a:rPr lang="en-US" sz="48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4800" b="1" dirty="0" err="1" smtClean="0">
                  <a:latin typeface="Nikosh" pitchFamily="2" charset="0"/>
                  <a:cs typeface="Nikosh" pitchFamily="2" charset="0"/>
                </a:rPr>
                <a:t>চাহিদার</a:t>
              </a:r>
              <a:r>
                <a:rPr lang="en-US" sz="48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4800" b="1" dirty="0" err="1" smtClean="0">
                  <a:latin typeface="Nikosh" pitchFamily="2" charset="0"/>
                  <a:cs typeface="Nikosh" pitchFamily="2" charset="0"/>
                </a:rPr>
                <a:t>অপূরণজনিত</a:t>
              </a:r>
              <a:r>
                <a:rPr lang="en-US" sz="48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4800" b="1" dirty="0" err="1" smtClean="0">
                  <a:latin typeface="Nikosh" pitchFamily="2" charset="0"/>
                  <a:cs typeface="Nikosh" pitchFamily="2" charset="0"/>
                </a:rPr>
                <a:t>সমস্যা</a:t>
              </a:r>
              <a:endParaRPr lang="en-US" sz="1200" b="1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2819400" y="1371600"/>
              <a:ext cx="1981200" cy="1828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H="1">
              <a:off x="4495800" y="1524000"/>
              <a:ext cx="2133600" cy="16763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954428" y="3251886"/>
              <a:ext cx="16002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প্রত্যক্ষ</a:t>
              </a:r>
              <a:endPara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3352800"/>
              <a:ext cx="15240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পরোক্ষ</a:t>
              </a:r>
              <a:endPara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43000" y="4495800"/>
              <a:ext cx="2743200" cy="198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latin typeface="Nikosh" pitchFamily="2" charset="0"/>
                  <a:cs typeface="Nikosh" pitchFamily="2" charset="0"/>
                </a:rPr>
                <a:t>নিরাপত্তহীনতা</a:t>
              </a:r>
              <a:r>
                <a:rPr lang="en-US" sz="3200" b="1" dirty="0" smtClean="0"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3200" b="1" dirty="0" err="1" smtClean="0">
                  <a:latin typeface="Nikosh" pitchFamily="2" charset="0"/>
                  <a:cs typeface="Nikosh" pitchFamily="2" charset="0"/>
                </a:rPr>
                <a:t>হতাশা</a:t>
              </a:r>
              <a:endParaRPr lang="en-US" sz="1600" b="1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2" name="Straight Arrow Connector 11"/>
            <p:cNvCxnSpPr>
              <a:stCxn id="9" idx="2"/>
            </p:cNvCxnSpPr>
            <p:nvPr/>
          </p:nvCxnSpPr>
          <p:spPr>
            <a:xfrm rot="5400000">
              <a:off x="2431707" y="4249179"/>
              <a:ext cx="634314" cy="113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886200" y="5486400"/>
              <a:ext cx="1828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638800" y="4495800"/>
              <a:ext cx="3200400" cy="1981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কর্মস্পৃহা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কমে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যাওয়া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দূর্নীতরি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আশ্রয়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বার্ধক্য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সমস্যা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চরম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দারিদ্রতা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সৃষ্টি</a:t>
              </a:r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অসুস্থতা</a:t>
              </a:r>
              <a:endParaRPr lang="en-US" sz="1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52523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/>
            </a:r>
            <a:b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</a:br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/>
            </a:r>
            <a:b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</a:br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/>
            </a:r>
            <a:b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</a:br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/>
            </a:r>
            <a:b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</a:br>
            <a:r>
              <a:rPr lang="bn-IN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4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n-US" sz="4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bn-IN" sz="4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বাংলাদেশে মৌলিক মানবিক চাহিদা পূরণের অন্তরায় </a:t>
            </a:r>
            <a:endParaRPr lang="en-US" sz="4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8382000" cy="4648200"/>
          </a:xfrm>
          <a:noFill/>
        </p:spPr>
        <p:txBody>
          <a:bodyPr>
            <a:normAutofit/>
          </a:bodyPr>
          <a:lstStyle/>
          <a:p>
            <a:pPr marL="457200" indent="-457200"/>
            <a:endParaRPr lang="en-US" sz="3800" b="1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solidFill>
            <a:srgbClr val="7EC86A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endParaRPr lang="en-US" sz="44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lvl="1" algn="just"/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১) 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অতিরিক্ত জনসংখ্যা </a:t>
            </a:r>
          </a:p>
          <a:p>
            <a:pPr lvl="1" algn="just"/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২) 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অনুন্নত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কৃষি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ব্যবস্থা </a:t>
            </a:r>
          </a:p>
          <a:p>
            <a:pPr lvl="1" algn="just"/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৩) 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শিল্পায়নের অভাব </a:t>
            </a:r>
          </a:p>
          <a:p>
            <a:pPr lvl="1" algn="just"/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৪) 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বেকারত্ব  </a:t>
            </a:r>
          </a:p>
          <a:p>
            <a:pPr lvl="1" algn="just"/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৫) 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সামাজিক নিরাপত্তার অপর্যাপ্ততা </a:t>
            </a:r>
          </a:p>
          <a:p>
            <a:pPr lvl="1"/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৬) 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ারিদ্র্য</a:t>
            </a:r>
            <a:endParaRPr lang="en-US" sz="44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lvl="1"/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৭) 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নারী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</a:t>
            </a:r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ক্ষমতায়নের অভাব </a:t>
            </a:r>
          </a:p>
          <a:p>
            <a:pPr lvl="1"/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৮) 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প্রাকৃতিক দুর্যোগ </a:t>
            </a:r>
          </a:p>
          <a:p>
            <a:pPr lvl="1"/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৯) 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আয়ের অসম বন্টন </a:t>
            </a:r>
          </a:p>
          <a:p>
            <a:pPr lvl="1" algn="just"/>
            <a:r>
              <a:rPr lang="bn-IN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dirty="0">
              <a:solidFill>
                <a:srgbClr val="601B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1" name="Picture 3" descr="C:\Users\bfkc\Desktop\পাওয়ার পয়েন্ট\ছবি\download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025" y="3810000"/>
            <a:ext cx="2847975" cy="3048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-25063"/>
            <a:ext cx="9144000" cy="1015663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 ছবিগুলো দ্বারা আমরা কি বুঝি?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bfkc\Desktop\পাওয়ার পয়েন্ট\ছবি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990600"/>
            <a:ext cx="2971800" cy="2819400"/>
          </a:xfrm>
          <a:prstGeom prst="rect">
            <a:avLst/>
          </a:prstGeom>
          <a:noFill/>
        </p:spPr>
      </p:pic>
      <p:pic>
        <p:nvPicPr>
          <p:cNvPr id="2052" name="Picture 4" descr="C:\Users\bfkc\Desktop\পাওয়ার পয়েন্ট\ছবি\download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990600"/>
            <a:ext cx="3048000" cy="2819400"/>
          </a:xfrm>
          <a:prstGeom prst="rect">
            <a:avLst/>
          </a:prstGeom>
          <a:noFill/>
        </p:spPr>
      </p:pic>
      <p:pic>
        <p:nvPicPr>
          <p:cNvPr id="1026" name="Picture 2" descr="C:\Users\bfkc\Desktop\পাওয়ার পয়েন্ট\ছবি\download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90600"/>
            <a:ext cx="3124200" cy="2743200"/>
          </a:xfrm>
          <a:prstGeom prst="rect">
            <a:avLst/>
          </a:prstGeom>
          <a:noFill/>
        </p:spPr>
      </p:pic>
      <p:pic>
        <p:nvPicPr>
          <p:cNvPr id="1027" name="Picture 3" descr="C:\Users\bfkc\Desktop\All Organization\1-SUN\BNF\80759214_2419128678401626_5025504953460850688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200400" cy="3124200"/>
          </a:xfrm>
          <a:prstGeom prst="rect">
            <a:avLst/>
          </a:prstGeom>
          <a:noFill/>
        </p:spPr>
      </p:pic>
      <p:pic>
        <p:nvPicPr>
          <p:cNvPr id="3" name="Picture 2" descr="C:\Users\bfkc\Desktop\পাওয়ার পয়েন্ট\ছবি\220px-Karachi_-_Pakistan-marke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810001"/>
            <a:ext cx="3124200" cy="304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bn-IN" sz="7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বাংলাদেশের মৌলিক মানবিক চাহিদা পূরণে গৃহীত পদক্ষেপ</a:t>
            </a:r>
            <a:r>
              <a:rPr lang="bn-IN" sz="6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2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971550" lvl="1" indent="-514350"/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en-US" sz="6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6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en-US" sz="6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6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en-US" sz="6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6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bn-IN" sz="6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খাদ্য চাহিদা পূরণে গৃহীত পদক্ষেপ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1550" lvl="1" indent="-514350" algn="ctr"/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71550" lvl="1" indent="-514350" algn="ctr"/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71550" lvl="1" indent="-514350" algn="ctr"/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71550" lvl="1" indent="-514350" algn="ctr"/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71550" lvl="1" indent="-514350"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71550" lvl="1" indent="-514350"/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ক)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ভূমিহীন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প্রান্তিক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কৃষকদের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মাঝে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ঋণ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marL="971550" lvl="1" indent="-514350"/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খ)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সেচ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971550" lvl="1" indent="-514350"/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গ)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বীজ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সরবরাহ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971550" lvl="1" indent="-514350"/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ঘ) ভিজিএফ-১৭৩০.৮১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কোটি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টাকা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বরাদ্দ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971550" lvl="1" indent="-514350"/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ঙ) ভিজিডি-১৬৮৫.৪৭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কোটি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টাকা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বরাদ্দ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971550" lvl="1" indent="-514350"/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চ) কাবিটা-৭২০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কোটি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টাকা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বরাদ্দ</a:t>
            </a:r>
            <a:r>
              <a:rPr lang="en-US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971550" lvl="1" indent="-514350"/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71550" lvl="1" indent="-514350"/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71550" lvl="1" indent="-514350"/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71550" lvl="1" indent="-514350"/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71550" lvl="1" indent="-514350"/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71550" lvl="1" indent="-514350" algn="ctr"/>
            <a:endParaRPr lang="bn-IN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vert="horz" lIns="0" rIns="0" bIns="0" anchor="b">
            <a:noAutofit/>
          </a:bodyPr>
          <a:lstStyle/>
          <a:p>
            <a:pPr marL="9715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lang="en-US" sz="6000" b="1" kern="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বস্র</a:t>
            </a:r>
            <a:r>
              <a:rPr kumimoji="0" lang="bn-IN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চাহিদা পূরণে গৃহীত পদক্ষেপ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মাথাপিছু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(২০০৫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) ১৭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মিটার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বস্র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প্রাপ্তির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লক্ষ্যমাত্রা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নির্ধারণ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 algn="just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অর্থবছর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অনুযায়ী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বস্রের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দেখানো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-</a:t>
            </a:r>
          </a:p>
          <a:p>
            <a:pPr lvl="1"/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lvl="1"/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lvl="1"/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lvl="1"/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lvl="1"/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3657600"/>
          <a:ext cx="7620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6184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অর্থ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বছর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বস্র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উৎপাদনের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পরিমান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" pitchFamily="2" charset="0"/>
                          <a:cs typeface="Nikosh" pitchFamily="2" charset="0"/>
                        </a:rPr>
                        <a:t>২০১২-১৩</a:t>
                      </a:r>
                      <a:endParaRPr lang="en-US" sz="3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" pitchFamily="2" charset="0"/>
                          <a:cs typeface="Nikosh" pitchFamily="2" charset="0"/>
                        </a:rPr>
                        <a:t>৭,৪০০ </a:t>
                      </a:r>
                      <a:r>
                        <a:rPr lang="en-US" sz="3600" dirty="0" err="1" smtClean="0">
                          <a:latin typeface="Nikosh" pitchFamily="2" charset="0"/>
                          <a:cs typeface="Nikosh" pitchFamily="2" charset="0"/>
                        </a:rPr>
                        <a:t>মিলিয়ন</a:t>
                      </a:r>
                      <a:r>
                        <a:rPr lang="en-US" sz="360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" pitchFamily="2" charset="0"/>
                          <a:cs typeface="Nikosh" pitchFamily="2" charset="0"/>
                        </a:rPr>
                        <a:t>মিটার</a:t>
                      </a:r>
                      <a:endParaRPr lang="en-US" sz="3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" pitchFamily="2" charset="0"/>
                          <a:cs typeface="Nikosh" pitchFamily="2" charset="0"/>
                        </a:rPr>
                        <a:t>২০১৩-১৪</a:t>
                      </a:r>
                      <a:endParaRPr lang="en-US" sz="3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" pitchFamily="2" charset="0"/>
                          <a:cs typeface="Nikosh" pitchFamily="2" charset="0"/>
                        </a:rPr>
                        <a:t>৭,৪১৪ </a:t>
                      </a:r>
                      <a:r>
                        <a:rPr lang="en-US" sz="3600" dirty="0" err="1" smtClean="0">
                          <a:latin typeface="Nikosh" pitchFamily="2" charset="0"/>
                          <a:cs typeface="Nikosh" pitchFamily="2" charset="0"/>
                        </a:rPr>
                        <a:t>মিলিয়ন</a:t>
                      </a:r>
                      <a:r>
                        <a:rPr lang="en-US" sz="360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" pitchFamily="2" charset="0"/>
                          <a:cs typeface="Nikosh" pitchFamily="2" charset="0"/>
                        </a:rPr>
                        <a:t>মিটার</a:t>
                      </a:r>
                      <a:endParaRPr lang="en-US" sz="3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" pitchFamily="2" charset="0"/>
                          <a:cs typeface="Nikosh" pitchFamily="2" charset="0"/>
                        </a:rPr>
                        <a:t>২০১৪-১৫ (</a:t>
                      </a:r>
                      <a:r>
                        <a:rPr lang="en-US" sz="3600" dirty="0" err="1" smtClean="0">
                          <a:latin typeface="Nikosh" pitchFamily="2" charset="0"/>
                          <a:cs typeface="Nikosh" pitchFamily="2" charset="0"/>
                        </a:rPr>
                        <a:t>ফেব্রুয়ারী</a:t>
                      </a:r>
                      <a:r>
                        <a:rPr lang="en-US" sz="3600" dirty="0" smtClean="0"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3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" pitchFamily="2" charset="0"/>
                          <a:cs typeface="Nikosh" pitchFamily="2" charset="0"/>
                        </a:rPr>
                        <a:t>৪,৩৫৩ </a:t>
                      </a:r>
                      <a:r>
                        <a:rPr lang="en-US" sz="3600" dirty="0" err="1" smtClean="0">
                          <a:latin typeface="Nikosh" pitchFamily="2" charset="0"/>
                          <a:cs typeface="Nikosh" pitchFamily="2" charset="0"/>
                        </a:rPr>
                        <a:t>মিলিয়ন</a:t>
                      </a:r>
                      <a:r>
                        <a:rPr lang="en-US" sz="360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" pitchFamily="2" charset="0"/>
                          <a:cs typeface="Nikosh" pitchFamily="2" charset="0"/>
                        </a:rPr>
                        <a:t>মিটার</a:t>
                      </a:r>
                      <a:endParaRPr lang="en-US" sz="3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vert="horz" lIns="0" rIns="0" bIns="0" anchor="b">
            <a:noAutofit/>
          </a:bodyPr>
          <a:lstStyle/>
          <a:p>
            <a:pPr marL="9715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lang="en-US" sz="5400" b="1" kern="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বাসস্থান</a:t>
            </a:r>
            <a:r>
              <a:rPr kumimoji="0" lang="bn-I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চাহিদা পূরণে গৃহীত পদক্ষেপ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গুচ্ছ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গ্রাম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প্রকল্প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/>
            <a:r>
              <a:rPr lang="en-US" sz="4800" dirty="0" smtClean="0">
                <a:latin typeface="Nikosh" pitchFamily="2" charset="0"/>
                <a:cs typeface="Nikosh" pitchFamily="2" charset="0"/>
              </a:rPr>
              <a:t>খ)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আশ্রয়ণ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প্রকল্প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/>
            <a:r>
              <a:rPr lang="en-US" sz="4800" dirty="0" smtClean="0">
                <a:latin typeface="Nikosh" pitchFamily="2" charset="0"/>
                <a:cs typeface="Nikosh" pitchFamily="2" charset="0"/>
              </a:rPr>
              <a:t>গ)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গৃহায়ণ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তহবিল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গঠন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/>
            <a:r>
              <a:rPr lang="en-US" sz="4800" dirty="0" smtClean="0">
                <a:latin typeface="Nikosh" pitchFamily="2" charset="0"/>
                <a:cs typeface="Nikosh" pitchFamily="2" charset="0"/>
              </a:rPr>
              <a:t>ঘ)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এনজিও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গৃহ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ঋণ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বাস্তবায়ন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০১)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অবৈতনিক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বাধ্যতামূলক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০২)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শিক্ষার্থীদের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উপবৃত্তি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০৩)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বিণামূল্যে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বই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বিতরণ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০৪)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শিক্ষানীতি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২০১০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প্রণয়ন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০৫)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সৃজনশীল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পরীক্ষা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বই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প্রণয়ন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০৬)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কারিগরী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শিক্ষার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গুরুত্বারোপ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০৭)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বাধ্যতামূলক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০৮) </a:t>
            </a:r>
            <a:r>
              <a:rPr lang="as-IN" sz="2000" b="1" dirty="0" smtClean="0">
                <a:latin typeface="Nikosh" pitchFamily="2" charset="0"/>
                <a:cs typeface="Nikosh" pitchFamily="2" charset="0"/>
              </a:rPr>
              <a:t>কারিকুলাম সংস্কার, আধুনিক ও যুগোপযোগী সিলেবাস প্রণয়ন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০৯) </a:t>
            </a:r>
            <a:r>
              <a:rPr lang="as-IN" sz="2000" b="1" dirty="0" smtClean="0">
                <a:latin typeface="Nikosh" pitchFamily="2" charset="0"/>
                <a:cs typeface="Nikosh" pitchFamily="2" charset="0"/>
              </a:rPr>
              <a:t>পরীক্ষা কার্যক্রম সংস্কার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১০) </a:t>
            </a:r>
            <a:r>
              <a:rPr lang="as-IN" sz="2000" b="1" dirty="0" smtClean="0">
                <a:latin typeface="Nikosh" pitchFamily="2" charset="0"/>
                <a:cs typeface="Nikosh" pitchFamily="2" charset="0"/>
              </a:rPr>
              <a:t>শিক্ষাক্ষেত্রে ই-বুক ও ডায়নামিক ওয়েবসাইট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১১) </a:t>
            </a:r>
            <a:r>
              <a:rPr lang="as-IN" sz="2000" b="1" dirty="0" smtClean="0">
                <a:latin typeface="Nikosh" pitchFamily="2" charset="0"/>
                <a:cs typeface="Nikosh" pitchFamily="2" charset="0"/>
              </a:rPr>
              <a:t>যথাসময়ে পরীক্ষা গ্রহণ, ফল প্রকাশ ও ক্লাস শুরু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১২) </a:t>
            </a:r>
            <a:r>
              <a:rPr lang="as-IN" sz="2000" b="1" dirty="0" smtClean="0">
                <a:latin typeface="Nikosh" pitchFamily="2" charset="0"/>
                <a:cs typeface="Nikosh" pitchFamily="2" charset="0"/>
              </a:rPr>
              <a:t>অনলাইনে ভর্তি ও পরীক্ষার ফলাফল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১৩) </a:t>
            </a:r>
            <a:r>
              <a:rPr lang="as-IN" sz="2000" b="1" dirty="0" smtClean="0">
                <a:latin typeface="Nikosh" pitchFamily="2" charset="0"/>
                <a:cs typeface="Nikosh" pitchFamily="2" charset="0"/>
              </a:rPr>
              <a:t>কম্পিউটার ল্যাব স্থাপন 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১৪) </a:t>
            </a:r>
            <a:r>
              <a:rPr lang="as-IN" sz="2000" b="1" dirty="0" smtClean="0">
                <a:latin typeface="Nikosh" pitchFamily="2" charset="0"/>
                <a:cs typeface="Nikosh" pitchFamily="2" charset="0"/>
              </a:rPr>
              <a:t>মাদ্রাসা শিক্ষার আধুনিকায়ন 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১৫) </a:t>
            </a:r>
            <a:r>
              <a:rPr lang="as-IN" sz="2000" b="1" dirty="0" smtClean="0">
                <a:latin typeface="Nikosh" pitchFamily="2" charset="0"/>
                <a:cs typeface="Nikosh" pitchFamily="2" charset="0"/>
              </a:rPr>
              <a:t>স্বতন্ত্র মাদ্রাসা শিক্ষা অধিদপ্তর প্রতিষ্ঠা 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১৬) </a:t>
            </a:r>
            <a:r>
              <a:rPr lang="as-IN" sz="2000" b="1" dirty="0" smtClean="0">
                <a:latin typeface="Nikosh" pitchFamily="2" charset="0"/>
                <a:cs typeface="Nikosh" pitchFamily="2" charset="0"/>
              </a:rPr>
              <a:t>ইসলামী আরবী বিশ্ববিদ্যালয় প্রতিষ্ঠা 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১৭) </a:t>
            </a:r>
            <a:r>
              <a:rPr lang="as-IN" sz="2000" b="1" dirty="0" smtClean="0">
                <a:latin typeface="Nikosh" pitchFamily="2" charset="0"/>
                <a:cs typeface="Nikosh" pitchFamily="2" charset="0"/>
              </a:rPr>
              <a:t>বাংলাদেশ কওমি মাদ্রাসা শিক্ষা কমিশন গঠন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 </a:t>
            </a:r>
            <a:r>
              <a:rPr lang="as-IN" sz="2000" b="1" dirty="0" smtClean="0">
                <a:latin typeface="Nikosh" pitchFamily="2" charset="0"/>
                <a:cs typeface="Nikosh" pitchFamily="2" charset="0"/>
              </a:rPr>
              <a:t/>
            </a:r>
            <a:br>
              <a:rPr lang="as-IN" sz="2000" b="1" dirty="0" smtClean="0">
                <a:latin typeface="Nikosh" pitchFamily="2" charset="0"/>
                <a:cs typeface="Nikosh" pitchFamily="2" charset="0"/>
              </a:rPr>
            </a:br>
            <a:r>
              <a:rPr lang="as-IN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১৮) </a:t>
            </a:r>
            <a:r>
              <a:rPr lang="as-IN" sz="2000" b="1" dirty="0" smtClean="0">
                <a:latin typeface="Nikosh" pitchFamily="2" charset="0"/>
                <a:cs typeface="Nikosh" pitchFamily="2" charset="0"/>
              </a:rPr>
              <a:t>স্কুল ফিডিং কর্মসূচি 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lvl="1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১৯) </a:t>
            </a:r>
            <a:r>
              <a:rPr lang="as-IN" sz="2000" b="1" dirty="0" smtClean="0">
                <a:latin typeface="Nikosh" pitchFamily="2" charset="0"/>
                <a:cs typeface="Nikosh" pitchFamily="2" charset="0"/>
              </a:rPr>
              <a:t>প্রাক-প্রাথমিক শিক্ষার প্রতি গুরুত্বারোপ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/>
            </a:r>
            <a:br>
              <a:rPr lang="as-IN" dirty="0" smtClean="0">
                <a:latin typeface="Nikosh" pitchFamily="2" charset="0"/>
                <a:cs typeface="Nikosh" pitchFamily="2" charset="0"/>
              </a:rPr>
            </a:b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vert="horz" lIns="0" rIns="0" bIns="0" anchor="b">
            <a:noAutofit/>
          </a:bodyPr>
          <a:lstStyle/>
          <a:p>
            <a:pPr marL="971550" marR="0" lvl="1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শিক্ষার</a:t>
            </a:r>
            <a:r>
              <a:rPr kumimoji="0" lang="bn-I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চাহিদা পূরণে গৃহীত পদক্ষেপ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vert="horz" lIns="0" rIns="0" bIns="0" anchor="b">
            <a:noAutofit/>
          </a:bodyPr>
          <a:lstStyle/>
          <a:p>
            <a:pPr marL="9715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9715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চিকিৎসার</a:t>
            </a:r>
            <a:r>
              <a:rPr kumimoji="0" lang="en-US" sz="5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bn-I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চাহিদা পূরণে গৃহীত পদক্ষেপ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কমিউনিটি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ক্লিনিক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3"/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খ)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স্বস্থ্য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3"/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গ)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সম্প্রসারিত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টিকাদান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কর্মসূচী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3"/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ঘ)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মাতৃ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শিশু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স্বাস্থ্য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3"/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ঙ)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পুষ্টি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3"/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চ)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স্বাস্থ্য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বীমা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vert="horz" lIns="0" rIns="0" bIns="0" anchor="b">
            <a:noAutofit/>
          </a:bodyPr>
          <a:lstStyle/>
          <a:p>
            <a:pPr marL="9715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9715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চিত্তবিনোদনের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bn-IN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চাহিদা পূরণে গৃহীত পদক্ষেপ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ক্রীড়া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পরিদপ্তর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কর্তৃক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বার্ষিক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ক্রীড়া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উৎসবের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	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আয়োজন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/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খ) 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পাবলিক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লাইব্রেরীর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উন্নয়ন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/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গ)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চিত্রশালা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নির্মাণ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/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ঘ)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হাছনরাজা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একাডেমি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নির্মাণ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/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ঙ)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পল্লী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কবি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জসীমদ্দিীন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সংগ্রহশালা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নির্মাণ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/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vert="horz" lIns="0" rIns="0" bIns="0" anchor="b">
            <a:noAutofit/>
          </a:bodyPr>
          <a:lstStyle/>
          <a:p>
            <a:pPr marL="9715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9715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4400" b="1" kern="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kern="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নিরাপত্তার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bn-I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চাহিদা পূরণে গৃহীত পদক্ষেপ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rgbClr val="1AA6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0" y="914400"/>
          <a:ext cx="9144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সামাজিক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নিরাপত্ত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কর্মসূচী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সূবিধা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প্রদানের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ধরণ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বয়স্ক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ভাতা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মাসিক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৬০০/-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হারে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অস্বচ্ছল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প্রতিবন্ধী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মাসিক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৭০০/-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হারে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বিধবাওে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স্বামী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পরিত্যাক্তা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মাসিক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৬০০/-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হারে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মাতৃত্বকালীন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ভাতা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মাসিক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৭০০/-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হারে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মুক্তিযোদ্ধাদের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সম্মানী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মাসিক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১০০০০/-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হারে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হিজরা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ও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বেদে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মাসিক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৫০০/-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হারে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অস্বচ্ছল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প্রতিবন্ধিদের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শিক্ষা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ভাতা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মাসিক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৭০০-১২০০/-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হারে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অটিষ্টিক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শিশুদের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১০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টি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স্পেশাল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স্কুল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Nikosh" pitchFamily="2" charset="0"/>
                          <a:cs typeface="Nikosh" pitchFamily="2" charset="0"/>
                        </a:rPr>
                        <a:t>স্থাপন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schemeClr val="bg1"/>
                </a:solidFill>
                <a:latin typeface="Nikosh" pitchFamily="2" charset="0"/>
                <a:ea typeface="+mj-ea"/>
                <a:cs typeface="Nikosh" pitchFamily="2" charset="0"/>
              </a:rPr>
              <a:t>মূল্যায়ন</a:t>
            </a: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b="1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DË‡ii</a:t>
            </a:r>
            <a:r>
              <a:rPr lang="en-US" sz="2800" b="1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2800" b="1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wUK</a:t>
            </a:r>
            <a:r>
              <a:rPr lang="en-US" sz="2800" b="1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wPý</a:t>
            </a:r>
            <a:r>
              <a:rPr lang="en-US" sz="2800" b="1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2800" b="1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1.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msweav‡b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KqwU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K)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QqwU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				L)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mvZwU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M)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cuvPwU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			N)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AvUwU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n‡PQ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(K)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AcwieZ©bxq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		 (L)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wPišÍb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mve©Rbxb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(M) wk¶‡Yi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 		(N)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Acwinvh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(K) ˆ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RweK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		(L)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(M)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DfqB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			(N) †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KvbUvB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/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‘Common Human Needs’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MÖ¯’wU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iPbv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 </a:t>
            </a:r>
          </a:p>
          <a:p>
            <a:pPr marL="514350" indent="-514350"/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	K)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Walter A. Friedlander 	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L)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Charlotte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Towle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M)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Lawrence K. Frank	 	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N)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Robert L. Barker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মানবিক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চাহিদার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অপূরণজনিত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পোস্টার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lvl="1" algn="just"/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 lvl="1" algn="just"/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দলীয়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" name="Content Placeholder 59" descr="download (2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875" y="3301206"/>
            <a:ext cx="2762250" cy="1657350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0" y="-228600"/>
            <a:ext cx="9525000" cy="716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90800" y="-76200"/>
            <a:ext cx="4191000" cy="6858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পাঠ ঘোষণা 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228600" y="609600"/>
            <a:ext cx="9538447" cy="6858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“বাংলাদেশের মৌলিক মানবিক চাহিদা” 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13" descr="download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1371600"/>
            <a:ext cx="1657350" cy="1038762"/>
          </a:xfrm>
          <a:prstGeom prst="ellipse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657600" y="3429000"/>
            <a:ext cx="1676400" cy="1600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মানবিক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চাহিদা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1676401" y="4191000"/>
            <a:ext cx="1981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5334000" y="4191000"/>
            <a:ext cx="17526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1828800" y="2514601"/>
            <a:ext cx="1981200" cy="121919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5" idx="7"/>
          </p:cNvCxnSpPr>
          <p:nvPr/>
        </p:nvCxnSpPr>
        <p:spPr>
          <a:xfrm rot="10800000" flipV="1">
            <a:off x="5088498" y="2590800"/>
            <a:ext cx="1845703" cy="107254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2590801" y="4800598"/>
            <a:ext cx="1295399" cy="83820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4953000" y="4876799"/>
            <a:ext cx="1219200" cy="762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447800"/>
            <a:ext cx="1710070" cy="1143000"/>
          </a:xfrm>
          <a:prstGeom prst="ellipse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85800" y="27432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খাদ্য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5029200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বার্সস্থান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1600200"/>
            <a:ext cx="8915400" cy="5152585"/>
            <a:chOff x="0" y="1600200"/>
            <a:chExt cx="8915400" cy="5152585"/>
          </a:xfrm>
        </p:grpSpPr>
        <p:pic>
          <p:nvPicPr>
            <p:cNvPr id="12" name="Picture 11" descr="download (16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67136" y="3581400"/>
              <a:ext cx="1695864" cy="1143000"/>
            </a:xfrm>
            <a:prstGeom prst="ellipse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543800" y="2819400"/>
              <a:ext cx="1219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চিকিৎসা</a:t>
              </a:r>
              <a:endParaRPr lang="en-US" sz="2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39000" y="48006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চিত্তবিনোদন</a:t>
              </a:r>
              <a:endParaRPr lang="en-US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1" name="Picture 10" descr="download (13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3200" y="1600200"/>
              <a:ext cx="1717623" cy="1143000"/>
            </a:xfrm>
            <a:prstGeom prst="ellipse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4724400" y="2438400"/>
              <a:ext cx="914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শিক্ষা</a:t>
              </a:r>
              <a:endParaRPr lang="en-US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61" name="Picture 60" descr="download (2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6400" y="5486400"/>
              <a:ext cx="1752599" cy="1219200"/>
            </a:xfrm>
            <a:prstGeom prst="ellipse">
              <a:avLst/>
            </a:prstGeom>
          </p:spPr>
        </p:pic>
        <p:pic>
          <p:nvPicPr>
            <p:cNvPr id="62" name="Picture 61" descr="download (10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52613" y="5562600"/>
              <a:ext cx="1804987" cy="1190185"/>
            </a:xfrm>
            <a:prstGeom prst="ellipse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0" y="5943600"/>
              <a:ext cx="17526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সামাজিক</a:t>
              </a:r>
              <a:endPara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নিরাপত্তা</a:t>
              </a:r>
              <a:endParaRPr lang="en-US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315200" y="61722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বস্র</a:t>
              </a:r>
              <a:endParaRPr lang="en-US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>
          <a:xfrm rot="5400000" flipH="1" flipV="1">
            <a:off x="3886200" y="2894806"/>
            <a:ext cx="10668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520" y="3733800"/>
            <a:ext cx="1657823" cy="11430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সমাজকর্মী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মানবিক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পূরণে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পদক্ষেপটি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সর্বপ্রথম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একক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76200"/>
            <a:ext cx="9144000" cy="1323439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প্রশ্ন আছে  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5821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lvl="0" algn="ctr"/>
            <a:r>
              <a:rPr lang="en-US" sz="3200" b="1" dirty="0" smtClean="0">
                <a:sym typeface="Wingdings"/>
              </a:rPr>
              <a:t/>
            </a:r>
            <a:br>
              <a:rPr lang="en-US" sz="3200" b="1" dirty="0" smtClean="0">
                <a:sym typeface="Wingdings"/>
              </a:rPr>
            </a:br>
            <a:r>
              <a:rPr lang="en-US" sz="3200" dirty="0" smtClean="0">
                <a:sym typeface="Wingdings"/>
              </a:rPr>
              <a:t/>
            </a:r>
            <a:br>
              <a:rPr lang="en-US" sz="3200" dirty="0" smtClean="0">
                <a:sym typeface="Wingdings"/>
              </a:rPr>
            </a:br>
            <a:r>
              <a:rPr lang="en-US" sz="3200" dirty="0" smtClean="0">
                <a:sym typeface="Wingdings"/>
              </a:rPr>
              <a:t/>
            </a:r>
            <a:br>
              <a:rPr lang="en-US" sz="3200" dirty="0" smtClean="0">
                <a:sym typeface="Wingdings"/>
              </a:rPr>
            </a:br>
            <a:r>
              <a:rPr lang="en-US" sz="3200" dirty="0" smtClean="0">
                <a:sym typeface="Wingdings"/>
              </a:rPr>
              <a:t/>
            </a:r>
            <a:br>
              <a:rPr lang="en-US" sz="3200" dirty="0" smtClean="0">
                <a:sym typeface="Wingdings"/>
              </a:rPr>
            </a:br>
            <a:r>
              <a:rPr lang="en-US" sz="3200" dirty="0" smtClean="0">
                <a:sym typeface="Wingdings"/>
              </a:rPr>
              <a:t/>
            </a:r>
            <a:br>
              <a:rPr lang="en-US" sz="3200" dirty="0" smtClean="0">
                <a:sym typeface="Wingdings"/>
              </a:rPr>
            </a:br>
            <a:r>
              <a:rPr lang="en-US" sz="3200" dirty="0" smtClean="0">
                <a:sym typeface="Wingdings"/>
              </a:rPr>
              <a:t/>
            </a:r>
            <a:br>
              <a:rPr lang="en-US" sz="3200" dirty="0" smtClean="0">
                <a:sym typeface="Wingdings"/>
              </a:rPr>
            </a:br>
            <a:r>
              <a:rPr lang="en-US" sz="3200" dirty="0" smtClean="0">
                <a:sym typeface="Wingdings"/>
              </a:rPr>
              <a:t/>
            </a:r>
            <a:br>
              <a:rPr lang="en-US" sz="3200" dirty="0" smtClean="0">
                <a:sym typeface="Wingdings"/>
              </a:rPr>
            </a:br>
            <a:r>
              <a:rPr lang="en-US" sz="3200" dirty="0" smtClean="0">
                <a:sym typeface="Wingdings"/>
              </a:rPr>
              <a:t/>
            </a:r>
            <a:br>
              <a:rPr lang="en-US" sz="3200" dirty="0" smtClean="0">
                <a:sym typeface="Wingdings"/>
              </a:rPr>
            </a:br>
            <a:r>
              <a:rPr lang="en-US" sz="8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  <a:sym typeface="Wingdings"/>
              </a:rPr>
              <a:t>সৃজনশীল</a:t>
            </a:r>
            <a:r>
              <a:rPr lang="en-US" sz="8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  <a:sym typeface="Wingdings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  <a:sym typeface="Wingdings"/>
              </a:rPr>
              <a:t>প্রশ্ন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mgvRKg©x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ZŠwn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wcGBPwW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m¤úªwZ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†`‡k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wd‡i‡Qb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iv‡Zi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XvKvi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†`‡L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AevK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iv¯Ívi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‡÷kb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Uvwg©bv‡j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ï‡q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‡”Q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Gme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`„k¨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gg©vnZ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Ab¨w`‡K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RevewU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Luy‡R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c~i‡Yi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e¨_©Zv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†_‡KB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lvl="1"/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AvkÖq¯’j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 						1 </a:t>
            </a:r>
          </a:p>
          <a:p>
            <a:pPr lvl="1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L)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 			2 </a:t>
            </a:r>
          </a:p>
          <a:p>
            <a:pPr lvl="1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M)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DÏxcKwU‡Z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Bw½Z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 	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Kiæb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							3 </a:t>
            </a:r>
          </a:p>
          <a:p>
            <a:pPr lvl="1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N)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me©‡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Dw³wU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KZUzKz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hyw³msMZ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 	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gZvgZ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							4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fkc\Desktop\পাওয়ার পয়েন্ট\ছবি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20040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632" lvl="1"/>
            <a:r>
              <a:rPr lang="bn-IN" sz="35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১।</a:t>
            </a:r>
            <a:r>
              <a:rPr lang="en-US" sz="35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5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বাংলাদেশে মৌল মানবিক চাহিদা পূরণে সরকারের </a:t>
            </a:r>
            <a:r>
              <a:rPr lang="en-US" sz="35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IN" sz="35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পাশাপাশি বেসরকারি উদ্যোগকে তুমি কতটুকু সমর্থন কর – </a:t>
            </a:r>
            <a:r>
              <a:rPr lang="en-US" sz="35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IN" sz="35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যুক্তি দেখাও।   </a:t>
            </a:r>
            <a:endParaRPr lang="en-US" sz="35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marL="484632" lvl="1"/>
            <a:r>
              <a:rPr lang="bn-IN" sz="35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২। বাংলাদেশের মৌল মানবিক চাহিদা পূরণে </a:t>
            </a:r>
            <a:r>
              <a:rPr lang="en-US" sz="35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IN" sz="35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অপূরণজনিত সমস্যা দূরীকরণে </a:t>
            </a:r>
            <a:r>
              <a:rPr lang="en-US" sz="35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IN" sz="35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সমাজকর্মীদের ভূমিকা </a:t>
            </a:r>
            <a:r>
              <a:rPr lang="en-US" sz="35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IN" sz="35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উল্লেখ করো।  </a:t>
            </a:r>
            <a:endParaRPr lang="en-US" sz="35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2590800"/>
            <a:ext cx="2819400" cy="609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বাড়ীর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54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US" sz="3800" b="1" dirty="0" smtClean="0"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3800" b="1" dirty="0" smtClean="0">
                <a:latin typeface="Nikosh" pitchFamily="2" charset="0"/>
                <a:cs typeface="Nikosh" pitchFamily="2" charset="0"/>
              </a:rPr>
              <a:t>	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১।</a:t>
            </a: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মৌলিক মানবিক চাহিদা কী তা বলতে </a:t>
            </a: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পারবে।</a:t>
            </a:r>
          </a:p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২</a:t>
            </a: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বাংলাদেশের মৌলিক মানবিক চাহিদার </a:t>
            </a: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			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বর্তমান পরিস্থিতি ব্যাখ্যা করতে পারবে।</a:t>
            </a:r>
          </a:p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৩।</a:t>
            </a: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বাংলাদেশের অপূরণজনিত</a:t>
            </a: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মৌলিক মানবিক </a:t>
            </a: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		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চাহিদার </a:t>
            </a:r>
            <a:r>
              <a:rPr lang="en-US" sz="4000" b="1" dirty="0" err="1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সৃষ্ট</a:t>
            </a: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সমস্যা বিশ্লেষণ </a:t>
            </a: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			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করতে পারবে।  </a:t>
            </a:r>
          </a:p>
          <a:p>
            <a:pPr algn="just">
              <a:spcBef>
                <a:spcPts val="0"/>
              </a:spcBef>
            </a:pP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৪। বাংলাদেশে মৌলিক</a:t>
            </a: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মানবিক চাহিদা পূরণের </a:t>
            </a: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		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অন্তরায় ব্যাখ্যা করতে পারবে।</a:t>
            </a:r>
          </a:p>
          <a:p>
            <a:pPr algn="just">
              <a:spcBef>
                <a:spcPts val="0"/>
              </a:spcBef>
            </a:pP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৫। বাংলাদেশের </a:t>
            </a:r>
            <a:r>
              <a:rPr lang="bn-IN" sz="4000" b="1" dirty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মৌলিক মানবিক চাহিদা 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পূরণে </a:t>
            </a:r>
            <a:r>
              <a:rPr lang="en-US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		</a:t>
            </a:r>
            <a:r>
              <a:rPr lang="bn-IN" sz="4000" b="1" dirty="0" smtClean="0">
                <a:solidFill>
                  <a:srgbClr val="3333CC"/>
                </a:solidFill>
                <a:latin typeface="Nikosh" pitchFamily="2" charset="0"/>
                <a:cs typeface="Nikosh" pitchFamily="2" charset="0"/>
              </a:rPr>
              <a:t>গৃহীত পদক্ষেপ বর্ণনা করতে পারবে।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47" y="0"/>
            <a:ext cx="9144000" cy="6096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 শেষে শিক্ষার্থীরা-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641022395"/>
              </p:ext>
            </p:extLst>
          </p:nvPr>
        </p:nvGraphicFramePr>
        <p:xfrm>
          <a:off x="228600" y="1905000"/>
          <a:ext cx="8763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মানবিক চাহিদার ধারণা 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73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286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সুতরাং, মানুষের বেঁচে থাকা, বৃদ্ধি, বিকাশ এবংসামাজিক মর্যাদা ও অস্তিত্ব রক্ষার জন্য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অবশ্যই পূরণীয় ও অপরিহার্য চাহিদার সমষ্টি বা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সমন্বিত রূপই হলো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মৌলিক মানবিক চাহিদা</a:t>
            </a:r>
            <a:r>
              <a:rPr lang="bn-IN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648200" cy="45720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মৌলিক চাহিদা</a:t>
            </a:r>
          </a:p>
          <a:p>
            <a:pPr algn="just"/>
            <a:r>
              <a:rPr lang="bn-IN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মানুষের বেঁচে থাকার জন্য, দৈহিক বৃদ্ধি ও বিকাশের জন্য যেসব চাহিদা পূরণ করা অপরিহার্য তাকে মৌলিক চাহিদা বলে। যেমনঃ খাদ্য ও ঘুম ইত্যাদি। </a:t>
            </a:r>
            <a:endParaRPr lang="en-US" sz="40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0"/>
            <a:ext cx="4495800" cy="4572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মানবিক চাহিদা </a:t>
            </a:r>
          </a:p>
          <a:p>
            <a:pPr algn="just"/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সুস্থ ও স্বাভাবিক মানুষ হিসেবে সমাজবদ্ধ জীবনযাপনের জন্য যে সকল চাহিদা পূরণ একান্ত অপরিহার্য, সেগুলোকে মানবিক চাহিদা বলে। যেমনঃ বস্ত্র, বাসস্থান ও শিক্ষা ইত্যাদি। </a:t>
            </a:r>
            <a:endParaRPr lang="en-US" sz="36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200" b="1" dirty="0" smtClean="0"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ডেভিড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জেরি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জুলিয়া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জেরি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প্রণীত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কলিন্স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সমাজবিজ্ঞান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অভিধানে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- “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মানবিক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এমন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যাতে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তাদের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মানবিক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গুণাবলির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পূরণে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অংশগ্রহণ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।”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avid J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2441150" cy="3124200"/>
          </a:xfrm>
          <a:prstGeom prst="ellipse">
            <a:avLst/>
          </a:prstGeom>
          <a:ln w="76200">
            <a:solidFill>
              <a:srgbClr val="FF0000"/>
            </a:solidFill>
            <a:prstDash val="solid"/>
          </a:ln>
        </p:spPr>
      </p:pic>
      <p:pic>
        <p:nvPicPr>
          <p:cNvPr id="6" name="Picture 5" descr="images (4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76200"/>
            <a:ext cx="2514600" cy="2971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Cloud Callout 6"/>
          <p:cNvSpPr/>
          <p:nvPr/>
        </p:nvSpPr>
        <p:spPr>
          <a:xfrm>
            <a:off x="3200400" y="685800"/>
            <a:ext cx="22098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মনীষীর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বক্তব্য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3184</TotalTime>
  <Words>2369</Words>
  <Application>Microsoft Office PowerPoint</Application>
  <PresentationFormat>On-screen Show (4:3)</PresentationFormat>
  <Paragraphs>520</Paragraphs>
  <Slides>54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Flow</vt:lpstr>
      <vt:lpstr>Slide 1</vt:lpstr>
      <vt:lpstr>Slide 2</vt:lpstr>
      <vt:lpstr>পাঠ পরিচিতি </vt:lpstr>
      <vt:lpstr>                </vt:lpstr>
      <vt:lpstr>Slide 5</vt:lpstr>
      <vt:lpstr>Slide 6</vt:lpstr>
      <vt:lpstr>মৌলিক মানবিক চাহিদার ধারণা  </vt:lpstr>
      <vt:lpstr>সুতরাং, মানুষের বেঁচে থাকা, বৃদ্ধি, বিকাশ এবংসামাজিক মর্যাদা ও অস্তিত্ব রক্ষার জন্য অবশ্যই পূরণীয় ও অপরিহার্য চাহিদার সমষ্টি বা সমন্বিত রূপই হলো মৌলিক মানবিক চাহিদা।  </vt:lpstr>
      <vt:lpstr>Slide 9</vt:lpstr>
      <vt:lpstr>মনোবিজ্ঞানী আব্রাহাম মাসলোর চাহিদার সোপান বা পিরামিড</vt:lpstr>
      <vt:lpstr>Slide 11</vt:lpstr>
      <vt:lpstr>মৌলিক মানবিক চাহিদার বৈশিষ্ট্য  </vt:lpstr>
      <vt:lpstr>    মৌলিক মানবিক চাহিদার প্রকারভেদ </vt:lpstr>
      <vt:lpstr>Slide 14</vt:lpstr>
      <vt:lpstr>Slide 15</vt:lpstr>
      <vt:lpstr> বস্ত্র </vt:lpstr>
      <vt:lpstr>বাসস্থান</vt:lpstr>
      <vt:lpstr> শিক্ষা </vt:lpstr>
      <vt:lpstr>Slide 19</vt:lpstr>
      <vt:lpstr>     চিকিৎসা </vt:lpstr>
      <vt:lpstr>চিত্তবিনোদন</vt:lpstr>
      <vt:lpstr> </vt:lpstr>
      <vt:lpstr>বাংলাদেশের মৌলিক মানবিক চাহিদার বর্তমান পরিস্থিতি </vt:lpstr>
      <vt:lpstr>খাদ্য পরিস্থিতি </vt:lpstr>
      <vt:lpstr>বস্ত্র পরিস্থিতি </vt:lpstr>
      <vt:lpstr>Slide 26</vt:lpstr>
      <vt:lpstr>Slide 27</vt:lpstr>
      <vt:lpstr>Slide 28</vt:lpstr>
      <vt:lpstr>Slide 29</vt:lpstr>
      <vt:lpstr>সামাজিক  নিরাপত্তা পরিস্থিতি</vt:lpstr>
      <vt:lpstr>বাংলাদেশের মৌলিক মানবিক চাহিদার অপূরণজনিত সমস্যা  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        বাংলাদেশে মৌলিক মানবিক চাহিদা পূরণের অন্তরায় </vt:lpstr>
      <vt:lpstr>Slide 40</vt:lpstr>
      <vt:lpstr>       খাদ্য চাহিদা পূরণে গৃহীত পদক্ষেপ</vt:lpstr>
      <vt:lpstr>Slide 42</vt:lpstr>
      <vt:lpstr>       বাসস্থান চাহিদা পূরণে গৃহীত পদক্ষেপ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        সৃজনশীল প্রশ্ন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''SHAHJAHAN''</dc:creator>
  <cp:lastModifiedBy>HP</cp:lastModifiedBy>
  <cp:revision>951</cp:revision>
  <dcterms:created xsi:type="dcterms:W3CDTF">2006-08-16T00:00:00Z</dcterms:created>
  <dcterms:modified xsi:type="dcterms:W3CDTF">2020-10-28T14:12:03Z</dcterms:modified>
</cp:coreProperties>
</file>