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035" autoAdjust="0"/>
    <p:restoredTop sz="93461" autoAdjust="0"/>
  </p:normalViewPr>
  <p:slideViewPr>
    <p:cSldViewPr>
      <p:cViewPr>
        <p:scale>
          <a:sx n="30" d="100"/>
          <a:sy n="30" d="100"/>
        </p:scale>
        <p:origin x="-2436" y="-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1ACA35-B209-46CB-A1BA-99C6307A00F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33B7B4F-B1E7-45F5-9C65-D63BFF99C130}">
      <dgm:prSet/>
      <dgm:spPr/>
      <dgm:t>
        <a:bodyPr/>
        <a:lstStyle/>
        <a:p>
          <a:pPr rtl="0"/>
          <a:r>
            <a:rPr lang="bn-IN" dirty="0" smtClean="0"/>
            <a:t>বিধেয়কের সংগা দাও।?</a:t>
          </a:r>
          <a:endParaRPr lang="en-US" dirty="0"/>
        </a:p>
      </dgm:t>
    </dgm:pt>
    <dgm:pt modelId="{B2F451CD-954A-435A-A89C-7513464653FF}" type="parTrans" cxnId="{434DBA2B-BBA0-4612-A7AF-AECF81BD69D7}">
      <dgm:prSet/>
      <dgm:spPr/>
      <dgm:t>
        <a:bodyPr/>
        <a:lstStyle/>
        <a:p>
          <a:endParaRPr lang="en-US"/>
        </a:p>
      </dgm:t>
    </dgm:pt>
    <dgm:pt modelId="{2776C206-4E09-438B-A30E-F40224DC3C8D}" type="sibTrans" cxnId="{434DBA2B-BBA0-4612-A7AF-AECF81BD69D7}">
      <dgm:prSet/>
      <dgm:spPr/>
      <dgm:t>
        <a:bodyPr/>
        <a:lstStyle/>
        <a:p>
          <a:endParaRPr lang="en-US"/>
        </a:p>
      </dgm:t>
    </dgm:pt>
    <dgm:pt modelId="{6B816C4E-10D5-4A87-8DEA-304764DD10F7}">
      <dgm:prSet/>
      <dgm:spPr/>
      <dgm:t>
        <a:bodyPr/>
        <a:lstStyle/>
        <a:p>
          <a:pPr rtl="0"/>
          <a:r>
            <a:rPr lang="bn-IN" dirty="0" smtClean="0"/>
            <a:t>বিধেয় ও বিধেয়কের  মধ্যে পার্থক্য লিখ</a:t>
          </a:r>
          <a:endParaRPr lang="en-US" dirty="0"/>
        </a:p>
      </dgm:t>
    </dgm:pt>
    <dgm:pt modelId="{E93E0F11-ACEC-48A3-BC1F-BA719B83BF38}" type="parTrans" cxnId="{5719103F-BB86-4664-9696-7DC61C12C830}">
      <dgm:prSet/>
      <dgm:spPr/>
      <dgm:t>
        <a:bodyPr/>
        <a:lstStyle/>
        <a:p>
          <a:endParaRPr lang="en-US"/>
        </a:p>
      </dgm:t>
    </dgm:pt>
    <dgm:pt modelId="{31A98E46-65C7-4BEF-B48D-EEC5DEEA0261}" type="sibTrans" cxnId="{5719103F-BB86-4664-9696-7DC61C12C830}">
      <dgm:prSet/>
      <dgm:spPr/>
      <dgm:t>
        <a:bodyPr/>
        <a:lstStyle/>
        <a:p>
          <a:endParaRPr lang="en-US"/>
        </a:p>
      </dgm:t>
    </dgm:pt>
    <dgm:pt modelId="{15B6A45C-07A4-4286-A5DE-D6F447F9E6D4}">
      <dgm:prSet/>
      <dgm:spPr/>
      <dgm:t>
        <a:bodyPr/>
        <a:lstStyle/>
        <a:p>
          <a:pPr rtl="0"/>
          <a:r>
            <a:rPr lang="bn-IN" dirty="0" smtClean="0"/>
            <a:t>বিধেয়ক কত প্রকার ও কি কি?</a:t>
          </a:r>
          <a:endParaRPr lang="en-US" dirty="0"/>
        </a:p>
      </dgm:t>
    </dgm:pt>
    <dgm:pt modelId="{51E779AE-E7AF-4940-92C2-FA8553030D6A}" type="parTrans" cxnId="{8041C0E2-01A4-4ABD-B1AA-22D1BA7837B4}">
      <dgm:prSet/>
      <dgm:spPr/>
      <dgm:t>
        <a:bodyPr/>
        <a:lstStyle/>
        <a:p>
          <a:endParaRPr lang="en-US"/>
        </a:p>
      </dgm:t>
    </dgm:pt>
    <dgm:pt modelId="{3C81E5AA-5C5F-4B7F-876A-6D32FA609AB8}" type="sibTrans" cxnId="{8041C0E2-01A4-4ABD-B1AA-22D1BA7837B4}">
      <dgm:prSet/>
      <dgm:spPr/>
      <dgm:t>
        <a:bodyPr/>
        <a:lstStyle/>
        <a:p>
          <a:endParaRPr lang="en-US"/>
        </a:p>
      </dgm:t>
    </dgm:pt>
    <dgm:pt modelId="{87DEABB4-9BDA-48A2-84EF-4EB42ABD0FF9}" type="pres">
      <dgm:prSet presAssocID="{A31ACA35-B209-46CB-A1BA-99C6307A00F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86ED41-C3EB-44BB-AB85-3671AA501515}" type="pres">
      <dgm:prSet presAssocID="{C33B7B4F-B1E7-45F5-9C65-D63BFF99C130}" presName="parentText" presStyleLbl="node1" presStyleIdx="0" presStyleCnt="3" custLinFactNeighborY="7280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3D1892-2965-42DD-9DE2-AF839E9366FA}" type="pres">
      <dgm:prSet presAssocID="{2776C206-4E09-438B-A30E-F40224DC3C8D}" presName="spacer" presStyleCnt="0"/>
      <dgm:spPr/>
    </dgm:pt>
    <dgm:pt modelId="{E27E5C05-D7BE-4FF0-AAF2-7CA36248D151}" type="pres">
      <dgm:prSet presAssocID="{6B816C4E-10D5-4A87-8DEA-304764DD10F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19BEF-008A-4418-9E3C-0EF93E80E976}" type="pres">
      <dgm:prSet presAssocID="{31A98E46-65C7-4BEF-B48D-EEC5DEEA0261}" presName="spacer" presStyleCnt="0"/>
      <dgm:spPr/>
    </dgm:pt>
    <dgm:pt modelId="{CA052124-2757-4C93-959D-5F17B6B6B988}" type="pres">
      <dgm:prSet presAssocID="{15B6A45C-07A4-4286-A5DE-D6F447F9E6D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8F9986-4C88-4C44-B524-B28E9546D165}" type="presOf" srcId="{A31ACA35-B209-46CB-A1BA-99C6307A00F6}" destId="{87DEABB4-9BDA-48A2-84EF-4EB42ABD0FF9}" srcOrd="0" destOrd="0" presId="urn:microsoft.com/office/officeart/2005/8/layout/vList2"/>
    <dgm:cxn modelId="{45F7ACEB-5DD2-431E-A31F-2DFA707386BE}" type="presOf" srcId="{C33B7B4F-B1E7-45F5-9C65-D63BFF99C130}" destId="{2486ED41-C3EB-44BB-AB85-3671AA501515}" srcOrd="0" destOrd="0" presId="urn:microsoft.com/office/officeart/2005/8/layout/vList2"/>
    <dgm:cxn modelId="{5FF74ECF-648D-46E2-971F-FF6678224EE8}" type="presOf" srcId="{15B6A45C-07A4-4286-A5DE-D6F447F9E6D4}" destId="{CA052124-2757-4C93-959D-5F17B6B6B988}" srcOrd="0" destOrd="0" presId="urn:microsoft.com/office/officeart/2005/8/layout/vList2"/>
    <dgm:cxn modelId="{8041C0E2-01A4-4ABD-B1AA-22D1BA7837B4}" srcId="{A31ACA35-B209-46CB-A1BA-99C6307A00F6}" destId="{15B6A45C-07A4-4286-A5DE-D6F447F9E6D4}" srcOrd="2" destOrd="0" parTransId="{51E779AE-E7AF-4940-92C2-FA8553030D6A}" sibTransId="{3C81E5AA-5C5F-4B7F-876A-6D32FA609AB8}"/>
    <dgm:cxn modelId="{511D8C17-FA4B-4BB6-8EA3-0AF5690C030C}" type="presOf" srcId="{6B816C4E-10D5-4A87-8DEA-304764DD10F7}" destId="{E27E5C05-D7BE-4FF0-AAF2-7CA36248D151}" srcOrd="0" destOrd="0" presId="urn:microsoft.com/office/officeart/2005/8/layout/vList2"/>
    <dgm:cxn modelId="{5719103F-BB86-4664-9696-7DC61C12C830}" srcId="{A31ACA35-B209-46CB-A1BA-99C6307A00F6}" destId="{6B816C4E-10D5-4A87-8DEA-304764DD10F7}" srcOrd="1" destOrd="0" parTransId="{E93E0F11-ACEC-48A3-BC1F-BA719B83BF38}" sibTransId="{31A98E46-65C7-4BEF-B48D-EEC5DEEA0261}"/>
    <dgm:cxn modelId="{434DBA2B-BBA0-4612-A7AF-AECF81BD69D7}" srcId="{A31ACA35-B209-46CB-A1BA-99C6307A00F6}" destId="{C33B7B4F-B1E7-45F5-9C65-D63BFF99C130}" srcOrd="0" destOrd="0" parTransId="{B2F451CD-954A-435A-A89C-7513464653FF}" sibTransId="{2776C206-4E09-438B-A30E-F40224DC3C8D}"/>
    <dgm:cxn modelId="{3D76BFDB-5A0F-4D9D-B207-807B10701A44}" type="presParOf" srcId="{87DEABB4-9BDA-48A2-84EF-4EB42ABD0FF9}" destId="{2486ED41-C3EB-44BB-AB85-3671AA501515}" srcOrd="0" destOrd="0" presId="urn:microsoft.com/office/officeart/2005/8/layout/vList2"/>
    <dgm:cxn modelId="{8EFDC5BE-AAC2-4593-B1E6-769C520706DE}" type="presParOf" srcId="{87DEABB4-9BDA-48A2-84EF-4EB42ABD0FF9}" destId="{913D1892-2965-42DD-9DE2-AF839E9366FA}" srcOrd="1" destOrd="0" presId="urn:microsoft.com/office/officeart/2005/8/layout/vList2"/>
    <dgm:cxn modelId="{9E3A1550-A1D4-47A1-8BC0-AAD9C731888F}" type="presParOf" srcId="{87DEABB4-9BDA-48A2-84EF-4EB42ABD0FF9}" destId="{E27E5C05-D7BE-4FF0-AAF2-7CA36248D151}" srcOrd="2" destOrd="0" presId="urn:microsoft.com/office/officeart/2005/8/layout/vList2"/>
    <dgm:cxn modelId="{7EF57AC0-BF21-405E-9F16-E6B476405F2C}" type="presParOf" srcId="{87DEABB4-9BDA-48A2-84EF-4EB42ABD0FF9}" destId="{D2019BEF-008A-4418-9E3C-0EF93E80E976}" srcOrd="3" destOrd="0" presId="urn:microsoft.com/office/officeart/2005/8/layout/vList2"/>
    <dgm:cxn modelId="{2316C14F-6E44-4006-AF10-BA07217DC917}" type="presParOf" srcId="{87DEABB4-9BDA-48A2-84EF-4EB42ABD0FF9}" destId="{CA052124-2757-4C93-959D-5F17B6B6B988}" srcOrd="4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455EA-AA49-4D3F-9F7A-A32A586E93EB}" type="datetimeFigureOut">
              <a:rPr lang="en-US" smtClean="0"/>
              <a:pPr/>
              <a:t>28-Oct-20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63DD-2957-479D-94F7-4640249C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455EA-AA49-4D3F-9F7A-A32A586E93EB}" type="datetimeFigureOut">
              <a:rPr lang="en-US" smtClean="0"/>
              <a:pPr/>
              <a:t>28-Oct-20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63DD-2957-479D-94F7-4640249C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455EA-AA49-4D3F-9F7A-A32A586E93EB}" type="datetimeFigureOut">
              <a:rPr lang="en-US" smtClean="0"/>
              <a:pPr/>
              <a:t>28-Oct-20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63DD-2957-479D-94F7-4640249C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455EA-AA49-4D3F-9F7A-A32A586E93EB}" type="datetimeFigureOut">
              <a:rPr lang="en-US" smtClean="0"/>
              <a:pPr/>
              <a:t>28-Oct-20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63DD-2957-479D-94F7-4640249C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455EA-AA49-4D3F-9F7A-A32A586E93EB}" type="datetimeFigureOut">
              <a:rPr lang="en-US" smtClean="0"/>
              <a:pPr/>
              <a:t>28-Oct-20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63DD-2957-479D-94F7-4640249C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455EA-AA49-4D3F-9F7A-A32A586E93EB}" type="datetimeFigureOut">
              <a:rPr lang="en-US" smtClean="0"/>
              <a:pPr/>
              <a:t>28-Oct-20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63DD-2957-479D-94F7-4640249C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455EA-AA49-4D3F-9F7A-A32A586E93EB}" type="datetimeFigureOut">
              <a:rPr lang="en-US" smtClean="0"/>
              <a:pPr/>
              <a:t>28-Oct-20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63DD-2957-479D-94F7-4640249C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455EA-AA49-4D3F-9F7A-A32A586E93EB}" type="datetimeFigureOut">
              <a:rPr lang="en-US" smtClean="0"/>
              <a:pPr/>
              <a:t>28-Oct-20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63DD-2957-479D-94F7-4640249C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455EA-AA49-4D3F-9F7A-A32A586E93EB}" type="datetimeFigureOut">
              <a:rPr lang="en-US" smtClean="0"/>
              <a:pPr/>
              <a:t>28-Oct-20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63DD-2957-479D-94F7-4640249C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455EA-AA49-4D3F-9F7A-A32A586E93EB}" type="datetimeFigureOut">
              <a:rPr lang="en-US" smtClean="0"/>
              <a:pPr/>
              <a:t>28-Oct-20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63DD-2957-479D-94F7-4640249C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455EA-AA49-4D3F-9F7A-A32A586E93EB}" type="datetimeFigureOut">
              <a:rPr lang="en-US" smtClean="0"/>
              <a:pPr/>
              <a:t>28-Oct-20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63DD-2957-479D-94F7-4640249C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455EA-AA49-4D3F-9F7A-A32A586E93EB}" type="datetimeFigureOut">
              <a:rPr lang="en-US" smtClean="0"/>
              <a:pPr/>
              <a:t>28-Oct-20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363DD-2957-479D-94F7-4640249C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hiter sak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153400" cy="1143000"/>
          </a:xfr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bn-IN" sz="4800" u="sng" dirty="0" smtClean="0">
                <a:solidFill>
                  <a:srgbClr val="FF0000"/>
                </a:solidFill>
              </a:rPr>
              <a:t>সবাইকে শীতের হিমেল শুভেচ্ছা</a:t>
            </a:r>
            <a:endParaRPr lang="en-US" sz="4800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u="sng" dirty="0" smtClean="0"/>
              <a:t>একক কাজ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/>
              <a:t>বিধেয়ক কি?</a:t>
            </a:r>
          </a:p>
          <a:p>
            <a:r>
              <a:rPr lang="bn-IN" dirty="0" smtClean="0"/>
              <a:t>বিধেয়ক কত প্রকার?</a:t>
            </a:r>
          </a:p>
          <a:p>
            <a:r>
              <a:rPr lang="bn-IN" dirty="0" smtClean="0"/>
              <a:t>বিধেয় কি?</a:t>
            </a:r>
          </a:p>
          <a:p>
            <a:r>
              <a:rPr lang="bn-IN" dirty="0" smtClean="0"/>
              <a:t>বিধেয়ক ও বিধেয় এর দুটি পার্থক্য বল।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4876800" cy="990600"/>
          </a:xfrm>
          <a:solidFill>
            <a:srgbClr val="00B050"/>
          </a:solidFill>
        </p:spPr>
        <p:txBody>
          <a:bodyPr/>
          <a:lstStyle/>
          <a:p>
            <a:r>
              <a:rPr lang="bn-IN" u="sng" dirty="0" smtClean="0"/>
              <a:t>দলীয় কাজ</a:t>
            </a:r>
            <a:endParaRPr lang="en-US" u="sng" dirty="0"/>
          </a:p>
        </p:txBody>
      </p:sp>
      <p:pic>
        <p:nvPicPr>
          <p:cNvPr id="4" name="Content Placeholder 3" descr="mahatta gand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219200"/>
            <a:ext cx="4038600" cy="2819400"/>
          </a:xfrm>
        </p:spPr>
      </p:pic>
      <p:pic>
        <p:nvPicPr>
          <p:cNvPr id="5" name="Picture 4" descr="Porphyr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924300"/>
            <a:ext cx="3886200" cy="2933700"/>
          </a:xfrm>
          <a:prstGeom prst="rect">
            <a:avLst/>
          </a:prstGeom>
        </p:spPr>
      </p:pic>
      <p:pic>
        <p:nvPicPr>
          <p:cNvPr id="6" name="Picture 5" descr="tre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6400" y="1219200"/>
            <a:ext cx="3657600" cy="2286000"/>
          </a:xfrm>
          <a:prstGeom prst="rect">
            <a:avLst/>
          </a:prstGeom>
        </p:spPr>
      </p:pic>
      <p:pic>
        <p:nvPicPr>
          <p:cNvPr id="7" name="Picture 6" descr="rose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0200" y="3505200"/>
            <a:ext cx="3505199" cy="33527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0"/>
            <a:ext cx="3505200" cy="1447800"/>
          </a:xfrm>
        </p:spPr>
        <p:txBody>
          <a:bodyPr>
            <a:normAutofit/>
          </a:bodyPr>
          <a:lstStyle/>
          <a:p>
            <a:r>
              <a:rPr lang="bn-IN" u="sng" dirty="0" smtClean="0">
                <a:solidFill>
                  <a:srgbClr val="FF0000"/>
                </a:solidFill>
              </a:rPr>
              <a:t>বাড়ীর কাজ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0"/>
            <a:ext cx="3429000" cy="1143000"/>
          </a:xfrm>
          <a:solidFill>
            <a:srgbClr val="00B050"/>
          </a:solidFill>
        </p:spPr>
        <p:txBody>
          <a:bodyPr/>
          <a:lstStyle/>
          <a:p>
            <a:r>
              <a:rPr lang="bn-IN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মূল্যায়ন</a:t>
            </a:r>
            <a:endParaRPr lang="en-US" b="1" u="sng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924800" cy="40386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514350" indent="-514350" algn="just"/>
            <a:r>
              <a:rPr lang="bn-IN" dirty="0" smtClean="0"/>
              <a:t>   বিধেয়ক কি?</a:t>
            </a:r>
          </a:p>
          <a:p>
            <a:pPr algn="just"/>
            <a:r>
              <a:rPr lang="bn-IN" dirty="0" smtClean="0"/>
              <a:t>    বিধেয়ক এর জনক কে?</a:t>
            </a:r>
          </a:p>
          <a:p>
            <a:pPr algn="just"/>
            <a:r>
              <a:rPr lang="bn-IN" dirty="0" smtClean="0"/>
              <a:t>    বিধেয়ক কত প্রকার?কি কি?</a:t>
            </a:r>
          </a:p>
          <a:p>
            <a:pPr algn="just"/>
            <a:r>
              <a:rPr lang="bn-IN" dirty="0" smtClean="0"/>
              <a:t>    বিধেয় ও বিধেয়কের দুটি পার্থক্য বল।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ealati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8863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505200"/>
            <a:ext cx="4648200" cy="2057400"/>
          </a:xfrm>
          <a:noFill/>
        </p:spPr>
        <p:txBody>
          <a:bodyPr>
            <a:noAutofit/>
          </a:bodyPr>
          <a:lstStyle/>
          <a:p>
            <a:r>
              <a:rPr lang="bn-IN" sz="9600" dirty="0" smtClean="0"/>
              <a:t>ধন্যবাদ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6324600" cy="86836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6600" u="sng" dirty="0" err="1" smtClean="0">
                <a:solidFill>
                  <a:schemeClr val="accent1">
                    <a:lumMod val="75000"/>
                  </a:schemeClr>
                </a:solidFill>
              </a:rPr>
              <a:t>শিক্ষক</a:t>
            </a:r>
            <a:r>
              <a:rPr lang="en-US" sz="6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6600" u="sng" dirty="0" err="1" smtClean="0">
                <a:solidFill>
                  <a:schemeClr val="accent1">
                    <a:lumMod val="75000"/>
                  </a:schemeClr>
                </a:solidFill>
              </a:rPr>
              <a:t>পরিচিতি</a:t>
            </a:r>
            <a:endParaRPr lang="en-US" sz="6600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6600" dirty="0" err="1" smtClean="0"/>
              <a:t>নামঃসেলিনা</a:t>
            </a:r>
            <a:r>
              <a:rPr lang="en-US" sz="6600" dirty="0" smtClean="0"/>
              <a:t> </a:t>
            </a:r>
            <a:r>
              <a:rPr lang="en-US" sz="6600" dirty="0" err="1" smtClean="0"/>
              <a:t>আক্তার</a:t>
            </a:r>
            <a:endParaRPr lang="en-US" sz="6600" dirty="0" smtClean="0"/>
          </a:p>
          <a:p>
            <a:r>
              <a:rPr lang="en-US" sz="6600" dirty="0" err="1" smtClean="0"/>
              <a:t>পদবীঃপ্রভাষক</a:t>
            </a:r>
            <a:r>
              <a:rPr lang="en-US" sz="6600" dirty="0" smtClean="0"/>
              <a:t>(</a:t>
            </a:r>
            <a:r>
              <a:rPr lang="en-US" sz="6600" dirty="0" err="1" smtClean="0"/>
              <a:t>দর্শন</a:t>
            </a:r>
            <a:r>
              <a:rPr lang="en-US" sz="6600" dirty="0" smtClean="0"/>
              <a:t>)</a:t>
            </a:r>
          </a:p>
          <a:p>
            <a:r>
              <a:rPr lang="en-US" sz="6600" dirty="0" err="1" smtClean="0"/>
              <a:t>প্রতিষ্ঠানঃকাশীনগর</a:t>
            </a:r>
            <a:r>
              <a:rPr lang="en-US" sz="6600" dirty="0" smtClean="0"/>
              <a:t> </a:t>
            </a:r>
            <a:r>
              <a:rPr lang="en-US" sz="6600" dirty="0" err="1" smtClean="0"/>
              <a:t>ডিগ্রি</a:t>
            </a:r>
            <a:r>
              <a:rPr lang="en-US" sz="6600" dirty="0" smtClean="0"/>
              <a:t> </a:t>
            </a:r>
            <a:r>
              <a:rPr lang="en-US" sz="6600" dirty="0" err="1" smtClean="0"/>
              <a:t>কলেজ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orfir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887200" cy="7467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5486400" cy="1600200"/>
          </a:xfrm>
          <a:noFill/>
        </p:spPr>
        <p:txBody>
          <a:bodyPr>
            <a:normAutofit fontScale="90000"/>
          </a:bodyPr>
          <a:lstStyle/>
          <a:p>
            <a:r>
              <a:rPr lang="bn-IN" sz="6000" dirty="0" smtClean="0">
                <a:solidFill>
                  <a:srgbClr val="FFFF00"/>
                </a:solidFill>
              </a:rPr>
              <a:t>আজকের</a:t>
            </a:r>
            <a:r>
              <a:rPr lang="bn-IN" sz="6000" dirty="0" smtClean="0"/>
              <a:t> </a:t>
            </a:r>
            <a:r>
              <a:rPr lang="bn-IN" sz="6000" dirty="0" smtClean="0">
                <a:solidFill>
                  <a:srgbClr val="FFFF00"/>
                </a:solidFill>
              </a:rPr>
              <a:t>আলোচ্য</a:t>
            </a:r>
            <a:r>
              <a:rPr lang="bn-IN" sz="6000" dirty="0" smtClean="0"/>
              <a:t> </a:t>
            </a:r>
            <a:r>
              <a:rPr lang="bn-IN" sz="6000" dirty="0" smtClean="0">
                <a:solidFill>
                  <a:srgbClr val="FFFF00"/>
                </a:solidFill>
              </a:rPr>
              <a:t>বিষয়</a:t>
            </a:r>
            <a:r>
              <a:rPr lang="bn-IN" sz="6000" dirty="0" smtClean="0"/>
              <a:t>  </a:t>
            </a:r>
            <a:br>
              <a:rPr lang="bn-IN" sz="6000" dirty="0" smtClean="0"/>
            </a:br>
            <a:r>
              <a:rPr lang="bn-IN" dirty="0"/>
              <a:t/>
            </a:r>
            <a:br>
              <a:rPr lang="bn-IN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114800"/>
            <a:ext cx="10744200" cy="2209800"/>
          </a:xfrm>
        </p:spPr>
        <p:txBody>
          <a:bodyPr>
            <a:noAutofit/>
          </a:bodyPr>
          <a:lstStyle/>
          <a:p>
            <a:pPr lvl="8"/>
            <a:r>
              <a:rPr lang="en-US" sz="8800" b="1" dirty="0" err="1" smtClean="0">
                <a:solidFill>
                  <a:srgbClr val="FFFF00"/>
                </a:solidFill>
              </a:rPr>
              <a:t>বিধেয়ক</a:t>
            </a:r>
            <a:r>
              <a:rPr lang="bn-IN" sz="8800" b="1" dirty="0" smtClean="0">
                <a:solidFill>
                  <a:srgbClr val="FFFF00"/>
                </a:solidFill>
              </a:rPr>
              <a:t>                                         </a:t>
            </a:r>
            <a:r>
              <a:rPr lang="bn-IN" sz="13800" b="1" dirty="0" smtClean="0">
                <a:solidFill>
                  <a:srgbClr val="FFFF00"/>
                </a:solidFill>
              </a:rPr>
              <a:t>   </a:t>
            </a:r>
            <a:endParaRPr lang="en-US" sz="8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ala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5400"/>
            <a:ext cx="9144000" cy="533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dirty="0" smtClean="0"/>
              <a:t>শিখনফল</a:t>
            </a:r>
            <a:br>
              <a:rPr lang="bn-IN" dirty="0" smtClean="0"/>
            </a:br>
            <a:r>
              <a:rPr lang="bn-IN" dirty="0"/>
              <a:t/>
            </a:r>
            <a:br>
              <a:rPr lang="bn-IN" dirty="0"/>
            </a:br>
            <a:r>
              <a:rPr lang="bn-IN" sz="10700" dirty="0" smtClean="0">
                <a:solidFill>
                  <a:srgbClr val="FF0000"/>
                </a:solidFill>
              </a:rPr>
              <a:t>শিখনফল</a:t>
            </a:r>
            <a:r>
              <a:rPr lang="bn-IN" dirty="0" smtClean="0"/>
              <a:t/>
            </a:r>
            <a:br>
              <a:rPr lang="bn-IN" dirty="0" smtClean="0"/>
            </a:br>
            <a:r>
              <a:rPr lang="bn-IN" dirty="0"/>
              <a:t/>
            </a:r>
            <a:br>
              <a:rPr lang="bn-IN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bn-IN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বিধেয়ক সম্পর্র্কে জানতে পারবে</a:t>
            </a:r>
          </a:p>
          <a:p>
            <a:r>
              <a:rPr lang="bn-IN" sz="4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বিধেয়কের সংগা দিতে পারবে;</a:t>
            </a:r>
          </a:p>
          <a:p>
            <a:r>
              <a:rPr lang="bn-IN" sz="4400" dirty="0" smtClean="0">
                <a:solidFill>
                  <a:srgbClr val="00B0F0"/>
                </a:solidFill>
              </a:rPr>
              <a:t>বিধেয়ক কত প্রকার তা জানতে </a:t>
            </a:r>
            <a:r>
              <a:rPr lang="bn-IN" sz="4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পারবে</a:t>
            </a:r>
            <a:r>
              <a:rPr lang="bn-IN" sz="4400" dirty="0" smtClean="0"/>
              <a:t>;</a:t>
            </a:r>
          </a:p>
          <a:p>
            <a:r>
              <a:rPr lang="bn-IN" sz="4400" dirty="0" smtClean="0">
                <a:solidFill>
                  <a:srgbClr val="00B0F0"/>
                </a:solidFill>
              </a:rPr>
              <a:t>বিধেয় ও বিধেয়কের তুলনা করতে পারবে</a:t>
            </a:r>
            <a:r>
              <a:rPr lang="bn-IN" sz="4400" dirty="0" smtClean="0"/>
              <a:t>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পরিচিতি</a:t>
            </a:r>
            <a:endParaRPr lang="en-US" dirty="0"/>
          </a:p>
        </p:txBody>
      </p:sp>
      <p:pic>
        <p:nvPicPr>
          <p:cNvPr id="4" name="Content Placeholder 3" descr="logic book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0" y="1295400"/>
            <a:ext cx="5791200" cy="5562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5791200" cy="990600"/>
          </a:xfrm>
        </p:spPr>
        <p:txBody>
          <a:bodyPr/>
          <a:lstStyle/>
          <a:p>
            <a:r>
              <a:rPr lang="bn-IN" u="sng" dirty="0" smtClean="0">
                <a:solidFill>
                  <a:srgbClr val="00B050"/>
                </a:solidFill>
              </a:rPr>
              <a:t>উপস্থাপনা</a:t>
            </a:r>
            <a:endParaRPr lang="en-US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534400" cy="36576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bn-IN" sz="3600" dirty="0" smtClean="0"/>
              <a:t>বিধেয়ক কাকে বলে?  </a:t>
            </a:r>
          </a:p>
          <a:p>
            <a:r>
              <a:rPr lang="bn-IN" sz="3600" dirty="0" smtClean="0"/>
              <a:t>উঃ বিধেয়ক বলতে আমরা উদ্দেশ্য ও বিধেয় এর মধ্যকা্সম্পর্ককে বুঝি।বিধেয়ক একটি সম্পর্কের নাম।শুধুমাত্র সদর্থক যুক্তিবাক্যেই বিধেয়ক থাকে।   </a:t>
            </a:r>
          </a:p>
          <a:p>
            <a:pPr algn="r"/>
            <a:endParaRPr lang="bn-IN" sz="3600" dirty="0" smtClean="0"/>
          </a:p>
          <a:p>
            <a:pPr algn="r"/>
            <a:endParaRPr lang="bn-IN" sz="4000" dirty="0" smtClean="0"/>
          </a:p>
          <a:p>
            <a:pPr algn="r"/>
            <a:r>
              <a:rPr lang="bn-IN" dirty="0" smtClean="0"/>
              <a:t> </a:t>
            </a:r>
          </a:p>
          <a:p>
            <a:pPr algn="r"/>
            <a:endParaRPr lang="bn-IN" sz="3600" dirty="0" smtClean="0"/>
          </a:p>
          <a:p>
            <a:pPr algn="r"/>
            <a:endParaRPr lang="bn-IN" dirty="0" smtClean="0"/>
          </a:p>
          <a:p>
            <a:pPr algn="r"/>
            <a:endParaRPr lang="bn-IN" sz="1000" dirty="0" smtClean="0"/>
          </a:p>
          <a:p>
            <a:pPr algn="r"/>
            <a:endParaRPr lang="bn-IN" sz="1000" dirty="0" smtClean="0"/>
          </a:p>
          <a:p>
            <a:pPr algn="r"/>
            <a:endParaRPr lang="bn-IN" sz="1000" dirty="0" smtClean="0"/>
          </a:p>
          <a:p>
            <a:pPr algn="r"/>
            <a:endParaRPr lang="bn-IN" sz="1000" dirty="0" smtClean="0"/>
          </a:p>
          <a:p>
            <a:pPr algn="r"/>
            <a:endParaRPr lang="bn-IN" sz="1000" dirty="0" smtClean="0"/>
          </a:p>
          <a:p>
            <a:pPr algn="r"/>
            <a:endParaRPr lang="bn-IN" sz="1000" dirty="0" smtClean="0"/>
          </a:p>
          <a:p>
            <a:pPr algn="r"/>
            <a:endParaRPr lang="bn-IN" sz="1000" dirty="0" smtClean="0"/>
          </a:p>
          <a:p>
            <a:pPr algn="r"/>
            <a:endParaRPr lang="bn-IN" sz="1000" dirty="0" smtClean="0"/>
          </a:p>
          <a:p>
            <a:pPr algn="r"/>
            <a:endParaRPr lang="bn-IN" sz="1000" dirty="0" smtClean="0"/>
          </a:p>
          <a:p>
            <a:pPr algn="r"/>
            <a:endParaRPr lang="bn-IN" dirty="0" smtClean="0"/>
          </a:p>
          <a:p>
            <a:pPr algn="r"/>
            <a:r>
              <a:rPr lang="bn-IN" dirty="0" smtClean="0"/>
              <a:t>     </a:t>
            </a:r>
            <a:endParaRPr lang="bn-IN" sz="4400" dirty="0" smtClean="0"/>
          </a:p>
          <a:p>
            <a:pPr algn="r"/>
            <a:endParaRPr lang="bn-IN" sz="1000" dirty="0" smtClean="0"/>
          </a:p>
          <a:p>
            <a:pPr algn="r"/>
            <a:endParaRPr lang="bn-IN" sz="1000" dirty="0" smtClean="0"/>
          </a:p>
          <a:p>
            <a:pPr algn="r"/>
            <a:endParaRPr lang="bn-IN" sz="2400" dirty="0" smtClean="0"/>
          </a:p>
          <a:p>
            <a:pPr algn="r"/>
            <a:endParaRPr lang="bn-IN" sz="1000" dirty="0" smtClean="0"/>
          </a:p>
          <a:p>
            <a:pPr algn="r"/>
            <a:r>
              <a:rPr lang="bn-IN" sz="1000" dirty="0" smtClean="0"/>
              <a:t> </a:t>
            </a:r>
          </a:p>
          <a:p>
            <a:pPr algn="r"/>
            <a:endParaRPr lang="bn-IN" sz="1000" dirty="0" smtClean="0"/>
          </a:p>
          <a:p>
            <a:pPr algn="r"/>
            <a:endParaRPr lang="bn-IN" sz="1000" dirty="0" smtClean="0"/>
          </a:p>
          <a:p>
            <a:pPr algn="r"/>
            <a:endParaRPr lang="bn-IN" sz="1000" dirty="0" smtClean="0"/>
          </a:p>
          <a:p>
            <a:pPr algn="r"/>
            <a:endParaRPr lang="bn-IN" sz="1000" dirty="0" smtClean="0"/>
          </a:p>
          <a:p>
            <a:pPr algn="r"/>
            <a:r>
              <a:rPr lang="bn-IN" sz="1000" dirty="0" smtClean="0"/>
              <a:t>  </a:t>
            </a:r>
          </a:p>
          <a:p>
            <a:pPr algn="r"/>
            <a:r>
              <a:rPr lang="bn-IN" sz="1000" dirty="0" smtClean="0"/>
              <a:t>     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solidFill>
                  <a:srgbClr val="00B050"/>
                </a:solidFill>
              </a:rPr>
              <a:t>বিধেয়কের প্রকারভেদ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bn-IN" dirty="0" smtClean="0"/>
              <a:t> দার্শনিক “</a:t>
            </a:r>
            <a:r>
              <a:rPr lang="bn-IN" b="1" u="sng" dirty="0" smtClean="0"/>
              <a:t>অ্যারিষ্টটল”</a:t>
            </a:r>
            <a:r>
              <a:rPr lang="bn-IN" u="sng" dirty="0" smtClean="0"/>
              <a:t> </a:t>
            </a:r>
            <a:r>
              <a:rPr lang="bn-IN" dirty="0" smtClean="0"/>
              <a:t>বিধেয়ক কে চার ভাগে          ভাগ করেছিলেন।</a:t>
            </a:r>
            <a:r>
              <a:rPr lang="bn-IN" sz="3600" dirty="0" smtClean="0"/>
              <a:t>পরবর্তিতে</a:t>
            </a:r>
            <a:r>
              <a:rPr lang="bn-IN" dirty="0" smtClean="0"/>
              <a:t> গ্রিক দার্শনিক </a:t>
            </a:r>
            <a:r>
              <a:rPr lang="bn-IN" b="1" dirty="0" smtClean="0"/>
              <a:t>“</a:t>
            </a:r>
            <a:r>
              <a:rPr lang="bn-IN" b="1" u="sng" dirty="0" smtClean="0"/>
              <a:t>পরপিরি”</a:t>
            </a:r>
            <a:r>
              <a:rPr lang="bn-IN" b="1" dirty="0" smtClean="0"/>
              <a:t> </a:t>
            </a:r>
            <a:r>
              <a:rPr lang="bn-IN" dirty="0" smtClean="0"/>
              <a:t>সংশোধন করে পাচঁ প্রকার বিধেয়কের প্রচলন করেন।বিধেয়ক এখন ও পাঁচপ্রকার হিসেবই প্রচলিত আছে ।আজ পর্যন্ত পরপিরি প্রদত্ত পাঁচ প্রকার বিধেয়কই সর্বজনস্বীকৃত।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6781800" cy="11430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bn-IN" dirty="0" smtClean="0"/>
              <a:t>বিধেয়ক পাঁচ প্রকার ।যথাঃ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981200"/>
            <a:ext cx="52578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bn-IN" sz="4800" dirty="0" smtClean="0">
                <a:solidFill>
                  <a:schemeClr val="accent6">
                    <a:lumMod val="75000"/>
                  </a:schemeClr>
                </a:solidFill>
              </a:rPr>
              <a:t>জাতি</a:t>
            </a:r>
          </a:p>
          <a:p>
            <a:pPr marL="514350" indent="-514350">
              <a:buFont typeface="+mj-lt"/>
              <a:buAutoNum type="arabicPeriod"/>
            </a:pPr>
            <a:r>
              <a:rPr lang="bn-IN" sz="4800" dirty="0" smtClean="0">
                <a:solidFill>
                  <a:schemeClr val="accent6">
                    <a:lumMod val="75000"/>
                  </a:schemeClr>
                </a:solidFill>
              </a:rPr>
              <a:t>উপজাতি</a:t>
            </a:r>
          </a:p>
          <a:p>
            <a:pPr marL="514350" indent="-514350">
              <a:buFont typeface="+mj-lt"/>
              <a:buAutoNum type="arabicPeriod"/>
            </a:pPr>
            <a:r>
              <a:rPr lang="bn-IN" sz="6600" dirty="0" smtClean="0">
                <a:solidFill>
                  <a:schemeClr val="accent6">
                    <a:lumMod val="75000"/>
                  </a:schemeClr>
                </a:solidFill>
              </a:rPr>
              <a:t>লক্ষণ</a:t>
            </a:r>
          </a:p>
          <a:p>
            <a:pPr marL="514350" indent="-514350">
              <a:buFont typeface="+mj-lt"/>
              <a:buAutoNum type="arabicPeriod"/>
            </a:pPr>
            <a:r>
              <a:rPr lang="bn-IN" sz="5400" dirty="0" smtClean="0">
                <a:solidFill>
                  <a:schemeClr val="accent6">
                    <a:lumMod val="75000"/>
                  </a:schemeClr>
                </a:solidFill>
              </a:rPr>
              <a:t>উপলক্ষণ</a:t>
            </a:r>
          </a:p>
          <a:p>
            <a:pPr marL="514350" indent="-514350">
              <a:buFont typeface="+mj-lt"/>
              <a:buAutoNum type="arabicPeriod"/>
            </a:pPr>
            <a:r>
              <a:rPr lang="bn-IN" sz="5400" dirty="0" smtClean="0">
                <a:solidFill>
                  <a:schemeClr val="accent6">
                    <a:lumMod val="75000"/>
                  </a:schemeClr>
                </a:solidFill>
              </a:rPr>
              <a:t>অবান্তরলক্ষণ</a:t>
            </a:r>
            <a:endParaRPr lang="en-US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Autofit/>
          </a:bodyPr>
          <a:lstStyle/>
          <a:p>
            <a:r>
              <a:rPr lang="bn-IN" sz="5400" dirty="0" smtClean="0"/>
              <a:t>বিধেয় ও বিধেয়কের তুলনাঃ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1"/>
            <a:ext cx="4040188" cy="762000"/>
          </a:xfrm>
        </p:spPr>
        <p:txBody>
          <a:bodyPr>
            <a:normAutofit lnSpcReduction="10000"/>
          </a:bodyPr>
          <a:lstStyle/>
          <a:p>
            <a:r>
              <a:rPr lang="bn-IN" dirty="0" smtClean="0"/>
              <a:t>              </a:t>
            </a:r>
            <a:r>
              <a:rPr lang="bn-IN" sz="4800" dirty="0" smtClean="0"/>
              <a:t> বিধেয়</a:t>
            </a:r>
            <a:endParaRPr lang="en-US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2174874"/>
            <a:ext cx="4114800" cy="4683126"/>
          </a:xfrm>
        </p:spPr>
        <p:txBody>
          <a:bodyPr>
            <a:noAutofit/>
          </a:bodyPr>
          <a:lstStyle/>
          <a:p>
            <a:r>
              <a:rPr lang="bn-IN" sz="2800" dirty="0" smtClean="0"/>
              <a:t>বিধেয় একটি পদের নাম।</a:t>
            </a:r>
          </a:p>
          <a:p>
            <a:r>
              <a:rPr lang="bn-IN" sz="2800" dirty="0" smtClean="0"/>
              <a:t>বিধেয় ব্যাকরণের আলোচ্য বিষয়।</a:t>
            </a:r>
          </a:p>
          <a:p>
            <a:r>
              <a:rPr lang="bn-IN" sz="2800" dirty="0" smtClean="0"/>
              <a:t>বিধেয় যুক্তিবাক্যের একটি অংশ।</a:t>
            </a:r>
          </a:p>
          <a:p>
            <a:r>
              <a:rPr lang="bn-IN" sz="2800" dirty="0" smtClean="0"/>
              <a:t>বিশিষ্ট পদ যুক্তিবাক্যের বিধেয় হতে পারে।</a:t>
            </a:r>
          </a:p>
          <a:p>
            <a:r>
              <a:rPr lang="bn-IN" sz="2800" dirty="0" smtClean="0"/>
              <a:t>বিধেয়ের কোনো প্রকার নেই।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1"/>
            <a:ext cx="4041775" cy="609600"/>
          </a:xfrm>
        </p:spPr>
        <p:txBody>
          <a:bodyPr>
            <a:normAutofit fontScale="92500" lnSpcReduction="10000"/>
          </a:bodyPr>
          <a:lstStyle/>
          <a:p>
            <a:r>
              <a:rPr lang="bn-IN" sz="3200" dirty="0" smtClean="0"/>
              <a:t>         </a:t>
            </a:r>
            <a:r>
              <a:rPr lang="bn-IN" sz="4000" dirty="0" smtClean="0"/>
              <a:t> বিধেয়ক   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67201" y="1752601"/>
            <a:ext cx="4648200" cy="5105400"/>
          </a:xfrm>
        </p:spPr>
        <p:txBody>
          <a:bodyPr>
            <a:noAutofit/>
          </a:bodyPr>
          <a:lstStyle/>
          <a:p>
            <a:r>
              <a:rPr lang="bn-IN" sz="2800" dirty="0" smtClean="0"/>
              <a:t>বিধেয়ক একটি সম্পর্কের নাম।</a:t>
            </a:r>
          </a:p>
          <a:p>
            <a:r>
              <a:rPr lang="bn-IN" sz="2800" dirty="0" smtClean="0"/>
              <a:t>বিধেয়ক যুক্তিবিদ্যার আলোচ্য বিষয়।</a:t>
            </a:r>
          </a:p>
          <a:p>
            <a:r>
              <a:rPr lang="bn-IN" sz="2800" dirty="0" smtClean="0"/>
              <a:t>বিধেয়ক উদ্দেশ্য ও বিধেয় এর মধ্যকার সম্পর্কের নাম।</a:t>
            </a:r>
          </a:p>
          <a:p>
            <a:r>
              <a:rPr lang="bn-IN" sz="2800" dirty="0" smtClean="0"/>
              <a:t>বিশিষ্ট যুক্তিবাক্যে বিধেয়ক থাকে না।কারন শ্রেণিবাচক পদ ছাড়া সম্পর্ক স্থাপন সম্ভব নয়।</a:t>
            </a:r>
          </a:p>
          <a:p>
            <a:r>
              <a:rPr lang="bn-IN" sz="2800" dirty="0" smtClean="0"/>
              <a:t>বিধেয়ক পাঁচ প্রকার।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610</TotalTime>
  <Words>270</Words>
  <Application>Microsoft Office PowerPoint</Application>
  <PresentationFormat>On-screen Show (4:3)</PresentationFormat>
  <Paragraphs>80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সবাইকে শীতের হিমেল শুভেচ্ছা</vt:lpstr>
      <vt:lpstr>শিক্ষক পরিচিতি</vt:lpstr>
      <vt:lpstr>আজকের আলোচ্য বিষয়    </vt:lpstr>
      <vt:lpstr>শিখনফল  শিখনফল  </vt:lpstr>
      <vt:lpstr>পাঠ পরিচিতি</vt:lpstr>
      <vt:lpstr>উপস্থাপনা</vt:lpstr>
      <vt:lpstr>বিধেয়কের প্রকারভেদ </vt:lpstr>
      <vt:lpstr>বিধেয়ক পাঁচ প্রকার ।যথাঃ</vt:lpstr>
      <vt:lpstr>বিধেয় ও বিধেয়কের তুলনাঃ</vt:lpstr>
      <vt:lpstr>একক কাজ</vt:lpstr>
      <vt:lpstr>দলীয় কাজ</vt:lpstr>
      <vt:lpstr>বাড়ীর কাজ  </vt:lpstr>
      <vt:lpstr>মূল্যায়ন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71</cp:revision>
  <dcterms:created xsi:type="dcterms:W3CDTF">2019-12-05T15:14:22Z</dcterms:created>
  <dcterms:modified xsi:type="dcterms:W3CDTF">2020-10-27T18:37:53Z</dcterms:modified>
</cp:coreProperties>
</file>