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75" r:id="rId5"/>
    <p:sldId id="263" r:id="rId6"/>
    <p:sldId id="264" r:id="rId7"/>
    <p:sldId id="265" r:id="rId8"/>
    <p:sldId id="259" r:id="rId9"/>
    <p:sldId id="267" r:id="rId10"/>
    <p:sldId id="266" r:id="rId11"/>
    <p:sldId id="272" r:id="rId12"/>
    <p:sldId id="268" r:id="rId13"/>
    <p:sldId id="271" r:id="rId14"/>
    <p:sldId id="273" r:id="rId15"/>
    <p:sldId id="269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AD59B-2E23-4F75-A003-87B1861DEBF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2143D8-32A9-401C-8C33-BBEDE045FD35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socius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3DE043-05A7-4122-9E3F-94871FEBBDA1}" type="parTrans" cxnId="{47768B11-B04D-4164-BBA0-8536205F4DCC}">
      <dgm:prSet/>
      <dgm:spPr/>
      <dgm:t>
        <a:bodyPr/>
        <a:lstStyle/>
        <a:p>
          <a:endParaRPr lang="en-US"/>
        </a:p>
      </dgm:t>
    </dgm:pt>
    <dgm:pt modelId="{AA98C94D-0143-4A33-AE44-4DC8E0A280F2}" type="sibTrans" cxnId="{47768B11-B04D-4164-BBA0-8536205F4DCC}">
      <dgm:prSet/>
      <dgm:spPr/>
      <dgm:t>
        <a:bodyPr/>
        <a:lstStyle/>
        <a:p>
          <a:endParaRPr lang="en-US"/>
        </a:p>
      </dgm:t>
    </dgm:pt>
    <dgm:pt modelId="{149C4675-CDA5-4830-A25C-09A5D0EBD3C6}">
      <dgm:prSet phldrT="[Text]"/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E500CF93-CE6D-4639-A270-FBA2B46C4E73}" type="parTrans" cxnId="{9F3BFEA4-D42E-44A3-BDB5-D310EA1459FC}">
      <dgm:prSet/>
      <dgm:spPr/>
      <dgm:t>
        <a:bodyPr/>
        <a:lstStyle/>
        <a:p>
          <a:endParaRPr lang="en-US"/>
        </a:p>
      </dgm:t>
    </dgm:pt>
    <dgm:pt modelId="{D8DEE1DA-1101-4953-AB81-F74FF10CE48E}" type="sibTrans" cxnId="{9F3BFEA4-D42E-44A3-BDB5-D310EA1459FC}">
      <dgm:prSet/>
      <dgm:spPr/>
      <dgm:t>
        <a:bodyPr/>
        <a:lstStyle/>
        <a:p>
          <a:endParaRPr lang="en-US"/>
        </a:p>
      </dgm:t>
    </dgm:pt>
    <dgm:pt modelId="{72BDF73C-848E-4623-A606-E3EB1E3B1F5C}">
      <dgm:prSet phldrT="[Text]"/>
      <dgm:spPr/>
      <dgm:t>
        <a:bodyPr/>
        <a:lstStyle/>
        <a:p>
          <a:r>
            <a:rPr lang="en-US" dirty="0" err="1" smtClean="0"/>
            <a:t>সমাজ</a:t>
          </a:r>
          <a:endParaRPr lang="en-US" dirty="0"/>
        </a:p>
      </dgm:t>
    </dgm:pt>
    <dgm:pt modelId="{CBD25E08-074C-4FCD-9F4B-7F1EECF29CCD}" type="parTrans" cxnId="{9A8A004F-1ADD-4581-90DF-8C1AE48D1691}">
      <dgm:prSet/>
      <dgm:spPr/>
      <dgm:t>
        <a:bodyPr/>
        <a:lstStyle/>
        <a:p>
          <a:endParaRPr lang="en-US"/>
        </a:p>
      </dgm:t>
    </dgm:pt>
    <dgm:pt modelId="{BC1173B0-7198-487D-AC56-BCD9BC926E6E}" type="sibTrans" cxnId="{9A8A004F-1ADD-4581-90DF-8C1AE48D1691}">
      <dgm:prSet/>
      <dgm:spPr/>
      <dgm:t>
        <a:bodyPr/>
        <a:lstStyle/>
        <a:p>
          <a:endParaRPr lang="en-US"/>
        </a:p>
      </dgm:t>
    </dgm:pt>
    <dgm:pt modelId="{20D713B9-D596-4187-9CF4-B6BC7013243A}">
      <dgm:prSet phldrT="[Text]"/>
      <dgm:spPr/>
      <dgm:t>
        <a:bodyPr/>
        <a:lstStyle/>
        <a:p>
          <a:r>
            <a:rPr lang="en-US" dirty="0" err="1" smtClean="0"/>
            <a:t>জ্ঞান</a:t>
          </a:r>
          <a:r>
            <a:rPr lang="en-US" dirty="0" smtClean="0"/>
            <a:t> ও </a:t>
          </a:r>
          <a:r>
            <a:rPr lang="en-US" dirty="0" err="1" smtClean="0"/>
            <a:t>বিজ্ঞান</a:t>
          </a:r>
          <a:endParaRPr lang="en-US" dirty="0"/>
        </a:p>
      </dgm:t>
    </dgm:pt>
    <dgm:pt modelId="{F0F1768B-CB02-488B-A27B-6927A582AE91}" type="parTrans" cxnId="{75947FC9-FF39-4EB6-A063-F27ED6F1D5D9}">
      <dgm:prSet/>
      <dgm:spPr/>
      <dgm:t>
        <a:bodyPr/>
        <a:lstStyle/>
        <a:p>
          <a:endParaRPr lang="en-US"/>
        </a:p>
      </dgm:t>
    </dgm:pt>
    <dgm:pt modelId="{CF5C38E6-63FC-4926-8232-F57CDBC17059}" type="sibTrans" cxnId="{75947FC9-FF39-4EB6-A063-F27ED6F1D5D9}">
      <dgm:prSet/>
      <dgm:spPr/>
      <dgm:t>
        <a:bodyPr/>
        <a:lstStyle/>
        <a:p>
          <a:endParaRPr lang="en-US"/>
        </a:p>
      </dgm:t>
    </dgm:pt>
    <dgm:pt modelId="{64C21A17-1F5F-433E-857E-61E9556D2A86}">
      <dgm:prSet phldrT="[Text]"/>
      <dgm:spPr/>
      <dgm:t>
        <a:bodyPr/>
        <a:lstStyle/>
        <a:p>
          <a:r>
            <a:rPr lang="bn-IN" dirty="0" smtClean="0"/>
            <a:t>?</a:t>
          </a:r>
          <a:endParaRPr lang="en-US" dirty="0"/>
        </a:p>
      </dgm:t>
    </dgm:pt>
    <dgm:pt modelId="{FC58B87F-9E4B-4A33-8AC9-041060E23971}" type="sibTrans" cxnId="{1E5A7CA3-2F73-4E94-B3C6-66D53230D3D1}">
      <dgm:prSet/>
      <dgm:spPr/>
      <dgm:t>
        <a:bodyPr/>
        <a:lstStyle/>
        <a:p>
          <a:endParaRPr lang="en-US"/>
        </a:p>
      </dgm:t>
    </dgm:pt>
    <dgm:pt modelId="{3AE502EC-002E-4C1A-BD1A-0AE0E84F3797}" type="parTrans" cxnId="{1E5A7CA3-2F73-4E94-B3C6-66D53230D3D1}">
      <dgm:prSet/>
      <dgm:spPr/>
      <dgm:t>
        <a:bodyPr/>
        <a:lstStyle/>
        <a:p>
          <a:endParaRPr lang="en-US"/>
        </a:p>
      </dgm:t>
    </dgm:pt>
    <dgm:pt modelId="{2EC6B86B-5289-4135-BAB5-C4CD99365C49}" type="pres">
      <dgm:prSet presAssocID="{D36AD59B-2E23-4F75-A003-87B1861DEB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84B7A-EEAF-47CF-B7D2-4028367B304D}" type="pres">
      <dgm:prSet presAssocID="{64C21A17-1F5F-433E-857E-61E9556D2A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8ECCD-1AF6-42D1-B6F9-7D0348EC3252}" type="pres">
      <dgm:prSet presAssocID="{FC58B87F-9E4B-4A33-8AC9-041060E23971}" presName="sibTrans" presStyleCnt="0"/>
      <dgm:spPr/>
    </dgm:pt>
    <dgm:pt modelId="{F895E85C-2C53-4890-A970-E94D3857937C}" type="pres">
      <dgm:prSet presAssocID="{542143D8-32A9-401C-8C33-BBEDE045FD3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43943-0AE5-4470-94C8-0BC19DCF8242}" type="pres">
      <dgm:prSet presAssocID="{AA98C94D-0143-4A33-AE44-4DC8E0A280F2}" presName="sibTrans" presStyleCnt="0"/>
      <dgm:spPr/>
    </dgm:pt>
    <dgm:pt modelId="{774D90CA-1D77-4C59-B6D3-6469BEFA2568}" type="pres">
      <dgm:prSet presAssocID="{149C4675-CDA5-4830-A25C-09A5D0EBD3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863C6-219B-4715-9DF2-F62DF780F01B}" type="pres">
      <dgm:prSet presAssocID="{D8DEE1DA-1101-4953-AB81-F74FF10CE48E}" presName="sibTrans" presStyleCnt="0"/>
      <dgm:spPr/>
    </dgm:pt>
    <dgm:pt modelId="{B648DF7B-1761-4596-BA86-005785C2106F}" type="pres">
      <dgm:prSet presAssocID="{72BDF73C-848E-4623-A606-E3EB1E3B1F5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A16D2-5D22-4BBA-9000-8F3D3E4D2002}" type="pres">
      <dgm:prSet presAssocID="{BC1173B0-7198-487D-AC56-BCD9BC926E6E}" presName="sibTrans" presStyleCnt="0"/>
      <dgm:spPr/>
    </dgm:pt>
    <dgm:pt modelId="{FEC1CB4A-E28E-45D7-8CF6-F662708749FB}" type="pres">
      <dgm:prSet presAssocID="{20D713B9-D596-4187-9CF4-B6BC7013243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048C5E-B501-4529-A7B4-9D4E0A88A525}" type="presOf" srcId="{20D713B9-D596-4187-9CF4-B6BC7013243A}" destId="{FEC1CB4A-E28E-45D7-8CF6-F662708749FB}" srcOrd="0" destOrd="0" presId="urn:microsoft.com/office/officeart/2005/8/layout/default"/>
    <dgm:cxn modelId="{75947FC9-FF39-4EB6-A063-F27ED6F1D5D9}" srcId="{D36AD59B-2E23-4F75-A003-87B1861DEBF6}" destId="{20D713B9-D596-4187-9CF4-B6BC7013243A}" srcOrd="4" destOrd="0" parTransId="{F0F1768B-CB02-488B-A27B-6927A582AE91}" sibTransId="{CF5C38E6-63FC-4926-8232-F57CDBC17059}"/>
    <dgm:cxn modelId="{52D832D0-BF0A-4B71-9D6E-CC7B2A69BA00}" type="presOf" srcId="{72BDF73C-848E-4623-A606-E3EB1E3B1F5C}" destId="{B648DF7B-1761-4596-BA86-005785C2106F}" srcOrd="0" destOrd="0" presId="urn:microsoft.com/office/officeart/2005/8/layout/default"/>
    <dgm:cxn modelId="{47768B11-B04D-4164-BBA0-8536205F4DCC}" srcId="{D36AD59B-2E23-4F75-A003-87B1861DEBF6}" destId="{542143D8-32A9-401C-8C33-BBEDE045FD35}" srcOrd="1" destOrd="0" parTransId="{333DE043-05A7-4122-9E3F-94871FEBBDA1}" sibTransId="{AA98C94D-0143-4A33-AE44-4DC8E0A280F2}"/>
    <dgm:cxn modelId="{9F3BFEA4-D42E-44A3-BDB5-D310EA1459FC}" srcId="{D36AD59B-2E23-4F75-A003-87B1861DEBF6}" destId="{149C4675-CDA5-4830-A25C-09A5D0EBD3C6}" srcOrd="2" destOrd="0" parTransId="{E500CF93-CE6D-4639-A270-FBA2B46C4E73}" sibTransId="{D8DEE1DA-1101-4953-AB81-F74FF10CE48E}"/>
    <dgm:cxn modelId="{AEEB0E5E-1C49-49F8-BAB2-0683FF0192FB}" type="presOf" srcId="{64C21A17-1F5F-433E-857E-61E9556D2A86}" destId="{FCF84B7A-EEAF-47CF-B7D2-4028367B304D}" srcOrd="0" destOrd="0" presId="urn:microsoft.com/office/officeart/2005/8/layout/default"/>
    <dgm:cxn modelId="{DB9A9835-0E32-4801-AEB4-42F10F47D02D}" type="presOf" srcId="{149C4675-CDA5-4830-A25C-09A5D0EBD3C6}" destId="{774D90CA-1D77-4C59-B6D3-6469BEFA2568}" srcOrd="0" destOrd="0" presId="urn:microsoft.com/office/officeart/2005/8/layout/default"/>
    <dgm:cxn modelId="{1E5A7CA3-2F73-4E94-B3C6-66D53230D3D1}" srcId="{D36AD59B-2E23-4F75-A003-87B1861DEBF6}" destId="{64C21A17-1F5F-433E-857E-61E9556D2A86}" srcOrd="0" destOrd="0" parTransId="{3AE502EC-002E-4C1A-BD1A-0AE0E84F3797}" sibTransId="{FC58B87F-9E4B-4A33-8AC9-041060E23971}"/>
    <dgm:cxn modelId="{00DCA91F-3DDC-4426-9830-CC44FC4C385A}" type="presOf" srcId="{D36AD59B-2E23-4F75-A003-87B1861DEBF6}" destId="{2EC6B86B-5289-4135-BAB5-C4CD99365C49}" srcOrd="0" destOrd="0" presId="urn:microsoft.com/office/officeart/2005/8/layout/default"/>
    <dgm:cxn modelId="{71C67A7D-9D57-447A-BA5E-6C05ACA860FB}" type="presOf" srcId="{542143D8-32A9-401C-8C33-BBEDE045FD35}" destId="{F895E85C-2C53-4890-A970-E94D3857937C}" srcOrd="0" destOrd="0" presId="urn:microsoft.com/office/officeart/2005/8/layout/default"/>
    <dgm:cxn modelId="{9A8A004F-1ADD-4581-90DF-8C1AE48D1691}" srcId="{D36AD59B-2E23-4F75-A003-87B1861DEBF6}" destId="{72BDF73C-848E-4623-A606-E3EB1E3B1F5C}" srcOrd="3" destOrd="0" parTransId="{CBD25E08-074C-4FCD-9F4B-7F1EECF29CCD}" sibTransId="{BC1173B0-7198-487D-AC56-BCD9BC926E6E}"/>
    <dgm:cxn modelId="{37BAE60F-87C1-4237-B479-4971551F4FDF}" type="presParOf" srcId="{2EC6B86B-5289-4135-BAB5-C4CD99365C49}" destId="{FCF84B7A-EEAF-47CF-B7D2-4028367B304D}" srcOrd="0" destOrd="0" presId="urn:microsoft.com/office/officeart/2005/8/layout/default"/>
    <dgm:cxn modelId="{95E9372B-6C09-4925-80EF-ECCF6F8C1EA6}" type="presParOf" srcId="{2EC6B86B-5289-4135-BAB5-C4CD99365C49}" destId="{C788ECCD-1AF6-42D1-B6F9-7D0348EC3252}" srcOrd="1" destOrd="0" presId="urn:microsoft.com/office/officeart/2005/8/layout/default"/>
    <dgm:cxn modelId="{165DCB5B-088C-47C8-9238-0DFD4B90680F}" type="presParOf" srcId="{2EC6B86B-5289-4135-BAB5-C4CD99365C49}" destId="{F895E85C-2C53-4890-A970-E94D3857937C}" srcOrd="2" destOrd="0" presId="urn:microsoft.com/office/officeart/2005/8/layout/default"/>
    <dgm:cxn modelId="{30899A7F-B8F9-4077-A16C-D4D7F52EE41F}" type="presParOf" srcId="{2EC6B86B-5289-4135-BAB5-C4CD99365C49}" destId="{D7543943-0AE5-4470-94C8-0BC19DCF8242}" srcOrd="3" destOrd="0" presId="urn:microsoft.com/office/officeart/2005/8/layout/default"/>
    <dgm:cxn modelId="{DDE657D2-9759-4AC6-B5CF-FAA83882702A}" type="presParOf" srcId="{2EC6B86B-5289-4135-BAB5-C4CD99365C49}" destId="{774D90CA-1D77-4C59-B6D3-6469BEFA2568}" srcOrd="4" destOrd="0" presId="urn:microsoft.com/office/officeart/2005/8/layout/default"/>
    <dgm:cxn modelId="{C953EA2B-6864-4885-909B-D4E733DB360B}" type="presParOf" srcId="{2EC6B86B-5289-4135-BAB5-C4CD99365C49}" destId="{D14863C6-219B-4715-9DF2-F62DF780F01B}" srcOrd="5" destOrd="0" presId="urn:microsoft.com/office/officeart/2005/8/layout/default"/>
    <dgm:cxn modelId="{AD1662B0-B936-427E-95EF-8A4E18D88EC8}" type="presParOf" srcId="{2EC6B86B-5289-4135-BAB5-C4CD99365C49}" destId="{B648DF7B-1761-4596-BA86-005785C2106F}" srcOrd="6" destOrd="0" presId="urn:microsoft.com/office/officeart/2005/8/layout/default"/>
    <dgm:cxn modelId="{A874F6C8-9891-4CB8-B765-A0E64093CAD9}" type="presParOf" srcId="{2EC6B86B-5289-4135-BAB5-C4CD99365C49}" destId="{CEFA16D2-5D22-4BBA-9000-8F3D3E4D2002}" srcOrd="7" destOrd="0" presId="urn:microsoft.com/office/officeart/2005/8/layout/default"/>
    <dgm:cxn modelId="{59F050A2-5CE4-4411-B7DC-B979F29026EA}" type="presParOf" srcId="{2EC6B86B-5289-4135-BAB5-C4CD99365C49}" destId="{FEC1CB4A-E28E-45D7-8CF6-F662708749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84B7A-EEAF-47CF-B7D2-4028367B304D}">
      <dsp:nvSpPr>
        <dsp:cNvPr id="0" name=""/>
        <dsp:cNvSpPr/>
      </dsp:nvSpPr>
      <dsp:spPr>
        <a:xfrm>
          <a:off x="0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200" kern="1200" dirty="0" smtClean="0"/>
            <a:t>?</a:t>
          </a:r>
          <a:endParaRPr lang="en-US" sz="5200" kern="1200" dirty="0"/>
        </a:p>
      </dsp:txBody>
      <dsp:txXfrm>
        <a:off x="0" y="447391"/>
        <a:ext cx="3099026" cy="1859416"/>
      </dsp:txXfrm>
    </dsp:sp>
    <dsp:sp modelId="{F895E85C-2C53-4890-A970-E94D3857937C}">
      <dsp:nvSpPr>
        <dsp:cNvPr id="0" name=""/>
        <dsp:cNvSpPr/>
      </dsp:nvSpPr>
      <dsp:spPr>
        <a:xfrm>
          <a:off x="3408929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socius</a:t>
          </a:r>
          <a:endParaRPr lang="en-US" sz="5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08929" y="447391"/>
        <a:ext cx="3099026" cy="1859416"/>
      </dsp:txXfrm>
    </dsp:sp>
    <dsp:sp modelId="{774D90CA-1D77-4C59-B6D3-6469BEFA2568}">
      <dsp:nvSpPr>
        <dsp:cNvPr id="0" name=""/>
        <dsp:cNvSpPr/>
      </dsp:nvSpPr>
      <dsp:spPr>
        <a:xfrm>
          <a:off x="6817859" y="447391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logos</a:t>
          </a:r>
          <a:endParaRPr lang="en-US" sz="5200" kern="1200" dirty="0"/>
        </a:p>
      </dsp:txBody>
      <dsp:txXfrm>
        <a:off x="6817859" y="447391"/>
        <a:ext cx="3099026" cy="1859416"/>
      </dsp:txXfrm>
    </dsp:sp>
    <dsp:sp modelId="{B648DF7B-1761-4596-BA86-005785C2106F}">
      <dsp:nvSpPr>
        <dsp:cNvPr id="0" name=""/>
        <dsp:cNvSpPr/>
      </dsp:nvSpPr>
      <dsp:spPr>
        <a:xfrm>
          <a:off x="1704464" y="2616710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/>
            <a:t>সমাজ</a:t>
          </a:r>
          <a:endParaRPr lang="en-US" sz="5200" kern="1200" dirty="0"/>
        </a:p>
      </dsp:txBody>
      <dsp:txXfrm>
        <a:off x="1704464" y="2616710"/>
        <a:ext cx="3099026" cy="1859416"/>
      </dsp:txXfrm>
    </dsp:sp>
    <dsp:sp modelId="{FEC1CB4A-E28E-45D7-8CF6-F662708749FB}">
      <dsp:nvSpPr>
        <dsp:cNvPr id="0" name=""/>
        <dsp:cNvSpPr/>
      </dsp:nvSpPr>
      <dsp:spPr>
        <a:xfrm>
          <a:off x="5113394" y="2616710"/>
          <a:ext cx="3099026" cy="185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/>
            <a:t>জ্ঞান</a:t>
          </a:r>
          <a:r>
            <a:rPr lang="en-US" sz="5200" kern="1200" dirty="0" smtClean="0"/>
            <a:t> ও </a:t>
          </a:r>
          <a:r>
            <a:rPr lang="en-US" sz="5200" kern="1200" dirty="0" err="1" smtClean="0"/>
            <a:t>বিজ্ঞান</a:t>
          </a:r>
          <a:endParaRPr lang="en-US" sz="5200" kern="1200" dirty="0"/>
        </a:p>
      </dsp:txBody>
      <dsp:txXfrm>
        <a:off x="5113394" y="2616710"/>
        <a:ext cx="3099026" cy="1859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3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0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1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5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9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2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9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F0D4-0CE3-4515-BE3C-9F647FB2CD6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AD60-DBBA-4EDB-A410-10D84A4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3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9" y="0"/>
            <a:ext cx="12194879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53491" y="193964"/>
            <a:ext cx="6802582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865774" y="3161660"/>
            <a:ext cx="6816183" cy="803563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</a:t>
            </a:r>
            <a:r>
              <a:rPr lang="bn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সমাজ-মনোবিজ্ঞান</a:t>
            </a:r>
            <a:endParaRPr lang="en-US" sz="44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013468" y="2988477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078432" y="1075265"/>
            <a:ext cx="6603525" cy="803563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 ও ইতিহাস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316935" y="956403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660379" y="5272318"/>
            <a:ext cx="6915250" cy="803563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 ও অর্থনীতি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90210" y="5099136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88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4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1" y="1524001"/>
            <a:ext cx="11000509" cy="40870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angle 3"/>
          <p:cNvSpPr/>
          <p:nvPr/>
        </p:nvSpPr>
        <p:spPr>
          <a:xfrm>
            <a:off x="2715490" y="304800"/>
            <a:ext cx="5805055" cy="914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একক কাজ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63491"/>
            <a:ext cx="12192000" cy="1094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উদাহরণের মাধ্যমে সমাজবিজ্ঞান ও সমাজকল্যাণের সম্পর্ক উপস্থাপন কর।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0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প্রশ্নগুলোর উত্তর দাও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1436914" y="1825625"/>
          <a:ext cx="9916886" cy="4923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71886" y="22061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8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52480"/>
            <a:ext cx="11734800" cy="602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সমাজবিজ্ঞানের জনক কে?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“সমাজবিজ্ঞান সমাজের পূর্ণাঙ্গ পাঠ”-বুঝিয়ে দাও।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প্রদত্ত ছকচিত্রের ‘?’ চিহ্নিত স্থানটিতে কোন বিষয়কে নির্দেশ করে ? ব্যাখ্যা কর।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মানবজীবনের প্রতিটি ক্ষেত্রে উক্ত বিষয়ের জ্ঞান অপরিহার্য-বিশ্লেষণ কর।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678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94509"/>
            <a:ext cx="9144000" cy="4655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722418" y="180108"/>
            <a:ext cx="5805055" cy="914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126" y="5721929"/>
            <a:ext cx="12108873" cy="942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ওতপ্রোতভাবে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99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1637" y="-211152"/>
            <a:ext cx="713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23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228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91" y="823487"/>
            <a:ext cx="4091654" cy="5180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ontent Placeholder 5"/>
          <p:cNvSpPr txBox="1">
            <a:spLocks/>
          </p:cNvSpPr>
          <p:nvPr/>
        </p:nvSpPr>
        <p:spPr>
          <a:xfrm flipH="1">
            <a:off x="5678129" y="823487"/>
            <a:ext cx="5353665" cy="491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sz="4000" b="1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4400" b="1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প্রভাষক (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4400" b="1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66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7"/>
          <p:cNvSpPr txBox="1">
            <a:spLocks/>
          </p:cNvSpPr>
          <p:nvPr/>
        </p:nvSpPr>
        <p:spPr>
          <a:xfrm>
            <a:off x="1967345" y="239154"/>
            <a:ext cx="10113820" cy="637151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endParaRPr lang="en-US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  </a:t>
            </a:r>
          </a:p>
          <a:p>
            <a:pPr>
              <a:buFont typeface="Arial" panose="020B0604020202020204" pitchFamily="34" charset="0"/>
              <a:buNone/>
            </a:pPr>
            <a:endParaRPr lang="bn-IN" sz="5400" dirty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শ্রেণি-একাদশ</a:t>
            </a:r>
            <a:endParaRPr lang="bn-IN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পত্র</a:t>
            </a:r>
            <a:endParaRPr lang="en-US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  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(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সমাজবিজ্ঞানের উৎপত্তি ও বিকাশ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endParaRPr lang="en-US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376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15" b="31954"/>
          <a:stretch/>
        </p:blipFill>
        <p:spPr>
          <a:xfrm>
            <a:off x="-20784" y="39941"/>
            <a:ext cx="1220585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67496" y="334879"/>
            <a:ext cx="21226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853" y="1855033"/>
            <a:ext cx="11970327" cy="36884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শাখা সম্পর্কে বলতে পারবে।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সামাজিক বিজ্ঞানের অন্যান্য শাখার সাথে সমাজবিজ্ঞানের সম্পর্ক বিশ্লেষণ করতে পারবে।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" y="84059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4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787876" y="3926021"/>
            <a:ext cx="4407579" cy="80356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3586" y="3752839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837708" y="335966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শাখা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048000" y="195692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912566" y="2180357"/>
            <a:ext cx="4601543" cy="80356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ঐতিহাসিক সমাজবিজ্ঞান </a:t>
            </a:r>
            <a:endParaRPr lang="en-US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7876" y="5737504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 সমাজবিজ্ঞান </a:t>
            </a:r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53586" y="5564322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903740" y="5630109"/>
            <a:ext cx="5181600" cy="80356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 ও নগর সমাজবিজ্ঞান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69450" y="5456927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371257" y="3865402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সমাজবিজ্ঞান </a:t>
            </a:r>
            <a:endParaRPr lang="en-US" sz="44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636967" y="3692220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371257" y="2192471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জনবিজ্ঞান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636967" y="2019289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53560" y="2019289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3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13" grpId="0" animBg="1"/>
      <p:bldP spid="14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174886" y="1863435"/>
            <a:ext cx="4407579" cy="80356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 সমাজবিজ্ঞান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56297" y="1715328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899628" y="4522990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সমাজবিজ্ঞান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09920" y="4382716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1031756" y="509158"/>
            <a:ext cx="4601543" cy="80356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সমাজবিজ্ঞান </a:t>
            </a:r>
            <a:endParaRPr lang="en-US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255393" y="335975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87876" y="3157470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সাহিত্যের </a:t>
            </a:r>
            <a:r>
              <a:rPr lang="bn-IN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</a:t>
            </a:r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40266" y="2990387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613711" y="3156104"/>
            <a:ext cx="5181600" cy="80356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14568" y="3023412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401054" y="1870415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 </a:t>
            </a:r>
            <a:r>
              <a:rPr lang="bn-IN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</a:t>
            </a:r>
            <a:endParaRPr lang="en-US" sz="44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676697" y="1715328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537512" y="512615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 সমাজবিজ্ঞান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727938" y="339432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870936" y="4480996"/>
            <a:ext cx="5181600" cy="803563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ধর্মের সমাজবিজ্ঞান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081228" y="4340722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1134" y="5821989"/>
            <a:ext cx="5181600" cy="803563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অপরাধবিজ্ঞান</a:t>
            </a:r>
            <a:endParaRPr lang="en-US" sz="3600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-33210" y="5714911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870936" y="5789080"/>
            <a:ext cx="5181600" cy="80356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bn-IN" sz="3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মনোবিজ্ঞান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081228" y="5648806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9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13" grpId="0" animBg="1"/>
      <p:bldP spid="14" grpId="0" animBg="1"/>
      <p:bldP spid="18" grpId="0" animBg="1"/>
      <p:bldP spid="19" grpId="0" animBg="1"/>
      <p:bldP spid="21" grpId="0" animBg="1"/>
      <p:bldP spid="22" grpId="0" animBg="1"/>
      <p:bldP spid="20" grpId="0" animBg="1"/>
      <p:bldP spid="23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728535" y="3119291"/>
            <a:ext cx="11463465" cy="80356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বিজ্ঞানের অন্যান্য শাখার সাথে সমাজবিজ্ঞানের সম্পর্ক  </a:t>
            </a:r>
            <a:endParaRPr 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-100903" y="2946109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21816" y="2504299"/>
            <a:ext cx="10487891" cy="39346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62678" y="3424427"/>
            <a:ext cx="2937164" cy="189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1"/>
            <a:endCxn id="5" idx="1"/>
          </p:cNvCxnSpPr>
          <p:nvPr/>
        </p:nvCxnSpPr>
        <p:spPr>
          <a:xfrm>
            <a:off x="2657732" y="3080521"/>
            <a:ext cx="2335084" cy="621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2"/>
            <a:endCxn id="5" idx="2"/>
          </p:cNvCxnSpPr>
          <p:nvPr/>
        </p:nvCxnSpPr>
        <p:spPr>
          <a:xfrm flipV="1">
            <a:off x="1121816" y="4373463"/>
            <a:ext cx="3440862" cy="98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3"/>
            <a:endCxn id="5" idx="3"/>
          </p:cNvCxnSpPr>
          <p:nvPr/>
        </p:nvCxnSpPr>
        <p:spPr>
          <a:xfrm flipV="1">
            <a:off x="2657732" y="5044533"/>
            <a:ext cx="2335084" cy="818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4"/>
          </p:cNvCxnSpPr>
          <p:nvPr/>
        </p:nvCxnSpPr>
        <p:spPr>
          <a:xfrm flipH="1" flipV="1">
            <a:off x="6143270" y="5420680"/>
            <a:ext cx="222492" cy="101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5"/>
            <a:endCxn id="5" idx="5"/>
          </p:cNvCxnSpPr>
          <p:nvPr/>
        </p:nvCxnSpPr>
        <p:spPr>
          <a:xfrm flipH="1" flipV="1">
            <a:off x="7069704" y="5044533"/>
            <a:ext cx="3004087" cy="818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6"/>
            <a:endCxn id="5" idx="6"/>
          </p:cNvCxnSpPr>
          <p:nvPr/>
        </p:nvCxnSpPr>
        <p:spPr>
          <a:xfrm flipH="1" flipV="1">
            <a:off x="7499842" y="4373463"/>
            <a:ext cx="4109865" cy="98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" idx="7"/>
            <a:endCxn id="5" idx="7"/>
          </p:cNvCxnSpPr>
          <p:nvPr/>
        </p:nvCxnSpPr>
        <p:spPr>
          <a:xfrm flipH="1">
            <a:off x="7069704" y="3080521"/>
            <a:ext cx="3004087" cy="621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0"/>
          </p:cNvCxnSpPr>
          <p:nvPr/>
        </p:nvCxnSpPr>
        <p:spPr>
          <a:xfrm>
            <a:off x="6010478" y="2406118"/>
            <a:ext cx="20782" cy="10183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13738" y="0"/>
            <a:ext cx="5196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818906" y="-11257"/>
            <a:ext cx="166257" cy="316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54436" y="-37423"/>
            <a:ext cx="250245" cy="3077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818905" y="352425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165270" y="352425"/>
            <a:ext cx="139411" cy="282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26726" y="380371"/>
            <a:ext cx="13852" cy="2803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555668" y="380371"/>
            <a:ext cx="152399" cy="274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331524" y="336840"/>
            <a:ext cx="236393" cy="317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567917" y="742285"/>
            <a:ext cx="236393" cy="317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22873" y="796286"/>
            <a:ext cx="118197" cy="263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183455" y="789951"/>
            <a:ext cx="80528" cy="300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026726" y="783847"/>
            <a:ext cx="13852" cy="2803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5803100" y="782116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5609999" y="701387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5360733" y="739450"/>
            <a:ext cx="152399" cy="274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065171" y="1503021"/>
            <a:ext cx="236393" cy="317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983124" y="1626980"/>
            <a:ext cx="82047" cy="251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727244" y="1684863"/>
            <a:ext cx="80528" cy="300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462925" y="1715006"/>
            <a:ext cx="87018" cy="3379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263983" y="1768850"/>
            <a:ext cx="80528" cy="300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012874" y="1752774"/>
            <a:ext cx="13852" cy="2803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5745512" y="1752774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542878" y="1744658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937921" y="1649787"/>
            <a:ext cx="147275" cy="313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4737565" y="1570305"/>
            <a:ext cx="204262" cy="289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4503764" y="3410247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5183799" y="1705309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5361100" y="1744658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785307" y="2202873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4926467" y="3134322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4508056" y="2129866"/>
            <a:ext cx="157673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4872441" y="3569317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6365762" y="2891463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4756568" y="3971717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4956088" y="2248412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5163390" y="2281868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4626792" y="2979180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4612873" y="3014352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012066" y="2417998"/>
            <a:ext cx="37571" cy="305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225363" y="3305421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05064" y="2012238"/>
            <a:ext cx="202992" cy="374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5398993" y="2355258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5647342" y="2386925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3615006" y="-309011"/>
            <a:ext cx="45572" cy="318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328306" y="2323671"/>
            <a:ext cx="94567" cy="31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604967" y="2273966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786152" y="2193631"/>
            <a:ext cx="150716" cy="3543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004715" y="2132503"/>
            <a:ext cx="168287" cy="31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214567" y="2020813"/>
            <a:ext cx="148084" cy="28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424182" y="1949411"/>
            <a:ext cx="211055" cy="263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5478798" y="4137113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>
            <a:off x="5522270" y="3306362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5725623" y="2906454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5051294" y="4166733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5146945" y="3732363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5025298" y="5100855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5173148" y="4712393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5285828" y="4321581"/>
            <a:ext cx="83128" cy="308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6760488" y="3720368"/>
            <a:ext cx="94567" cy="31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845683" y="4007524"/>
            <a:ext cx="94567" cy="31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6706834" y="3597207"/>
            <a:ext cx="94567" cy="31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6553246" y="3140007"/>
            <a:ext cx="94567" cy="31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>
            <a:off x="5870988" y="2303689"/>
            <a:ext cx="99166" cy="318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468489" y="4245874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288609" y="3826938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116367" y="3414609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969905" y="3021567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6445522" y="3424427"/>
            <a:ext cx="36202" cy="498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7890909" y="4627654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7712765" y="4240589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7547908" y="3812073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7364622" y="3383939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7171885" y="2969167"/>
            <a:ext cx="133999" cy="32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6018277" y="2908806"/>
            <a:ext cx="8449" cy="373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82651" y="4052207"/>
            <a:ext cx="168287" cy="31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725461" y="3253255"/>
            <a:ext cx="168287" cy="31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476861" y="2864182"/>
            <a:ext cx="168287" cy="31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6083158" y="3458424"/>
            <a:ext cx="0" cy="438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9127755" y="3942790"/>
            <a:ext cx="211055" cy="263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8356508" y="3008431"/>
            <a:ext cx="211055" cy="263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8063951" y="2647618"/>
            <a:ext cx="211055" cy="263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7735870" y="2285668"/>
            <a:ext cx="211055" cy="263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4429695" y="1097907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সামাজবিজ্ঞান দর্শন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4624378" y="4077441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সামাজবিজ্ঞান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3331825" y="2637527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 সেবা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6074905" y="2582792"/>
            <a:ext cx="1874632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3165877" y="5493422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নৃবিজ্ঞান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1743072" y="4576898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 মনোবিজ্ঞান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1604231" y="3454640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জনবিজ্ঞান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7712765" y="4604949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7076041" y="3509176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5844664" y="5420776"/>
            <a:ext cx="3078490" cy="5738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046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421263" y="2793789"/>
            <a:ext cx="7276387" cy="80356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 ও সমাজকল্যাণ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05679" y="2677072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1421263" y="1134547"/>
            <a:ext cx="8042971" cy="80356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 এবং রাষ্ট্রবিজ্ঞান </a:t>
            </a:r>
            <a:endParaRPr lang="en-US" sz="6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05679" y="937200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1320359" y="4501361"/>
            <a:ext cx="7663397" cy="8035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 ও নৃবিজ্ঞান </a:t>
            </a:r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499273" y="4328178"/>
            <a:ext cx="1064966" cy="1149928"/>
          </a:xfrm>
          <a:custGeom>
            <a:avLst/>
            <a:gdLst>
              <a:gd name="connsiteX0" fmla="*/ 623455 w 1064966"/>
              <a:gd name="connsiteY0" fmla="*/ 0 h 1149928"/>
              <a:gd name="connsiteX1" fmla="*/ 1064305 w 1064966"/>
              <a:gd name="connsiteY1" fmla="*/ 168403 h 1149928"/>
              <a:gd name="connsiteX2" fmla="*/ 1064964 w 1064966"/>
              <a:gd name="connsiteY2" fmla="*/ 169140 h 1149928"/>
              <a:gd name="connsiteX3" fmla="*/ 1022197 w 1064966"/>
              <a:gd name="connsiteY3" fmla="*/ 182415 h 1149928"/>
              <a:gd name="connsiteX4" fmla="*/ 770655 w 1064966"/>
              <a:gd name="connsiteY4" fmla="*/ 489104 h 1149928"/>
              <a:gd name="connsiteX5" fmla="*/ 761999 w 1064966"/>
              <a:gd name="connsiteY5" fmla="*/ 574963 h 1149928"/>
              <a:gd name="connsiteX6" fmla="*/ 761999 w 1064966"/>
              <a:gd name="connsiteY6" fmla="*/ 574962 h 1149928"/>
              <a:gd name="connsiteX7" fmla="*/ 761999 w 1064966"/>
              <a:gd name="connsiteY7" fmla="*/ 574963 h 1149928"/>
              <a:gd name="connsiteX8" fmla="*/ 761999 w 1064966"/>
              <a:gd name="connsiteY8" fmla="*/ 574963 h 1149928"/>
              <a:gd name="connsiteX9" fmla="*/ 770655 w 1064966"/>
              <a:gd name="connsiteY9" fmla="*/ 660821 h 1149928"/>
              <a:gd name="connsiteX10" fmla="*/ 1022197 w 1064966"/>
              <a:gd name="connsiteY10" fmla="*/ 967510 h 1149928"/>
              <a:gd name="connsiteX11" fmla="*/ 1064966 w 1064966"/>
              <a:gd name="connsiteY11" fmla="*/ 980786 h 1149928"/>
              <a:gd name="connsiteX12" fmla="*/ 1064305 w 1064966"/>
              <a:gd name="connsiteY12" fmla="*/ 981525 h 1149928"/>
              <a:gd name="connsiteX13" fmla="*/ 623455 w 1064966"/>
              <a:gd name="connsiteY13" fmla="*/ 1149928 h 1149928"/>
              <a:gd name="connsiteX14" fmla="*/ 0 w 1064966"/>
              <a:gd name="connsiteY14" fmla="*/ 574964 h 1149928"/>
              <a:gd name="connsiteX15" fmla="*/ 623455 w 1064966"/>
              <a:gd name="connsiteY15" fmla="*/ 0 h 11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4966" h="1149928">
                <a:moveTo>
                  <a:pt x="623455" y="0"/>
                </a:moveTo>
                <a:cubicBezTo>
                  <a:pt x="795618" y="0"/>
                  <a:pt x="951481" y="64355"/>
                  <a:pt x="1064305" y="168403"/>
                </a:cubicBezTo>
                <a:lnTo>
                  <a:pt x="1064964" y="169140"/>
                </a:lnTo>
                <a:lnTo>
                  <a:pt x="1022197" y="182415"/>
                </a:lnTo>
                <a:cubicBezTo>
                  <a:pt x="894774" y="236311"/>
                  <a:pt x="799030" y="350437"/>
                  <a:pt x="770655" y="489104"/>
                </a:cubicBezTo>
                <a:lnTo>
                  <a:pt x="761999" y="574963"/>
                </a:lnTo>
                <a:lnTo>
                  <a:pt x="761999" y="574962"/>
                </a:lnTo>
                <a:lnTo>
                  <a:pt x="761999" y="574963"/>
                </a:lnTo>
                <a:lnTo>
                  <a:pt x="761999" y="574963"/>
                </a:lnTo>
                <a:lnTo>
                  <a:pt x="770655" y="660821"/>
                </a:lnTo>
                <a:cubicBezTo>
                  <a:pt x="799030" y="799488"/>
                  <a:pt x="894774" y="913614"/>
                  <a:pt x="1022197" y="967510"/>
                </a:cubicBezTo>
                <a:lnTo>
                  <a:pt x="1064966" y="980786"/>
                </a:lnTo>
                <a:lnTo>
                  <a:pt x="1064305" y="981525"/>
                </a:lnTo>
                <a:cubicBezTo>
                  <a:pt x="951481" y="1085573"/>
                  <a:pt x="795618" y="1149928"/>
                  <a:pt x="623455" y="1149928"/>
                </a:cubicBezTo>
                <a:cubicBezTo>
                  <a:pt x="279130" y="1149928"/>
                  <a:pt x="0" y="892508"/>
                  <a:pt x="0" y="574964"/>
                </a:cubicBezTo>
                <a:cubicBezTo>
                  <a:pt x="0" y="257420"/>
                  <a:pt x="279130" y="0"/>
                  <a:pt x="623455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8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237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Shonar Bangla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নিচের ছকটি লক্ষ্য কর ও প্রশ্নগুলোর উত্তর দাও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2020-10-10T04:23:23Z</dcterms:created>
  <dcterms:modified xsi:type="dcterms:W3CDTF">2020-10-28T12:40:21Z</dcterms:modified>
</cp:coreProperties>
</file>