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0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9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04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9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53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97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80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1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36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6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718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4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56D2-7603-477B-8AA3-55D3E931B6CB}" type="datetimeFigureOut">
              <a:rPr lang="en-US" smtClean="0"/>
              <a:t>29-Oct-20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05C9E-2AF3-4CC8-A880-78CF8302F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25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296632" cy="6477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188191" y="2091577"/>
            <a:ext cx="8975678" cy="4508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28700" dirty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স্বাগত</a:t>
            </a:r>
          </a:p>
        </p:txBody>
      </p:sp>
    </p:spTree>
    <p:extLst>
      <p:ext uri="{BB962C8B-B14F-4D97-AF65-F5344CB8AC3E}">
        <p14:creationId xmlns:p14="http://schemas.microsoft.com/office/powerpoint/2010/main" val="25857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12192000" cy="6477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17815" y="2341560"/>
            <a:ext cx="7212231" cy="3770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23900" dirty="0" smtClean="0">
                <a:solidFill>
                  <a:srgbClr val="FFFF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ধন্যবাদ</a:t>
            </a:r>
            <a:r>
              <a:rPr lang="bn-BD" sz="3600" dirty="0" smtClean="0">
                <a:solidFill>
                  <a:srgbClr val="FFFF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endParaRPr lang="bn-BD" sz="3600" dirty="0">
              <a:solidFill>
                <a:srgbClr val="FFFF00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82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34808" y="434075"/>
            <a:ext cx="33586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800" dirty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শিক্ষক পরিচিতি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6114" y="1265072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আবু ইউছুপ মোঃ আমজাদ হোসেন</a:t>
            </a:r>
          </a:p>
          <a:p>
            <a:pPr lvl="0" algn="ctr"/>
            <a:r>
              <a:rPr lang="bn-BD" sz="3600" dirty="0">
                <a:solidFill>
                  <a:srgbClr val="00B0F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        সহঃ প্রধানশিক্ষক</a:t>
            </a:r>
          </a:p>
          <a:p>
            <a:pPr lvl="0" algn="ctr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শার্শা সরকারি পাইলট মাধ্যমিক বিদ্যালয়</a:t>
            </a:r>
          </a:p>
          <a:p>
            <a:pPr lvl="0" algn="ctr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শার্শা ,                              যশোর।</a:t>
            </a: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16499" y="3988894"/>
            <a:ext cx="281359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800" dirty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পাঠ পরিচিতি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16499" y="5038255"/>
            <a:ext cx="310533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bn-BD" sz="40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শ্রেণিঃ- ১০ম শ্রেণি </a:t>
            </a:r>
            <a:endParaRPr lang="bn-BD" sz="4000" dirty="0" smtClean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lvl="0" algn="ctr"/>
            <a:r>
              <a:rPr lang="bn-BD" sz="40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বাংলা ২য় পত্র</a:t>
            </a:r>
            <a:endParaRPr lang="bn-BD" sz="4000" dirty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9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303" y="81887"/>
            <a:ext cx="5773003" cy="464023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94" y="81887"/>
            <a:ext cx="5743433" cy="464023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25250" y="4749421"/>
            <a:ext cx="43564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দুই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টি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ছাগল</a:t>
            </a:r>
            <a:endParaRPr lang="bn-BD" sz="3600" dirty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68683" y="4749420"/>
            <a:ext cx="49455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অনেক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গুলি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ময়ুর</a:t>
            </a:r>
            <a:endParaRPr lang="bn-BD" sz="3600" dirty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2044" y="5739853"/>
            <a:ext cx="114123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টি , টা, গুলা,  গুলি ইত্যাদি  ‘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অব্যয়’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সূচক শব্দ।</a:t>
            </a:r>
            <a:endParaRPr lang="bn-BD" sz="3600" dirty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50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3238" y="471817"/>
            <a:ext cx="106071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পদাশ্রিত অব্যয় বা পদাশ্রিত নির্দেশকঃ- </a:t>
            </a:r>
            <a:endParaRPr lang="bn-BD" sz="3600" dirty="0">
              <a:solidFill>
                <a:srgbClr val="FF0000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93238" y="1345274"/>
            <a:ext cx="1075723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কয়েকটি অব্যয় বা প্রত্যয় কোন না কোন পদের আশ্রয়ে বা পরে সংযুক্ত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হয়ে নির্দিষ্টতা জ্ঞাপন করে , এগুলোকে</a:t>
            </a:r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পদাশ্রিত অব্যয় বা পদাশ্রিত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নির্দেশক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বলে।    যেমন-- 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একটি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গরু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।  দুধ টুকু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খেয়ে নাও ।  </a:t>
            </a:r>
            <a:endParaRPr lang="bn-BD" sz="3600" dirty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3239" y="4170361"/>
            <a:ext cx="107572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বাংলায় নির্দিষ্টতা জ্ঞাপক প্রত্যয়, ইংরেজিতে  Definite Article –</a:t>
            </a:r>
          </a:p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‘The’  </a:t>
            </a:r>
            <a:r>
              <a:rPr lang="en-US" sz="3600" dirty="0" err="1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এর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স্থানীয়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। </a:t>
            </a:r>
          </a:p>
          <a:p>
            <a:r>
              <a:rPr lang="en-US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যেমন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-   </a:t>
            </a:r>
            <a:r>
              <a:rPr lang="en-US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The Man  - </a:t>
            </a:r>
            <a:r>
              <a:rPr lang="en-US" sz="3600" dirty="0" err="1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লোকটি</a:t>
            </a:r>
            <a:r>
              <a:rPr lang="en-US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।    The Cow --   </a:t>
            </a:r>
            <a:r>
              <a:rPr lang="en-US" sz="3600" dirty="0" err="1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গরুটি</a:t>
            </a:r>
            <a:r>
              <a:rPr lang="en-US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।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051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628" y="444521"/>
            <a:ext cx="2919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</a:t>
            </a:r>
            <a:r>
              <a:rPr lang="en-US" sz="3600" dirty="0" err="1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প্রকারভেদঃ</a:t>
            </a:r>
            <a:r>
              <a:rPr lang="en-US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--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46628" y="1222444"/>
            <a:ext cx="109993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বচনভেদে পদাশ্রিত </a:t>
            </a:r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অব্যয় বা পদাশ্রিত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নির্দেশকের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বিভিন্নতা প্রযুক্ত হয়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যথাঃ-  ক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)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     একবচন ভেদে,       খ)   বহু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বচন ভেদে </a:t>
            </a:r>
            <a:r>
              <a:rPr lang="bn-BD" sz="3600" dirty="0">
                <a:solidFill>
                  <a:srgbClr val="FF0000"/>
                </a:solidFill>
                <a:cs typeface="Nikosh" panose="02000000000000000000" pitchFamily="2" charset="0"/>
              </a:rPr>
              <a:t>।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6628" y="2901119"/>
            <a:ext cx="109993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ক) একবচনেঃ--  টা , টি , খানা , খানি , গাছা , গাছি ,  ইত্যাদি নির্দেশক </a:t>
            </a:r>
          </a:p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ব্যবহ্রত হয়।      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যেমন– টাকাটা, বাড়িটা , কাপড় খানা ,  বইখানি ,</a:t>
            </a:r>
          </a:p>
          <a:p>
            <a:r>
              <a:rPr lang="bn-BD" sz="3600" dirty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  লাঠিগাছা , চুড়িগাছি , ইত্যাদি ।  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99028" y="5039815"/>
            <a:ext cx="106945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খ) বহুবচনেঃ– গুলি , গুলা , গুলো , গুলিন ,ইত্যাদি নির্দেশক ব্যবহ্রত হয় 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যেমন –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মানুষগুলি , লোকগুলো , আমগুলো , পটলগুলিন ইত্যাদি ।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29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4048" y="335340"/>
            <a:ext cx="43284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পদাশ্রিত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নির্দেশকের ব্যবহার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24048" y="1289083"/>
            <a:ext cx="10876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১; ক) ‘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এক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’ শব্দের সঙ্গে  টা , টি  যুক্ত হলে অনির্দিষ্টতা বোঝায়। </a:t>
            </a:r>
          </a:p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      যেমন–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একটি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দেশ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,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সে যেমনই হোক দেখতে । 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76636" y="2935238"/>
            <a:ext cx="108765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কিন্তু  অন্য সংখ্যাবাচক শব্দের সাথে টা , টি যুক্ত হলে নির্দিষ্টতা বোঝায় ।</a:t>
            </a:r>
          </a:p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      যেমন---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তিনটি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টাকা ।  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দশটি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বছর ।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35228" y="4770862"/>
            <a:ext cx="104541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খ) নিরর্থকভাবেও নির্দেশক টা , টি –র ব্যবহার লক্ষ্যনীয়। </a:t>
            </a:r>
          </a:p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      যেমন–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সারাটি সকাল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তোমার আশায় বসে আছি ।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                       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ন্যাকামিটা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এখন রাখ।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38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502" y="294397"/>
            <a:ext cx="110403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গ)  নির্দেশক সর্বনামের পরে টা, টি যুক্ত হলে তা সুনির্দিষ্ট হয়ে যায় । </a:t>
            </a:r>
          </a:p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</a:t>
            </a:r>
            <a:r>
              <a:rPr lang="bn-BD" sz="3600" dirty="0" smtClean="0">
                <a:solidFill>
                  <a:srgbClr val="00B0F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যেমনঃ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-   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ওটি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যেন কার তৈরি বাড়ি ?    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এটা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নয়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ওটা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আন । </a:t>
            </a:r>
          </a:p>
          <a:p>
            <a:r>
              <a:rPr lang="bn-BD" sz="3600" dirty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               </a:t>
            </a:r>
            <a:r>
              <a:rPr lang="bn-BD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সেইটেই </a:t>
            </a:r>
            <a:r>
              <a:rPr lang="bn-BD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ছিল আমার প্রিয় কলম ।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92036" y="2300617"/>
            <a:ext cx="111495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২;  ‘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গোটা’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বচনবাচক শব্দটির আগে বসে এবং 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খানা , খানি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পরে বসে ।</a:t>
            </a:r>
          </a:p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  এগুলো নির্দেশক ও অনির্দেশক দুই অর্থেই প্রযোজ্য ।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92036" y="3897406"/>
            <a:ext cx="109447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‘গোটা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’ শব্দ আগে বসে এবং সংশ্লিষ্ট পদটি নির্দিষ্টতা না বুঝিয়ে অনির্দিষ্টতা </a:t>
            </a:r>
          </a:p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বোঝায়</a:t>
            </a:r>
            <a:r>
              <a:rPr lang="bn-BD" sz="3600" dirty="0" smtClean="0">
                <a:solidFill>
                  <a:srgbClr val="00B0F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।  যেমন–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গোটা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দেশ ছারখার হয়ে গেছে।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গোটা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দুই কমলা আছে </a:t>
            </a:r>
          </a:p>
          <a:p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(অনির্দিষ্টতা)। 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দুখানা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কম্বল চেয়ে ছিলাম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(নির্দিষ্টতা)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।</a:t>
            </a:r>
            <a:endParaRPr lang="en-US" sz="3600" dirty="0" smtClean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  <a:p>
            <a:r>
              <a:rPr lang="en-US" sz="3600" dirty="0">
                <a:solidFill>
                  <a:prstClr val="black"/>
                </a:solidFill>
                <a:cs typeface="Nikosh" panose="02000000000000000000" pitchFamily="2" charset="0"/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  <a:cs typeface="Nikosh" panose="02000000000000000000" pitchFamily="2" charset="0"/>
              </a:rPr>
              <a:t>গোটা</a:t>
            </a:r>
            <a:r>
              <a:rPr lang="en-US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সাতেক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আম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এনো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।  </a:t>
            </a:r>
            <a:r>
              <a:rPr lang="en-US" sz="3600" dirty="0" err="1" smtClean="0">
                <a:solidFill>
                  <a:srgbClr val="FF0000"/>
                </a:solidFill>
                <a:cs typeface="Nikosh" panose="02000000000000000000" pitchFamily="2" charset="0"/>
              </a:rPr>
              <a:t>একখানা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বই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কিনে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err="1" smtClean="0">
                <a:solidFill>
                  <a:prstClr val="black"/>
                </a:solidFill>
                <a:cs typeface="Nikosh" panose="02000000000000000000" pitchFamily="2" charset="0"/>
              </a:rPr>
              <a:t>দিও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( </a:t>
            </a:r>
            <a:r>
              <a:rPr lang="en-US" sz="3600" dirty="0" err="1" smtClean="0">
                <a:solidFill>
                  <a:srgbClr val="FF0000"/>
                </a:solidFill>
                <a:cs typeface="Nikosh" panose="02000000000000000000" pitchFamily="2" charset="0"/>
              </a:rPr>
              <a:t>অনির্দিষ্টতা</a:t>
            </a:r>
            <a:r>
              <a:rPr lang="en-US" sz="3600" dirty="0" smtClean="0">
                <a:solidFill>
                  <a:srgbClr val="FF0000"/>
                </a:solidFill>
                <a:cs typeface="Nikosh" panose="02000000000000000000" pitchFamily="2" charset="0"/>
              </a:rPr>
              <a:t> ) </a:t>
            </a:r>
            <a:r>
              <a:rPr lang="en-US" sz="3600" dirty="0" smtClean="0">
                <a:solidFill>
                  <a:prstClr val="black"/>
                </a:solidFill>
                <a:cs typeface="Nikosh" panose="02000000000000000000" pitchFamily="2" charset="0"/>
              </a:rPr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01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5116" y="458169"/>
            <a:ext cx="105433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কিছু কবিতায়  বিশেষ অর্থে  ‘খানি’  নির্দিষ্টার্থে ব্যবহ্রত হয়। 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যথাঃ- ‘আমি অভাগা এনেছি বহিয়া নয়ন জলে ব্যর্থ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সাধনখানি’</a:t>
            </a:r>
            <a:endParaRPr lang="bn-BD" sz="3600" dirty="0">
              <a:solidFill>
                <a:srgbClr val="FF0000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75116" y="2279471"/>
            <a:ext cx="10974479" cy="175432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৩;  টাক , টুক , টুকু , টো , ইত্যাদি পদাশ্রিত নির্দেশক নির্দিষ্টতা ও অনির্দিষ্টতা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উভয় অর্থে  ব্যবহ্রত হয়।  যেমন–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পোয়াটাক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দুধ দাও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(অনির্দিষ্টতা )। 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 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সবটুকু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ঔষধই খেয়ে ফেলো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( নির্দিষ্টতা )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।  </a:t>
            </a:r>
            <a:endParaRPr lang="bn-BD" sz="3600" dirty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66185" y="4654771"/>
            <a:ext cx="1035227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৪; বিশেষ অর্থে , নির্দিষ্টতা জ্ঞাপনে  কয়েকটি শব্দ– তা , পাটি ,ইত্যাদি।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তাঃ----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দশ তা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কাগজ দাও । </a:t>
            </a:r>
          </a:p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   পাটি ---- আমার </a:t>
            </a:r>
            <a:r>
              <a:rPr lang="bn-BD" sz="36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এক পাটি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জুতা ছিড়ে গেছে।</a:t>
            </a:r>
            <a:endParaRPr lang="bn-BD" sz="3600" dirty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884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68942" y="1085967"/>
            <a:ext cx="24481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BD" sz="4400" dirty="0" smtClean="0">
                <a:solidFill>
                  <a:srgbClr val="FF0000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বাড়ির  কাজ </a:t>
            </a:r>
            <a:endParaRPr lang="bn-BD" sz="4400" dirty="0">
              <a:solidFill>
                <a:srgbClr val="FF0000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10184" y="3105835"/>
            <a:ext cx="87755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১। পদাশ্রিত নির্দেশক কাকে বলে ?</a:t>
            </a:r>
          </a:p>
          <a:p>
            <a:pPr lvl="0"/>
            <a:endParaRPr lang="bn-BD" sz="3600" dirty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  <a:p>
            <a:pPr lvl="0"/>
            <a:r>
              <a:rPr lang="bn-BD" sz="3600" dirty="0" smtClean="0">
                <a:solidFill>
                  <a:prstClr val="black"/>
                </a:solidFill>
                <a:ea typeface="Calibri" panose="020F0502020204030204" pitchFamily="34" charset="0"/>
                <a:cs typeface="Nikosh" panose="02000000000000000000" pitchFamily="2" charset="0"/>
              </a:rPr>
              <a:t>২। পদাশ্রিত নির্দেশকের ৩টি ব্যবহারের নিয়ম লেখ ?  </a:t>
            </a:r>
            <a:endParaRPr lang="bn-BD" sz="3600" dirty="0">
              <a:solidFill>
                <a:prstClr val="black"/>
              </a:solidFill>
              <a:ea typeface="Calibri" panose="020F0502020204030204" pitchFamily="34" charset="0"/>
              <a:cs typeface="Nikosh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7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534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Nikosh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anwar</dc:creator>
  <cp:lastModifiedBy>anwar</cp:lastModifiedBy>
  <cp:revision>14</cp:revision>
  <dcterms:created xsi:type="dcterms:W3CDTF">2020-10-28T14:23:49Z</dcterms:created>
  <dcterms:modified xsi:type="dcterms:W3CDTF">2020-10-29T06:55:19Z</dcterms:modified>
</cp:coreProperties>
</file>