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19"/>
  </p:notesMasterIdLst>
  <p:sldIdLst>
    <p:sldId id="260" r:id="rId2"/>
    <p:sldId id="262" r:id="rId3"/>
    <p:sldId id="263" r:id="rId4"/>
    <p:sldId id="265" r:id="rId5"/>
    <p:sldId id="266" r:id="rId6"/>
    <p:sldId id="267" r:id="rId7"/>
    <p:sldId id="268" r:id="rId8"/>
    <p:sldId id="269" r:id="rId9"/>
    <p:sldId id="270" r:id="rId10"/>
    <p:sldId id="271" r:id="rId11"/>
    <p:sldId id="272" r:id="rId12"/>
    <p:sldId id="274" r:id="rId13"/>
    <p:sldId id="273" r:id="rId14"/>
    <p:sldId id="275" r:id="rId15"/>
    <p:sldId id="278"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31F"/>
    <a:srgbClr val="CC0066"/>
    <a:srgbClr val="009900"/>
    <a:srgbClr val="16040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380" autoAdjust="0"/>
  </p:normalViewPr>
  <p:slideViewPr>
    <p:cSldViewPr>
      <p:cViewPr varScale="1">
        <p:scale>
          <a:sx n="63" d="100"/>
          <a:sy n="63" d="100"/>
        </p:scale>
        <p:origin x="-702" y="-96"/>
      </p:cViewPr>
      <p:guideLst>
        <p:guide orient="horz" pos="2160"/>
        <p:guide pos="2880"/>
      </p:guideLst>
    </p:cSldViewPr>
  </p:slideViewPr>
  <p:outlineViewPr>
    <p:cViewPr>
      <p:scale>
        <a:sx n="33" d="100"/>
        <a:sy n="33" d="100"/>
      </p:scale>
      <p:origin x="0" y="42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3C5E3-5696-451A-9058-BD0181AEE9BB}" type="datetimeFigureOut">
              <a:rPr lang="en-US" smtClean="0"/>
              <a:pPr/>
              <a:t>10/1/2020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294DB2-7EE0-41E3-B530-1D6015A8D6B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294DB2-7EE0-41E3-B530-1D6015A8D6BD}"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DELL\Downloads\Video\Bangla%20Islamic%20song%20dekha%20hole%20salam%20koro%20salam%20holo%20valo%20thakar%20dowa.mp4"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a:solidFill>
            <a:schemeClr val="accent2">
              <a:lumMod val="75000"/>
            </a:schemeClr>
          </a:solidFill>
        </p:spPr>
        <p:txBody>
          <a:bodyPr>
            <a:noAutofit/>
          </a:bodyPr>
          <a:lstStyle/>
          <a:p>
            <a:pPr algn="ctr"/>
            <a:r>
              <a:rPr lang="ar-DZ" sz="5400" dirty="0" smtClean="0">
                <a:solidFill>
                  <a:srgbClr val="00B0F0"/>
                </a:solidFill>
              </a:rPr>
              <a:t>اهلا وسهلا</a:t>
            </a:r>
            <a:endParaRPr lang="en-US" sz="5400" dirty="0">
              <a:solidFill>
                <a:srgbClr val="00B0F0"/>
              </a:solidFill>
            </a:endParaRPr>
          </a:p>
        </p:txBody>
      </p:sp>
      <p:pic>
        <p:nvPicPr>
          <p:cNvPr id="6" name="Content Placeholder 5" descr="dil   1.jfif"/>
          <p:cNvPicPr>
            <a:picLocks noGrp="1" noChangeAspect="1"/>
          </p:cNvPicPr>
          <p:nvPr>
            <p:ph sz="half" idx="1"/>
          </p:nvPr>
        </p:nvPicPr>
        <p:blipFill>
          <a:blip r:embed="rId2"/>
          <a:stretch>
            <a:fillRect/>
          </a:stretch>
        </p:blipFill>
        <p:spPr>
          <a:xfrm>
            <a:off x="457200" y="1600200"/>
            <a:ext cx="3657600" cy="4572000"/>
          </a:xfrm>
          <a:prstGeom prst="rect">
            <a:avLst/>
          </a:prstGeom>
          <a:ln w="228600" cap="sq" cmpd="thickThin">
            <a:solidFill>
              <a:srgbClr val="000000"/>
            </a:solidFill>
            <a:prstDash val="solid"/>
            <a:miter lim="800000"/>
          </a:ln>
          <a:effectLst>
            <a:innerShdw blurRad="76200">
              <a:srgbClr val="000000"/>
            </a:innerShdw>
          </a:effectLst>
        </p:spPr>
      </p:pic>
      <p:pic>
        <p:nvPicPr>
          <p:cNvPr id="9" name="Content Placeholder 8" descr="5.gif"/>
          <p:cNvPicPr>
            <a:picLocks noGrp="1" noChangeAspect="1"/>
          </p:cNvPicPr>
          <p:nvPr>
            <p:ph sz="half" idx="2"/>
          </p:nvPr>
        </p:nvPicPr>
        <p:blipFill>
          <a:blip r:embed="rId3"/>
          <a:stretch>
            <a:fillRect/>
          </a:stretch>
        </p:blipFill>
        <p:spPr>
          <a:xfrm>
            <a:off x="4419600" y="1447800"/>
            <a:ext cx="3868119" cy="4876800"/>
          </a:xfrm>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914400"/>
            <a:ext cx="502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dirty="0" smtClean="0"/>
              <a:t>معاني مفردات</a:t>
            </a:r>
            <a:endParaRPr lang="en-US" sz="4000" dirty="0"/>
          </a:p>
        </p:txBody>
      </p:sp>
      <p:sp>
        <p:nvSpPr>
          <p:cNvPr id="5" name="TextBox 4"/>
          <p:cNvSpPr txBox="1"/>
          <p:nvPr/>
        </p:nvSpPr>
        <p:spPr>
          <a:xfrm>
            <a:off x="1219200" y="2057400"/>
            <a:ext cx="7239000" cy="3293209"/>
          </a:xfrm>
          <a:prstGeom prst="rect">
            <a:avLst/>
          </a:prstGeom>
          <a:noFill/>
          <a:ln>
            <a:solidFill>
              <a:srgbClr val="7030A0"/>
            </a:solidFill>
          </a:ln>
        </p:spPr>
        <p:txBody>
          <a:bodyPr wrap="square" rtlCol="0">
            <a:spAutoFit/>
          </a:bodyPr>
          <a:lstStyle/>
          <a:p>
            <a:r>
              <a:rPr lang="ar-DZ" sz="2800" dirty="0" smtClean="0">
                <a:solidFill>
                  <a:srgbClr val="7030A0"/>
                </a:solidFill>
              </a:rPr>
              <a:t>سأل      </a:t>
            </a:r>
            <a:r>
              <a:rPr lang="en-US" sz="2800" dirty="0" smtClean="0">
                <a:solidFill>
                  <a:srgbClr val="7030A0"/>
                </a:solidFill>
              </a:rPr>
              <a:t>  =</a:t>
            </a:r>
            <a:r>
              <a:rPr lang="en-US" sz="2800" dirty="0" err="1" smtClean="0">
                <a:solidFill>
                  <a:srgbClr val="7030A0"/>
                </a:solidFill>
                <a:latin typeface="Arial" pitchFamily="34" charset="0"/>
                <a:cs typeface="Arial" pitchFamily="34" charset="0"/>
              </a:rPr>
              <a:t>সে</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প্রত্যাশা</a:t>
            </a:r>
            <a:r>
              <a:rPr lang="en-US" sz="2800" dirty="0" smtClean="0">
                <a:solidFill>
                  <a:srgbClr val="7030A0"/>
                </a:solidFill>
                <a:latin typeface="Arial" pitchFamily="34" charset="0"/>
                <a:cs typeface="Arial" pitchFamily="34" charset="0"/>
              </a:rPr>
              <a:t> </a:t>
            </a:r>
            <a:r>
              <a:rPr lang="en-US" sz="2800" dirty="0" err="1" smtClean="0">
                <a:solidFill>
                  <a:srgbClr val="7030A0"/>
                </a:solidFill>
                <a:latin typeface="Arial" pitchFamily="34" charset="0"/>
                <a:cs typeface="Arial" pitchFamily="34" charset="0"/>
              </a:rPr>
              <a:t>করল</a:t>
            </a:r>
            <a:r>
              <a:rPr lang="en-US" sz="2800" dirty="0" smtClean="0">
                <a:solidFill>
                  <a:srgbClr val="7030A0"/>
                </a:solidFill>
                <a:latin typeface="Arial" pitchFamily="34" charset="0"/>
                <a:cs typeface="Arial" pitchFamily="34" charset="0"/>
              </a:rPr>
              <a:t>  </a:t>
            </a:r>
            <a:r>
              <a:rPr lang="en-US" sz="2800" dirty="0" smtClean="0">
                <a:solidFill>
                  <a:srgbClr val="7030A0"/>
                </a:solidFill>
              </a:rPr>
              <a:t>।</a:t>
            </a:r>
            <a:endParaRPr lang="ar-DZ" sz="2800" dirty="0" smtClean="0">
              <a:solidFill>
                <a:srgbClr val="7030A0"/>
              </a:solidFill>
            </a:endParaRPr>
          </a:p>
          <a:p>
            <a:r>
              <a:rPr lang="ar-DZ" sz="2800" dirty="0" smtClean="0">
                <a:solidFill>
                  <a:srgbClr val="7030A0"/>
                </a:solidFill>
              </a:rPr>
              <a:t>اي الاسلام  </a:t>
            </a:r>
            <a:r>
              <a:rPr lang="en-US" sz="2800" dirty="0" smtClean="0">
                <a:solidFill>
                  <a:srgbClr val="7030A0"/>
                </a:solidFill>
              </a:rPr>
              <a:t>=</a:t>
            </a:r>
            <a:r>
              <a:rPr lang="en-US" sz="2800" dirty="0" err="1" smtClean="0">
                <a:solidFill>
                  <a:srgbClr val="7030A0"/>
                </a:solidFill>
              </a:rPr>
              <a:t>ইসলামে</a:t>
            </a:r>
            <a:r>
              <a:rPr lang="en-US" sz="2800" dirty="0" smtClean="0">
                <a:solidFill>
                  <a:srgbClr val="7030A0"/>
                </a:solidFill>
              </a:rPr>
              <a:t> </a:t>
            </a:r>
            <a:r>
              <a:rPr lang="en-US" sz="2800" dirty="0" err="1" smtClean="0">
                <a:solidFill>
                  <a:srgbClr val="7030A0"/>
                </a:solidFill>
              </a:rPr>
              <a:t>কোনটি</a:t>
            </a:r>
            <a:r>
              <a:rPr lang="en-US" sz="2800" dirty="0" smtClean="0">
                <a:solidFill>
                  <a:srgbClr val="7030A0"/>
                </a:solidFill>
              </a:rPr>
              <a:t>  ।</a:t>
            </a:r>
            <a:endParaRPr lang="ar-DZ" sz="2800" dirty="0" smtClean="0">
              <a:solidFill>
                <a:srgbClr val="7030A0"/>
              </a:solidFill>
            </a:endParaRPr>
          </a:p>
          <a:p>
            <a:r>
              <a:rPr lang="ar-DZ" sz="2800" dirty="0" smtClean="0">
                <a:solidFill>
                  <a:srgbClr val="7030A0"/>
                </a:solidFill>
              </a:rPr>
              <a:t>خير      </a:t>
            </a:r>
            <a:r>
              <a:rPr lang="en-US" sz="2800" dirty="0" smtClean="0">
                <a:solidFill>
                  <a:srgbClr val="7030A0"/>
                </a:solidFill>
              </a:rPr>
              <a:t>=</a:t>
            </a:r>
            <a:r>
              <a:rPr lang="en-US" sz="2800" dirty="0" err="1" smtClean="0">
                <a:solidFill>
                  <a:srgbClr val="7030A0"/>
                </a:solidFill>
              </a:rPr>
              <a:t>উত্তম</a:t>
            </a:r>
            <a:r>
              <a:rPr lang="en-US" sz="2800" dirty="0" smtClean="0">
                <a:solidFill>
                  <a:srgbClr val="7030A0"/>
                </a:solidFill>
              </a:rPr>
              <a:t>  ।</a:t>
            </a:r>
            <a:endParaRPr lang="ar-DZ" sz="2800" dirty="0" smtClean="0">
              <a:solidFill>
                <a:srgbClr val="7030A0"/>
              </a:solidFill>
            </a:endParaRPr>
          </a:p>
          <a:p>
            <a:r>
              <a:rPr lang="ar-DZ" sz="2800" dirty="0" smtClean="0">
                <a:solidFill>
                  <a:srgbClr val="7030A0"/>
                </a:solidFill>
              </a:rPr>
              <a:t>تطعم       </a:t>
            </a:r>
            <a:r>
              <a:rPr lang="en-US" sz="2800" dirty="0" smtClean="0">
                <a:solidFill>
                  <a:srgbClr val="7030A0"/>
                </a:solidFill>
              </a:rPr>
              <a:t>=</a:t>
            </a:r>
            <a:r>
              <a:rPr lang="en-US" sz="2800" dirty="0" err="1" smtClean="0">
                <a:solidFill>
                  <a:srgbClr val="7030A0"/>
                </a:solidFill>
              </a:rPr>
              <a:t>তুমি</a:t>
            </a:r>
            <a:r>
              <a:rPr lang="en-US" sz="2800" dirty="0" smtClean="0">
                <a:solidFill>
                  <a:srgbClr val="7030A0"/>
                </a:solidFill>
              </a:rPr>
              <a:t> </a:t>
            </a:r>
            <a:r>
              <a:rPr lang="en-US" sz="2800" dirty="0" err="1" smtClean="0">
                <a:solidFill>
                  <a:srgbClr val="7030A0"/>
                </a:solidFill>
              </a:rPr>
              <a:t>খাওয়াবে</a:t>
            </a:r>
            <a:r>
              <a:rPr lang="en-US" sz="2800" dirty="0" smtClean="0">
                <a:solidFill>
                  <a:srgbClr val="7030A0"/>
                </a:solidFill>
              </a:rPr>
              <a:t>  ।</a:t>
            </a:r>
            <a:endParaRPr lang="ar-DZ" sz="2800" dirty="0" smtClean="0">
              <a:solidFill>
                <a:srgbClr val="7030A0"/>
              </a:solidFill>
            </a:endParaRPr>
          </a:p>
          <a:p>
            <a:r>
              <a:rPr lang="ar-DZ" sz="2800" dirty="0" smtClean="0">
                <a:solidFill>
                  <a:srgbClr val="7030A0"/>
                </a:solidFill>
              </a:rPr>
              <a:t>الطعام      </a:t>
            </a:r>
            <a:r>
              <a:rPr lang="en-US" sz="2800" dirty="0" smtClean="0">
                <a:solidFill>
                  <a:srgbClr val="7030A0"/>
                </a:solidFill>
              </a:rPr>
              <a:t>=</a:t>
            </a:r>
            <a:r>
              <a:rPr lang="en-US" sz="2800" dirty="0" err="1" smtClean="0">
                <a:solidFill>
                  <a:srgbClr val="7030A0"/>
                </a:solidFill>
              </a:rPr>
              <a:t>খাদ্য</a:t>
            </a:r>
            <a:r>
              <a:rPr lang="en-US" sz="2800" dirty="0" smtClean="0">
                <a:solidFill>
                  <a:srgbClr val="7030A0"/>
                </a:solidFill>
              </a:rPr>
              <a:t>  ।</a:t>
            </a:r>
            <a:endParaRPr lang="ar-DZ" sz="2800" dirty="0" smtClean="0">
              <a:solidFill>
                <a:srgbClr val="7030A0"/>
              </a:solidFill>
            </a:endParaRPr>
          </a:p>
          <a:p>
            <a:r>
              <a:rPr lang="ar-DZ" sz="2800" dirty="0" smtClean="0">
                <a:solidFill>
                  <a:srgbClr val="7030A0"/>
                </a:solidFill>
              </a:rPr>
              <a:t>تقرأ      </a:t>
            </a:r>
            <a:r>
              <a:rPr lang="en-US" sz="2800" dirty="0" smtClean="0">
                <a:solidFill>
                  <a:srgbClr val="7030A0"/>
                </a:solidFill>
              </a:rPr>
              <a:t>=</a:t>
            </a:r>
            <a:r>
              <a:rPr lang="en-US" sz="2800" dirty="0" err="1" smtClean="0">
                <a:solidFill>
                  <a:srgbClr val="7030A0"/>
                </a:solidFill>
              </a:rPr>
              <a:t>তুমি</a:t>
            </a:r>
            <a:r>
              <a:rPr lang="en-US" sz="2800" dirty="0" smtClean="0">
                <a:solidFill>
                  <a:srgbClr val="7030A0"/>
                </a:solidFill>
              </a:rPr>
              <a:t> </a:t>
            </a:r>
            <a:r>
              <a:rPr lang="en-US" sz="2800" dirty="0" err="1" smtClean="0">
                <a:solidFill>
                  <a:srgbClr val="7030A0"/>
                </a:solidFill>
              </a:rPr>
              <a:t>পাঠ</a:t>
            </a:r>
            <a:r>
              <a:rPr lang="en-US" sz="2800" dirty="0" smtClean="0">
                <a:solidFill>
                  <a:srgbClr val="7030A0"/>
                </a:solidFill>
              </a:rPr>
              <a:t> </a:t>
            </a:r>
            <a:r>
              <a:rPr lang="en-US" sz="2800" dirty="0" err="1" smtClean="0">
                <a:solidFill>
                  <a:srgbClr val="7030A0"/>
                </a:solidFill>
              </a:rPr>
              <a:t>করবে</a:t>
            </a:r>
            <a:r>
              <a:rPr lang="en-US" sz="2800" dirty="0" smtClean="0">
                <a:solidFill>
                  <a:srgbClr val="7030A0"/>
                </a:solidFill>
              </a:rPr>
              <a:t>  ।</a:t>
            </a:r>
            <a:endParaRPr lang="ar-DZ" sz="2800" dirty="0" smtClean="0">
              <a:solidFill>
                <a:srgbClr val="7030A0"/>
              </a:solidFill>
            </a:endParaRPr>
          </a:p>
          <a:p>
            <a:r>
              <a:rPr lang="ar-DZ" sz="4000" dirty="0" smtClean="0"/>
              <a:t>                           </a:t>
            </a:r>
            <a:endParaRPr lang="en-US" sz="4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ox(in)">
                                      <p:cBhvr>
                                        <p:cTn id="15" dur="500"/>
                                        <p:tgtEl>
                                          <p:spTgt spid="5">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box(in)">
                                      <p:cBhvr>
                                        <p:cTn id="18" dur="500"/>
                                        <p:tgtEl>
                                          <p:spTgt spid="5">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box(in)">
                                      <p:cBhvr>
                                        <p:cTn id="21" dur="500"/>
                                        <p:tgtEl>
                                          <p:spTgt spid="5">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box(in)">
                                      <p:cBhvr>
                                        <p:cTn id="24" dur="500"/>
                                        <p:tgtEl>
                                          <p:spTgt spid="5">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ox(in)">
                                      <p:cBhvr>
                                        <p:cTn id="27" dur="500"/>
                                        <p:tgtEl>
                                          <p:spTgt spid="5">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box(in)">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হাদিস</a:t>
            </a:r>
            <a:r>
              <a:rPr lang="en-US" dirty="0" smtClean="0"/>
              <a:t>  </a:t>
            </a:r>
            <a:r>
              <a:rPr lang="en-US" dirty="0" err="1" smtClean="0"/>
              <a:t>সংশ্লিষ্ট</a:t>
            </a:r>
            <a:r>
              <a:rPr lang="en-US" dirty="0" smtClean="0"/>
              <a:t> </a:t>
            </a:r>
            <a:r>
              <a:rPr lang="en-US" dirty="0" err="1" smtClean="0"/>
              <a:t>প্রশ্নোত্তর</a:t>
            </a:r>
            <a:r>
              <a:rPr lang="en-US" dirty="0" smtClean="0"/>
              <a:t> ।</a:t>
            </a:r>
            <a:endParaRPr lang="en-US" dirty="0"/>
          </a:p>
        </p:txBody>
      </p:sp>
      <p:sp>
        <p:nvSpPr>
          <p:cNvPr id="3" name="Content Placeholder 2"/>
          <p:cNvSpPr>
            <a:spLocks noGrp="1"/>
          </p:cNvSpPr>
          <p:nvPr>
            <p:ph idx="1"/>
          </p:nvPr>
        </p:nvSpPr>
        <p:spPr>
          <a:xfrm>
            <a:off x="609600" y="1524000"/>
            <a:ext cx="8229600" cy="4525963"/>
          </a:xfrm>
        </p:spPr>
        <p:txBody>
          <a:bodyPr>
            <a:normAutofit fontScale="70000" lnSpcReduction="20000"/>
          </a:bodyPr>
          <a:lstStyle/>
          <a:p>
            <a:r>
              <a:rPr lang="en-US" smtClean="0">
                <a:effectLst>
                  <a:outerShdw blurRad="38100" dist="38100" dir="2700000" algn="tl">
                    <a:srgbClr val="000000">
                      <a:alpha val="43137"/>
                    </a:srgbClr>
                  </a:outerShdw>
                </a:effectLst>
              </a:rPr>
              <a:t>প্রশ্নঃ</a:t>
            </a:r>
            <a:r>
              <a:rPr lang="ar-DZ" smtClean="0">
                <a:effectLst>
                  <a:outerShdw blurRad="38100" dist="38100" dir="2700000" algn="tl">
                    <a:srgbClr val="000000">
                      <a:alpha val="43137"/>
                    </a:srgbClr>
                  </a:outerShdw>
                </a:effectLst>
              </a:rPr>
              <a:t>اي الاسم  خير </a:t>
            </a:r>
            <a:r>
              <a:rPr lang="en-US" smtClean="0">
                <a:effectLst>
                  <a:outerShdw blurRad="38100" dist="38100" dir="2700000" algn="tl">
                    <a:srgbClr val="000000">
                      <a:alpha val="43137"/>
                    </a:srgbClr>
                  </a:outerShdw>
                </a:effectLst>
              </a:rPr>
              <a:t>  দিয়ে কি বুঝানো হয়েছে   ?   </a:t>
            </a:r>
          </a:p>
          <a:p>
            <a:r>
              <a:rPr lang="en-US" smtClean="0">
                <a:effectLst>
                  <a:outerShdw blurRad="38100" dist="38100" dir="2700000" algn="tl">
                    <a:srgbClr val="000000">
                      <a:alpha val="43137"/>
                    </a:srgbClr>
                  </a:outerShdw>
                </a:effectLst>
              </a:rPr>
              <a:t>উত্তরঃ</a:t>
            </a:r>
            <a:r>
              <a:rPr lang="ar-DZ" smtClean="0">
                <a:effectLst>
                  <a:outerShdw blurRad="38100" dist="38100" dir="2700000" algn="tl">
                    <a:srgbClr val="000000">
                      <a:alpha val="43137"/>
                    </a:srgbClr>
                  </a:outerShdw>
                </a:effectLst>
              </a:rPr>
              <a:t>اي الاسلام </a:t>
            </a:r>
            <a:r>
              <a:rPr lang="en-US" smtClean="0">
                <a:effectLst>
                  <a:outerShdw blurRad="38100" dist="38100" dir="2700000" algn="tl">
                    <a:srgbClr val="000000">
                      <a:alpha val="43137"/>
                    </a:srgbClr>
                  </a:outerShdw>
                </a:effectLst>
              </a:rPr>
              <a:t>  দিয়ে কি বোঝানো হয়েছে তা নিচে আলোচনা কর হলো  ।</a:t>
            </a:r>
          </a:p>
          <a:p>
            <a:r>
              <a:rPr lang="ar-DZ" smtClean="0">
                <a:effectLst>
                  <a:outerShdw blurRad="38100" dist="38100" dir="2700000" algn="tl">
                    <a:srgbClr val="000000">
                      <a:alpha val="43137"/>
                    </a:srgbClr>
                  </a:outerShdw>
                </a:effectLst>
              </a:rPr>
              <a:t>اي اداب الاسلام</a:t>
            </a:r>
            <a:r>
              <a:rPr lang="en-US" smtClean="0">
                <a:effectLst>
                  <a:outerShdw blurRad="38100" dist="38100" dir="2700000" algn="tl">
                    <a:srgbClr val="000000">
                      <a:alpha val="43137"/>
                    </a:srgbClr>
                  </a:outerShdw>
                </a:effectLst>
              </a:rPr>
              <a:t>  তথা ‘ইসলামের কোন শিষ্টাচার উত্তম, এ কথা বোঝানো  হয়েছে  ।</a:t>
            </a:r>
            <a:endParaRPr lang="ar-DZ" smtClean="0">
              <a:effectLst>
                <a:outerShdw blurRad="38100" dist="38100" dir="2700000" algn="tl">
                  <a:srgbClr val="000000">
                    <a:alpha val="43137"/>
                  </a:srgbClr>
                </a:outerShdw>
              </a:effectLst>
            </a:endParaRPr>
          </a:p>
          <a:p>
            <a:endParaRPr lang="ar-DZ" smtClean="0">
              <a:effectLst>
                <a:outerShdw blurRad="38100" dist="38100" dir="2700000" algn="tl">
                  <a:srgbClr val="000000">
                    <a:alpha val="43137"/>
                  </a:srgbClr>
                </a:outerShdw>
              </a:effectLst>
            </a:endParaRPr>
          </a:p>
          <a:p>
            <a:r>
              <a:rPr lang="ar-DZ" smtClean="0">
                <a:effectLst>
                  <a:outerShdw blurRad="38100" dist="38100" dir="2700000" algn="tl">
                    <a:srgbClr val="000000">
                      <a:alpha val="43137"/>
                    </a:srgbClr>
                  </a:outerShdw>
                </a:effectLst>
              </a:rPr>
              <a:t>اي علامات  الاسلام</a:t>
            </a:r>
            <a:r>
              <a:rPr lang="en-US" smtClean="0">
                <a:effectLst>
                  <a:outerShdw blurRad="38100" dist="38100" dir="2700000" algn="tl">
                    <a:srgbClr val="000000">
                      <a:alpha val="43137"/>
                    </a:srgbClr>
                  </a:outerShdw>
                </a:effectLst>
              </a:rPr>
              <a:t>  তথা ইসলামের কোন নিদর্শন উত্তম এ কথা বোঝানো হয়েছে  ।</a:t>
            </a:r>
            <a:endParaRPr lang="ar-DZ" smtClean="0">
              <a:effectLst>
                <a:outerShdw blurRad="38100" dist="38100" dir="2700000" algn="tl">
                  <a:srgbClr val="000000">
                    <a:alpha val="43137"/>
                  </a:srgbClr>
                </a:outerShdw>
              </a:effectLst>
            </a:endParaRPr>
          </a:p>
          <a:p>
            <a:endParaRPr lang="ar-DZ" smtClean="0">
              <a:effectLst>
                <a:outerShdw blurRad="38100" dist="38100" dir="2700000" algn="tl">
                  <a:srgbClr val="000000">
                    <a:alpha val="43137"/>
                  </a:srgbClr>
                </a:outerShdw>
              </a:effectLst>
            </a:endParaRPr>
          </a:p>
          <a:p>
            <a:r>
              <a:rPr lang="ar-DZ" smtClean="0">
                <a:effectLst>
                  <a:outerShdw blurRad="38100" dist="38100" dir="2700000" algn="tl">
                    <a:srgbClr val="000000">
                      <a:alpha val="43137"/>
                    </a:srgbClr>
                  </a:outerShdw>
                </a:effectLst>
              </a:rPr>
              <a:t>اي اوصاف الاسلام</a:t>
            </a:r>
            <a:r>
              <a:rPr lang="en-US" smtClean="0">
                <a:effectLst>
                  <a:outerShdw blurRad="38100" dist="38100" dir="2700000" algn="tl">
                    <a:srgbClr val="000000">
                      <a:alpha val="43137"/>
                    </a:srgbClr>
                  </a:outerShdw>
                </a:effectLst>
              </a:rPr>
              <a:t>  তথা ইসলামের উত্তম গুনাবলি কী তা বোঝানো উদেদশ্য  ।</a:t>
            </a:r>
            <a:endParaRPr lang="ar-DZ" smtClean="0">
              <a:effectLst>
                <a:outerShdw blurRad="38100" dist="38100" dir="2700000" algn="tl">
                  <a:srgbClr val="000000">
                    <a:alpha val="43137"/>
                  </a:srgbClr>
                </a:outerShdw>
              </a:effectLst>
            </a:endParaRPr>
          </a:p>
          <a:p>
            <a:r>
              <a:rPr lang="ar-DZ" smtClean="0">
                <a:effectLst>
                  <a:outerShdw blurRad="38100" dist="38100" dir="2700000" algn="tl">
                    <a:srgbClr val="000000">
                      <a:alpha val="43137"/>
                    </a:srgbClr>
                  </a:outerShdw>
                </a:effectLst>
              </a:rPr>
              <a:t>اي اعمال الاسلام</a:t>
            </a:r>
            <a:r>
              <a:rPr lang="en-US" smtClean="0">
                <a:effectLst>
                  <a:outerShdw blurRad="38100" dist="38100" dir="2700000" algn="tl">
                    <a:srgbClr val="000000">
                      <a:alpha val="43137"/>
                    </a:srgbClr>
                  </a:outerShdw>
                </a:effectLst>
              </a:rPr>
              <a:t>  তথা ইসলামের কোন আমলটি উত্তম তা বোঝানো  উদ্দেশ্য ।</a:t>
            </a:r>
            <a:endParaRPr lang="ar-DZ" smtClean="0">
              <a:effectLst>
                <a:outerShdw blurRad="38100" dist="38100" dir="2700000" algn="tl">
                  <a:srgbClr val="000000">
                    <a:alpha val="43137"/>
                  </a:srgbClr>
                </a:outerShdw>
              </a:effectLst>
            </a:endParaRPr>
          </a:p>
          <a:p>
            <a:endParaRPr lang="en-US"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1000" y="0"/>
            <a:ext cx="83820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smtClean="0"/>
              <a:t>হযরত আবদুল্লাহ ইবনে আমর (রাঃ)  সম্পর্কে কী জান</a:t>
            </a:r>
            <a:endParaRPr lang="en-US" dirty="0"/>
          </a:p>
        </p:txBody>
      </p:sp>
      <p:sp>
        <p:nvSpPr>
          <p:cNvPr id="3" name="TextBox 2"/>
          <p:cNvSpPr txBox="1"/>
          <p:nvPr/>
        </p:nvSpPr>
        <p:spPr>
          <a:xfrm>
            <a:off x="838200" y="2057400"/>
            <a:ext cx="7391400" cy="4093428"/>
          </a:xfrm>
          <a:prstGeom prst="rect">
            <a:avLst/>
          </a:prstGeom>
          <a:noFill/>
        </p:spPr>
        <p:txBody>
          <a:bodyPr wrap="square" rtlCol="0">
            <a:spAutoFit/>
          </a:bodyPr>
          <a:lstStyle/>
          <a:p>
            <a:r>
              <a:rPr lang="bn-IN" sz="2000" b="1" dirty="0" smtClean="0"/>
              <a:t>উত্তরঃহযরত আবদুল্লাহ  ইবনে আমর (রাঃ)-পরিচয়ঃ</a:t>
            </a:r>
          </a:p>
          <a:p>
            <a:pPr marL="342900" indent="-342900">
              <a:buFont typeface="Arial" pitchFamily="34" charset="0"/>
              <a:buChar char="•"/>
            </a:pPr>
            <a:r>
              <a:rPr lang="bn-IN" sz="2000" b="1" dirty="0" smtClean="0"/>
              <a:t>নাম  ওপরিচয়ঃ    </a:t>
            </a:r>
            <a:r>
              <a:rPr lang="bn-IN" sz="2000" dirty="0" smtClean="0"/>
              <a:t>নাম আবদুল্লাহ, উপনাম আবু মুহাম্মদ ও  আবু আবদুর   রহমান, পিতার নাম আমর, দাদার নাম আস ।</a:t>
            </a:r>
          </a:p>
          <a:p>
            <a:pPr marL="342900" indent="-342900">
              <a:buFont typeface="Arial" pitchFamily="34" charset="0"/>
              <a:buChar char="•"/>
            </a:pPr>
            <a:r>
              <a:rPr lang="bn-IN" sz="2000" dirty="0" smtClean="0"/>
              <a:t>ইসলাম গ্রহণঃ  হযরত আবদুল্লাহ (রাঃ)মক্কা বিজয়ের  পূর্বে পিতাসহ মদিনায় হিজরত করেন এবং পিতার আগেই ইসলাম গ্রহণ করেন।</a:t>
            </a:r>
          </a:p>
          <a:p>
            <a:pPr marL="342900" indent="-342900"/>
            <a:r>
              <a:rPr lang="bn-IN" sz="2000" dirty="0" smtClean="0"/>
              <a:t>      তিনি  ছিলেন হাফেযে কুরআন ,কারী আবেদ ও পরহেযগার সাহাবী ।</a:t>
            </a:r>
          </a:p>
          <a:p>
            <a:pPr marL="342900" indent="-342900">
              <a:buFont typeface="Arial" pitchFamily="34" charset="0"/>
              <a:buChar char="•"/>
            </a:pPr>
            <a:r>
              <a:rPr lang="bn-IN" sz="2000" dirty="0" smtClean="0"/>
              <a:t>হাদীস বর্ণনাঃ   তিনি মোট ৭০০টি হাদিস বর্ণনা করেন। তন্মধ্যে মুত্তাফাকুন আলাইহি ১৭ টি ।স্বতন্ত্রভাবে বুখারীতে ৮টি ওমুসলিমে  ২০ টি স্থান পেয়েছে ।</a:t>
            </a:r>
          </a:p>
          <a:p>
            <a:pPr marL="342900" indent="-342900">
              <a:buFont typeface="Arial" pitchFamily="34" charset="0"/>
              <a:buChar char="•"/>
            </a:pPr>
            <a:r>
              <a:rPr lang="bn-IN" sz="2000" dirty="0" smtClean="0"/>
              <a:t>ইন্তেকালঃ    ৬৫হিজরীতে৭২ বছর বয়সে  এ মহান সাহাবী মিসরের ফুসতাত নগরীতে ইন্তেকাল করেন ।</a:t>
            </a:r>
            <a:endParaRPr lang="en-US" sz="20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0" fill="hold"/>
                                        <p:tgtEl>
                                          <p:spTgt spid="3"/>
                                        </p:tgtEl>
                                        <p:attrNameLst>
                                          <p:attrName>ppt_x</p:attrName>
                                        </p:attrNameLst>
                                      </p:cBhvr>
                                      <p:tavLst>
                                        <p:tav tm="0">
                                          <p:val>
                                            <p:strVal val="#ppt_x"/>
                                          </p:val>
                                        </p:tav>
                                        <p:tav tm="100000">
                                          <p:val>
                                            <p:strVal val="#ppt_x"/>
                                          </p:val>
                                        </p:tav>
                                      </p:tavLst>
                                    </p:anim>
                                    <p:anim calcmode="lin" valueType="num">
                                      <p:cBhvr additive="base">
                                        <p:cTn id="14"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562600" cy="838200"/>
          </a:xfrm>
        </p:spPr>
        <p:txBody>
          <a:bodyPr/>
          <a:lstStyle/>
          <a:p>
            <a:pPr algn="ctr"/>
            <a:r>
              <a:rPr lang="bn-IN" dirty="0" smtClean="0">
                <a:solidFill>
                  <a:srgbClr val="CC0066"/>
                </a:solidFill>
              </a:rPr>
              <a:t>একক কাজ</a:t>
            </a:r>
            <a:endParaRPr lang="en-US" dirty="0">
              <a:solidFill>
                <a:srgbClr val="CC0066"/>
              </a:solidFill>
            </a:endParaRPr>
          </a:p>
        </p:txBody>
      </p:sp>
      <p:sp>
        <p:nvSpPr>
          <p:cNvPr id="3" name="TextBox 2"/>
          <p:cNvSpPr txBox="1"/>
          <p:nvPr/>
        </p:nvSpPr>
        <p:spPr>
          <a:xfrm>
            <a:off x="533400" y="1676400"/>
            <a:ext cx="8229600" cy="415498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2400" b="1" dirty="0" smtClean="0"/>
              <a:t>প্রশ্নঃহাদিসে বর্ণিত  ভালো কাজ দুটির আলোচনা কর  ।</a:t>
            </a:r>
          </a:p>
          <a:p>
            <a:endParaRPr lang="bn-IN" sz="2400" i="1" dirty="0" smtClean="0"/>
          </a:p>
          <a:p>
            <a:endParaRPr lang="bn-IN" sz="2400" dirty="0" smtClean="0"/>
          </a:p>
          <a:p>
            <a:r>
              <a:rPr lang="bn-IN" sz="2400" b="1" dirty="0" smtClean="0"/>
              <a:t>উত্তরঃ</a:t>
            </a:r>
            <a:r>
              <a:rPr lang="bn-IN" sz="2400" dirty="0" smtClean="0"/>
              <a:t>ইসলাম মানবতার ও শান্তির ধর্ম  ।মানুষের  জন্য কষ্টকর এমন কাজ ইসলামে বাধ্যতামূলক করা হয়নি,বরং মানুষের জন্য সুখকর এমন কাজে ইসলাম  আদেশ দিয়েছে ।মানুষের মাঝে পারস্পারিক সম্পর্ক, ভালোবাসা ওভাব বিনিময়ের অন্যতম মাধ্যম হচ্ছে সালাম ওখাদ্য খাওয়ানো ।কেননা সালামের মাধ্যমে এক মুসলমান অপর মুসলমানের  শান্তি  কামনা করে ,আর খাদ্য খাওয়ানোর মাধ্যমে তারা আরো নিকটতম হয়  তাই হাদিসে এই দুটি  ভালো কাজের  কথা  উল্লেখ করা হয়েছে   ।</a:t>
            </a:r>
            <a:endParaRPr lang="en-US"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pPr algn="ctr"/>
            <a:r>
              <a:rPr lang="bn-IN" dirty="0" smtClean="0"/>
              <a:t>দলীয় কাজ</a:t>
            </a:r>
            <a:endParaRPr lang="en-US" dirty="0"/>
          </a:p>
        </p:txBody>
      </p:sp>
      <p:sp>
        <p:nvSpPr>
          <p:cNvPr id="6" name="TextBox 5"/>
          <p:cNvSpPr txBox="1"/>
          <p:nvPr/>
        </p:nvSpPr>
        <p:spPr>
          <a:xfrm>
            <a:off x="0" y="1371600"/>
            <a:ext cx="9144000" cy="526297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ar-DZ" sz="2800" b="1" u="sng" dirty="0" smtClean="0">
                <a:cs typeface="!F Saudi Arabia" pitchFamily="2" charset="-78"/>
              </a:rPr>
              <a:t>متفق  عليه</a:t>
            </a:r>
            <a:r>
              <a:rPr lang="en-US" sz="2800" b="1" u="sng" dirty="0" smtClean="0">
                <a:cs typeface="!F Saudi Arabia" pitchFamily="2" charset="-78"/>
              </a:rPr>
              <a:t>  </a:t>
            </a:r>
            <a:r>
              <a:rPr lang="en-US" sz="2800" b="1" u="sng" dirty="0" err="1" smtClean="0">
                <a:cs typeface="!F Saudi Arabia" pitchFamily="2" charset="-78"/>
              </a:rPr>
              <a:t>দ্বারা</a:t>
            </a:r>
            <a:r>
              <a:rPr lang="en-US" sz="2800" b="1" u="sng" dirty="0" smtClean="0">
                <a:cs typeface="!F Saudi Arabia" pitchFamily="2" charset="-78"/>
              </a:rPr>
              <a:t> </a:t>
            </a:r>
            <a:r>
              <a:rPr lang="en-US" sz="2800" b="1" u="sng" dirty="0" err="1" smtClean="0">
                <a:cs typeface="!F Saudi Arabia" pitchFamily="2" charset="-78"/>
              </a:rPr>
              <a:t>কী</a:t>
            </a:r>
            <a:r>
              <a:rPr lang="en-US" sz="2800" b="1" u="sng" dirty="0" smtClean="0">
                <a:cs typeface="!F Saudi Arabia" pitchFamily="2" charset="-78"/>
              </a:rPr>
              <a:t> </a:t>
            </a:r>
            <a:r>
              <a:rPr lang="en-US" sz="2800" b="1" i="1" u="sng" dirty="0" err="1" smtClean="0">
                <a:cs typeface="!F Saudi Arabia" pitchFamily="2" charset="-78"/>
              </a:rPr>
              <a:t>বোঝানো</a:t>
            </a:r>
            <a:r>
              <a:rPr lang="en-US" sz="2800" b="1" i="1" u="sng" dirty="0" smtClean="0">
                <a:cs typeface="!F Saudi Arabia" pitchFamily="2" charset="-78"/>
              </a:rPr>
              <a:t> </a:t>
            </a:r>
            <a:r>
              <a:rPr lang="en-US" sz="2800" b="1" i="1" u="sng" dirty="0" err="1" smtClean="0">
                <a:cs typeface="!F Saudi Arabia" pitchFamily="2" charset="-78"/>
              </a:rPr>
              <a:t>হয়েছে</a:t>
            </a:r>
            <a:r>
              <a:rPr lang="en-US" sz="2800" b="1" i="1" u="sng" dirty="0" smtClean="0">
                <a:cs typeface="!F Saudi Arabia" pitchFamily="2" charset="-78"/>
              </a:rPr>
              <a:t> </a:t>
            </a:r>
            <a:r>
              <a:rPr lang="en-US" sz="2800" u="sng" dirty="0" smtClean="0">
                <a:cs typeface="!F Saudi Arabia" pitchFamily="2" charset="-78"/>
              </a:rPr>
              <a:t>? </a:t>
            </a:r>
          </a:p>
          <a:p>
            <a:r>
              <a:rPr lang="en-US" sz="2800" b="1" dirty="0" err="1" smtClean="0">
                <a:cs typeface="!F Saudi Arabia" pitchFamily="2" charset="-78"/>
              </a:rPr>
              <a:t>উত্তরঃ</a:t>
            </a:r>
            <a:r>
              <a:rPr lang="en-US" sz="2800" dirty="0" smtClean="0">
                <a:cs typeface="!F Saudi Arabia" pitchFamily="2" charset="-78"/>
              </a:rPr>
              <a:t> </a:t>
            </a:r>
            <a:r>
              <a:rPr lang="ar-DZ" sz="2800" dirty="0" smtClean="0">
                <a:cs typeface="!F Saudi Arabia" pitchFamily="2" charset="-78"/>
              </a:rPr>
              <a:t>متفق</a:t>
            </a:r>
            <a:r>
              <a:rPr lang="en-US" sz="2800" dirty="0" smtClean="0">
                <a:cs typeface="!F Saudi Arabia" pitchFamily="2" charset="-78"/>
              </a:rPr>
              <a:t> </a:t>
            </a:r>
            <a:r>
              <a:rPr lang="en-US" sz="2800" dirty="0" err="1" smtClean="0">
                <a:cs typeface="!F Saudi Arabia" pitchFamily="2" charset="-78"/>
              </a:rPr>
              <a:t>শব্দটি</a:t>
            </a:r>
            <a:r>
              <a:rPr lang="en-US" sz="2800" dirty="0" smtClean="0">
                <a:cs typeface="!F Saudi Arabia" pitchFamily="2" charset="-78"/>
              </a:rPr>
              <a:t>  </a:t>
            </a:r>
            <a:r>
              <a:rPr lang="en-US" sz="2800" dirty="0" err="1" smtClean="0">
                <a:cs typeface="!F Saudi Arabia" pitchFamily="2" charset="-78"/>
              </a:rPr>
              <a:t>বাবে</a:t>
            </a:r>
            <a:r>
              <a:rPr lang="ar-DZ" sz="2800" dirty="0" smtClean="0">
                <a:cs typeface="!F Saudi Arabia" pitchFamily="2" charset="-78"/>
              </a:rPr>
              <a:t>  افتعال </a:t>
            </a:r>
            <a:r>
              <a:rPr lang="en-US" sz="2800" dirty="0" err="1" smtClean="0">
                <a:cs typeface="!F Saudi Arabia" pitchFamily="2" charset="-78"/>
              </a:rPr>
              <a:t>থেকে</a:t>
            </a:r>
            <a:r>
              <a:rPr lang="ar-DZ" sz="2800" dirty="0" smtClean="0">
                <a:cs typeface="!F Saudi Arabia" pitchFamily="2" charset="-78"/>
              </a:rPr>
              <a:t>اسم مفعول</a:t>
            </a:r>
            <a:r>
              <a:rPr lang="en-US" sz="2800" dirty="0" err="1" smtClean="0">
                <a:cs typeface="!F Saudi Arabia" pitchFamily="2" charset="-78"/>
              </a:rPr>
              <a:t>এর</a:t>
            </a:r>
            <a:r>
              <a:rPr lang="ar-DZ" sz="2800" dirty="0" smtClean="0">
                <a:cs typeface="!F Saudi Arabia" pitchFamily="2" charset="-78"/>
              </a:rPr>
              <a:t> واحد مزكر</a:t>
            </a:r>
            <a:r>
              <a:rPr lang="en-US" sz="2800" dirty="0" err="1" smtClean="0">
                <a:cs typeface="!F Saudi Arabia" pitchFamily="2" charset="-78"/>
              </a:rPr>
              <a:t>এর</a:t>
            </a:r>
            <a:r>
              <a:rPr lang="en-US" sz="2800" dirty="0" smtClean="0">
                <a:cs typeface="!F Saudi Arabia" pitchFamily="2" charset="-78"/>
              </a:rPr>
              <a:t> </a:t>
            </a:r>
            <a:r>
              <a:rPr lang="en-US" sz="2800" dirty="0" err="1" smtClean="0">
                <a:cs typeface="!F Saudi Arabia" pitchFamily="2" charset="-78"/>
              </a:rPr>
              <a:t>সীগাহ</a:t>
            </a:r>
            <a:r>
              <a:rPr lang="en-US" sz="2800" dirty="0" smtClean="0">
                <a:cs typeface="!F Saudi Arabia" pitchFamily="2" charset="-78"/>
              </a:rPr>
              <a:t> ।</a:t>
            </a:r>
            <a:r>
              <a:rPr lang="en-US" sz="2800" dirty="0" err="1" smtClean="0">
                <a:cs typeface="!F Saudi Arabia" pitchFamily="2" charset="-78"/>
              </a:rPr>
              <a:t>অর্থ</a:t>
            </a:r>
            <a:r>
              <a:rPr lang="en-US" sz="2800" dirty="0" smtClean="0">
                <a:cs typeface="!F Saudi Arabia" pitchFamily="2" charset="-78"/>
              </a:rPr>
              <a:t>  </a:t>
            </a:r>
            <a:r>
              <a:rPr lang="bn-IN" sz="2800" dirty="0" smtClean="0"/>
              <a:t>ঐকমত্য প্রতিষ্ঠত হয়েছে।আর</a:t>
            </a:r>
            <a:r>
              <a:rPr lang="ar-DZ" sz="2800" dirty="0" smtClean="0"/>
              <a:t>عل</a:t>
            </a:r>
            <a:r>
              <a:rPr lang="ar-DZ" sz="2800" u="sng" dirty="0" smtClean="0"/>
              <a:t>يه</a:t>
            </a:r>
            <a:r>
              <a:rPr lang="en-US" sz="2800" u="sng" dirty="0" err="1" smtClean="0"/>
              <a:t>অর্থ</a:t>
            </a:r>
            <a:r>
              <a:rPr lang="en-US" sz="2800" u="sng" dirty="0" smtClean="0"/>
              <a:t> </a:t>
            </a:r>
            <a:r>
              <a:rPr lang="en-US" sz="2800" u="sng" dirty="0" err="1" smtClean="0"/>
              <a:t>যার</a:t>
            </a:r>
            <a:r>
              <a:rPr lang="en-US" sz="2800" u="sng" dirty="0" smtClean="0"/>
              <a:t> </a:t>
            </a:r>
            <a:r>
              <a:rPr lang="en-US" sz="2800" u="sng" dirty="0" err="1" smtClean="0"/>
              <a:t>উপর,একত্রে</a:t>
            </a:r>
            <a:r>
              <a:rPr lang="en-US" sz="2800" u="sng" dirty="0" smtClean="0"/>
              <a:t> </a:t>
            </a:r>
            <a:r>
              <a:rPr lang="bn-IN" sz="2800" u="sng" dirty="0" smtClean="0"/>
              <a:t>হল যার উপর ঐকমত্য প্রতিষ্ঠত হয়েছে।</a:t>
            </a:r>
          </a:p>
          <a:p>
            <a:endParaRPr lang="bn-IN" sz="2800" dirty="0" smtClean="0">
              <a:cs typeface="!F Saudi Arabia" pitchFamily="2" charset="-78"/>
            </a:endParaRPr>
          </a:p>
          <a:p>
            <a:pPr>
              <a:buFont typeface="Arial" pitchFamily="34" charset="0"/>
              <a:buChar char="•"/>
            </a:pPr>
            <a:r>
              <a:rPr lang="bn-IN" sz="2800" dirty="0" smtClean="0">
                <a:cs typeface="!F Saudi Arabia" pitchFamily="2" charset="-78"/>
              </a:rPr>
              <a:t>পরিভাষায়ঃইমাম  বুখারী ওমুসলিম (র) তাঁদের অনবদ্য সৃষ্টি সহীহ বুখারী ওসহীহ মুসলিম  শরীফে  যে সব হাদিস বর্ণনা করেছেন  তা-ই মুত্তাফাকুন আলাইহি ।</a:t>
            </a:r>
          </a:p>
          <a:p>
            <a:pPr>
              <a:buFont typeface="Arial" pitchFamily="34" charset="0"/>
              <a:buChar char="•"/>
            </a:pPr>
            <a:r>
              <a:rPr lang="bn-IN" sz="2800" dirty="0" smtClean="0">
                <a:cs typeface="!F Saudi Arabia" pitchFamily="2" charset="-78"/>
              </a:rPr>
              <a:t> আল্লামা ইবনে হাজার আসকালানী  (র)-এর মতে ,যে হাদিস একই বর্ণনাকারী থেকে ইমাম সসসবুখারী ওমুসলিম (র) বর্ণনা করছেন তাই মুত্তাফাকুন আলাইহি।</a:t>
            </a:r>
            <a:endParaRPr lang="en-US" sz="2800" u="sng" dirty="0" smtClean="0">
              <a:cs typeface="!F Saudi Arabia" pitchFamily="2" charset="-78"/>
            </a:endParaRPr>
          </a:p>
          <a:p>
            <a:pPr>
              <a:buFont typeface="Arial" pitchFamily="34" charset="0"/>
              <a:buChar char="•"/>
            </a:pPr>
            <a:endParaRPr lang="en-US" sz="2800" dirty="0">
              <a:cs typeface="!F Saudi Arabia" pitchFamily="2" charset="-78"/>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990600"/>
            <a:ext cx="5562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t>মূল্যায়ন</a:t>
            </a:r>
            <a:endParaRPr lang="en-US" sz="4400" dirty="0"/>
          </a:p>
        </p:txBody>
      </p:sp>
      <p:sp>
        <p:nvSpPr>
          <p:cNvPr id="3" name="TextBox 2"/>
          <p:cNvSpPr txBox="1"/>
          <p:nvPr/>
        </p:nvSpPr>
        <p:spPr>
          <a:xfrm>
            <a:off x="1371600" y="2895600"/>
            <a:ext cx="6629400" cy="1815882"/>
          </a:xfrm>
          <a:prstGeom prst="rect">
            <a:avLst/>
          </a:prstGeom>
          <a:noFill/>
        </p:spPr>
        <p:txBody>
          <a:bodyPr wrap="square" rtlCol="0">
            <a:spAutoFit/>
          </a:bodyPr>
          <a:lstStyle/>
          <a:p>
            <a:pPr>
              <a:buFont typeface="Arial" pitchFamily="34" charset="0"/>
              <a:buChar char="•"/>
            </a:pPr>
            <a:r>
              <a:rPr lang="bn-IN" sz="2800" dirty="0" smtClean="0"/>
              <a:t>সালামের ইসলামী পদ্বতি কী বর্ণনা কর।</a:t>
            </a:r>
          </a:p>
          <a:p>
            <a:pPr>
              <a:buFont typeface="Arial" pitchFamily="34" charset="0"/>
              <a:buChar char="•"/>
            </a:pPr>
            <a:r>
              <a:rPr lang="bn-IN" sz="2800" dirty="0" smtClean="0"/>
              <a:t>খাদ্যদান ওসালাম প্রদান বিষয়ক হাদীস থেকে আমরা কী শিক্ষা পাই ?আলোচনা কর ।</a:t>
            </a:r>
            <a:endParaRPr lang="en-US" sz="28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0" fill="hold"/>
                                        <p:tgtEl>
                                          <p:spTgt spid="3"/>
                                        </p:tgtEl>
                                        <p:attrNameLst>
                                          <p:attrName>ppt_x</p:attrName>
                                        </p:attrNameLst>
                                      </p:cBhvr>
                                      <p:tavLst>
                                        <p:tav tm="0">
                                          <p:val>
                                            <p:strVal val="#ppt_x"/>
                                          </p:val>
                                        </p:tav>
                                        <p:tav tm="100000">
                                          <p:val>
                                            <p:strVal val="#ppt_x"/>
                                          </p:val>
                                        </p:tav>
                                      </p:tavLst>
                                    </p:anim>
                                    <p:anim calcmode="lin" valueType="num">
                                      <p:cBhvr additive="base">
                                        <p:cTn id="16"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00400" y="457200"/>
            <a:ext cx="3200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t>বাড়ীর</a:t>
            </a:r>
            <a:r>
              <a:rPr lang="en-US" sz="3200" dirty="0" smtClean="0"/>
              <a:t> </a:t>
            </a:r>
            <a:r>
              <a:rPr lang="en-US" sz="3200" dirty="0" err="1" smtClean="0"/>
              <a:t>কাজ</a:t>
            </a:r>
            <a:endParaRPr lang="en-US" sz="3200" dirty="0"/>
          </a:p>
        </p:txBody>
      </p:sp>
      <p:pic>
        <p:nvPicPr>
          <p:cNvPr id="4" name="Picture 3" descr="nh.jpg"/>
          <p:cNvPicPr>
            <a:picLocks noChangeAspect="1"/>
          </p:cNvPicPr>
          <p:nvPr/>
        </p:nvPicPr>
        <p:blipFill>
          <a:blip r:embed="rId2"/>
          <a:stretch>
            <a:fillRect/>
          </a:stretch>
        </p:blipFill>
        <p:spPr>
          <a:xfrm>
            <a:off x="0" y="1295400"/>
            <a:ext cx="9144000" cy="3543300"/>
          </a:xfrm>
          <a:prstGeom prst="rect">
            <a:avLst/>
          </a:prstGeom>
        </p:spPr>
      </p:pic>
      <p:sp>
        <p:nvSpPr>
          <p:cNvPr id="5" name="Oval 4"/>
          <p:cNvSpPr/>
          <p:nvPr/>
        </p:nvSpPr>
        <p:spPr>
          <a:xfrm>
            <a:off x="1143000" y="5105400"/>
            <a:ext cx="41148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তাহকীক কর</a:t>
            </a:r>
            <a:endParaRPr lang="en-US" dirty="0"/>
          </a:p>
        </p:txBody>
      </p:sp>
      <p:sp>
        <p:nvSpPr>
          <p:cNvPr id="6" name="Oval 5"/>
          <p:cNvSpPr/>
          <p:nvPr/>
        </p:nvSpPr>
        <p:spPr>
          <a:xfrm>
            <a:off x="1905000" y="5638800"/>
            <a:ext cx="6858000" cy="838200"/>
          </a:xfrm>
          <a:prstGeom prst="ellipse">
            <a:avLst/>
          </a:prstGeom>
          <a:solidFill>
            <a:srgbClr val="00B050"/>
          </a:solidFill>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DZ"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سأل  الاسلام  خير  الطعم     عرفت تقرئس</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667000" y="838200"/>
            <a:ext cx="4800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3200" dirty="0" smtClean="0"/>
              <a:t>جزاكم  الله</a:t>
            </a:r>
            <a:endParaRPr lang="en-US" sz="3200" dirty="0"/>
          </a:p>
        </p:txBody>
      </p:sp>
      <p:sp>
        <p:nvSpPr>
          <p:cNvPr id="3" name="Rounded Rectangle 2"/>
          <p:cNvSpPr/>
          <p:nvPr/>
        </p:nvSpPr>
        <p:spPr>
          <a:xfrm>
            <a:off x="2133600" y="1752600"/>
            <a:ext cx="5943600" cy="320040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6.jfif"/>
          <p:cNvPicPr>
            <a:picLocks noChangeAspect="1"/>
          </p:cNvPicPr>
          <p:nvPr/>
        </p:nvPicPr>
        <p:blipFill>
          <a:blip r:embed="rId2"/>
          <a:stretch>
            <a:fillRect/>
          </a:stretch>
        </p:blipFill>
        <p:spPr>
          <a:xfrm>
            <a:off x="2209800" y="2041609"/>
            <a:ext cx="5715000" cy="2458954"/>
          </a:xfrm>
          <a:prstGeom prst="rect">
            <a:avLst/>
          </a:prstGeom>
        </p:spPr>
      </p:pic>
      <p:sp>
        <p:nvSpPr>
          <p:cNvPr id="5" name="Oval 4"/>
          <p:cNvSpPr/>
          <p:nvPr/>
        </p:nvSpPr>
        <p:spPr>
          <a:xfrm>
            <a:off x="2514600" y="5486400"/>
            <a:ext cx="52578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dirty="0" smtClean="0">
                <a:ln w="18415" cmpd="sng">
                  <a:solidFill>
                    <a:srgbClr val="FFFFFF"/>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63500" dir="3600000" algn="tl" rotWithShape="0">
                    <a:srgbClr val="000000">
                      <a:alpha val="70000"/>
                    </a:srgbClr>
                  </a:outerShdw>
                </a:effectLst>
              </a:rPr>
              <a:t>الي اللقاء</a:t>
            </a:r>
            <a:endParaRPr lang="en-US" sz="3200" dirty="0">
              <a:ln w="18415" cmpd="sng">
                <a:solidFill>
                  <a:srgbClr val="FFFFFF"/>
                </a:solidFill>
                <a:prstDash val="solid"/>
              </a:ln>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a:ln>
            <a:solidFill>
              <a:srgbClr val="009900">
                <a:alpha val="0"/>
              </a:srgbClr>
            </a:solidFill>
          </a:ln>
        </p:spPr>
        <p:txBody>
          <a:bodyPr/>
          <a:lstStyle/>
          <a:p>
            <a:pPr algn="ctr"/>
            <a:r>
              <a:rPr lang="bn-IN" dirty="0" smtClean="0"/>
              <a:t>শিক্ষক পরিচিতি</a:t>
            </a:r>
            <a:endParaRPr lang="en-US" dirty="0"/>
          </a:p>
        </p:txBody>
      </p:sp>
      <p:sp>
        <p:nvSpPr>
          <p:cNvPr id="3" name="Content Placeholder 2"/>
          <p:cNvSpPr>
            <a:spLocks noGrp="1"/>
          </p:cNvSpPr>
          <p:nvPr>
            <p:ph sz="half" idx="1"/>
          </p:nvPr>
        </p:nvSpPr>
        <p:spPr>
          <a:xfrm>
            <a:off x="457200" y="1524000"/>
            <a:ext cx="4038600" cy="4637567"/>
          </a:xfrm>
          <a:solidFill>
            <a:srgbClr val="7030A0"/>
          </a:solidFill>
          <a:ln>
            <a:solidFill>
              <a:schemeClr val="accent1"/>
            </a:solidFill>
          </a:ln>
        </p:spPr>
        <p:txBody>
          <a:bodyPr/>
          <a:lstStyle/>
          <a:p>
            <a:pPr>
              <a:buNone/>
            </a:pPr>
            <a:r>
              <a:rPr lang="bn-IN" dirty="0" smtClean="0"/>
              <a:t>দিলরুবা আক্তার </a:t>
            </a:r>
          </a:p>
          <a:p>
            <a:pPr>
              <a:buNone/>
            </a:pPr>
            <a:r>
              <a:rPr lang="bn-IN" dirty="0" smtClean="0"/>
              <a:t>সহকারী শিক্ষক মৌলভী</a:t>
            </a:r>
          </a:p>
          <a:p>
            <a:pPr>
              <a:buNone/>
            </a:pPr>
            <a:r>
              <a:rPr lang="bn-IN" dirty="0" smtClean="0"/>
              <a:t>বড়ৈ কান্দি বাহরুল  উলূম দাখিল  মাদরাসা</a:t>
            </a:r>
          </a:p>
          <a:p>
            <a:pPr>
              <a:buNone/>
            </a:pPr>
            <a:r>
              <a:rPr lang="bn-IN" dirty="0" smtClean="0"/>
              <a:t>কেরানিগঞ্জ,ঢাকা</a:t>
            </a:r>
            <a:endParaRPr lang="en-US" dirty="0" smtClean="0"/>
          </a:p>
          <a:p>
            <a:pPr>
              <a:buNone/>
            </a:pPr>
            <a:r>
              <a:rPr lang="en-US" sz="2000" dirty="0" smtClean="0"/>
              <a:t>মোবাইলনাম্বারঃ০১৭৭৭৮০৩৯৫৬</a:t>
            </a:r>
            <a:endParaRPr lang="bn-IN" sz="2000" dirty="0" smtClean="0"/>
          </a:p>
        </p:txBody>
      </p:sp>
      <p:pic>
        <p:nvPicPr>
          <p:cNvPr id="5" name="Content Placeholder 4" descr="IMG_20200726_005242.jpg"/>
          <p:cNvPicPr>
            <a:picLocks noGrp="1" noChangeAspect="1"/>
          </p:cNvPicPr>
          <p:nvPr>
            <p:ph sz="half" idx="2"/>
          </p:nvPr>
        </p:nvPicPr>
        <p:blipFill>
          <a:blip r:embed="rId2" cstate="print"/>
          <a:stretch>
            <a:fillRect/>
          </a:stretch>
        </p:blipFill>
        <p:spPr>
          <a:xfrm>
            <a:off x="4724400" y="1524000"/>
            <a:ext cx="3855720" cy="4724400"/>
          </a:xfr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58952"/>
          </a:xfrm>
          <a:solidFill>
            <a:srgbClr val="7030A0"/>
          </a:solidFill>
        </p:spPr>
        <p:txBody>
          <a:bodyPr>
            <a:normAutofit fontScale="90000"/>
          </a:bodyPr>
          <a:lstStyle/>
          <a:p>
            <a:r>
              <a:rPr lang="bn-IN" sz="4000" b="1" dirty="0" smtClean="0">
                <a:solidFill>
                  <a:srgbClr val="BE431F"/>
                </a:solidFill>
              </a:rPr>
              <a:t>পাঠ </a:t>
            </a:r>
            <a:r>
              <a:rPr lang="bn-IN" b="1" dirty="0" smtClean="0">
                <a:ln w="18000">
                  <a:solidFill>
                    <a:schemeClr val="accent2">
                      <a:satMod val="140000"/>
                    </a:schemeClr>
                  </a:solidFill>
                  <a:prstDash val="solid"/>
                  <a:miter lim="800000"/>
                </a:ln>
                <a:solidFill>
                  <a:srgbClr val="BE431F"/>
                </a:solidFill>
                <a:effectLst>
                  <a:outerShdw blurRad="25500" dist="23000" dir="7020000" algn="tl">
                    <a:srgbClr val="000000">
                      <a:alpha val="50000"/>
                    </a:srgbClr>
                  </a:outerShdw>
                </a:effectLst>
              </a:rPr>
              <a:t>পরিচিতি</a:t>
            </a:r>
            <a:endParaRPr lang="en-US" dirty="0">
              <a:solidFill>
                <a:srgbClr val="BE431F"/>
              </a:solidFill>
            </a:endParaRPr>
          </a:p>
        </p:txBody>
      </p:sp>
      <p:sp>
        <p:nvSpPr>
          <p:cNvPr id="3" name="Text Placeholder 2"/>
          <p:cNvSpPr>
            <a:spLocks noGrp="1"/>
          </p:cNvSpPr>
          <p:nvPr>
            <p:ph type="body" idx="1"/>
          </p:nvPr>
        </p:nvSpPr>
        <p:spPr/>
        <p:txBody>
          <a:bodyPr/>
          <a:lstStyle/>
          <a:p>
            <a:endParaRPr lang="en-US" dirty="0"/>
          </a:p>
        </p:txBody>
      </p:sp>
      <p:sp>
        <p:nvSpPr>
          <p:cNvPr id="5" name="Content Placeholder 4"/>
          <p:cNvSpPr>
            <a:spLocks noGrp="1"/>
          </p:cNvSpPr>
          <p:nvPr>
            <p:ph sz="half" idx="2"/>
          </p:nvPr>
        </p:nvSpPr>
        <p:spPr>
          <a:solidFill>
            <a:srgbClr val="BE431F"/>
          </a:solidFill>
          <a:ln>
            <a:solidFill>
              <a:schemeClr val="tx1">
                <a:lumMod val="95000"/>
                <a:lumOff val="5000"/>
              </a:schemeClr>
            </a:solidFill>
          </a:ln>
        </p:spPr>
        <p:style>
          <a:lnRef idx="2">
            <a:schemeClr val="accent1"/>
          </a:lnRef>
          <a:fillRef idx="1">
            <a:schemeClr val="lt1"/>
          </a:fillRef>
          <a:effectRef idx="0">
            <a:schemeClr val="accent1"/>
          </a:effectRef>
          <a:fontRef idx="minor">
            <a:schemeClr val="dk1"/>
          </a:fontRef>
        </p:style>
        <p:txBody>
          <a:bodyPr/>
          <a:lstStyle/>
          <a:p>
            <a:pPr>
              <a:buNone/>
            </a:pPr>
            <a:r>
              <a:rPr lang="bn-IN" dirty="0" smtClean="0">
                <a:solidFill>
                  <a:srgbClr val="0070C0"/>
                </a:solidFill>
              </a:rPr>
              <a:t>      শ্রেনীঃনবম</a:t>
            </a:r>
          </a:p>
          <a:p>
            <a:pPr>
              <a:buNone/>
            </a:pPr>
            <a:r>
              <a:rPr lang="bn-IN" dirty="0" smtClean="0">
                <a:solidFill>
                  <a:srgbClr val="0070C0"/>
                </a:solidFill>
              </a:rPr>
              <a:t>    বিষয়ঃহাদিস শরীফ</a:t>
            </a:r>
          </a:p>
          <a:p>
            <a:pPr>
              <a:buNone/>
            </a:pPr>
            <a:r>
              <a:rPr lang="bn-IN" dirty="0" smtClean="0">
                <a:solidFill>
                  <a:srgbClr val="0070C0"/>
                </a:solidFill>
              </a:rPr>
              <a:t>     অধ্যায়ঃ ২য়</a:t>
            </a:r>
          </a:p>
          <a:p>
            <a:pPr>
              <a:buNone/>
            </a:pPr>
            <a:r>
              <a:rPr lang="bn-IN" dirty="0" smtClean="0">
                <a:solidFill>
                  <a:srgbClr val="0070C0"/>
                </a:solidFill>
              </a:rPr>
              <a:t>     সময়ঃ৪০  মিনিট</a:t>
            </a:r>
          </a:p>
          <a:p>
            <a:pPr>
              <a:buNone/>
            </a:pPr>
            <a:r>
              <a:rPr lang="bn-IN" dirty="0" smtClean="0">
                <a:solidFill>
                  <a:srgbClr val="0070C0"/>
                </a:solidFill>
              </a:rPr>
              <a:t>       তারিখঃ</a:t>
            </a:r>
            <a:r>
              <a:rPr lang="en-US" dirty="0" smtClean="0">
                <a:solidFill>
                  <a:srgbClr val="0070C0"/>
                </a:solidFill>
              </a:rPr>
              <a:t>০৩-১০-২০২0</a:t>
            </a:r>
          </a:p>
        </p:txBody>
      </p:sp>
      <p:sp>
        <p:nvSpPr>
          <p:cNvPr id="4" name="Text Placeholder 3"/>
          <p:cNvSpPr>
            <a:spLocks noGrp="1"/>
          </p:cNvSpPr>
          <p:nvPr>
            <p:ph type="body" sz="quarter" idx="3"/>
          </p:nvPr>
        </p:nvSpPr>
        <p:spPr/>
        <p:txBody>
          <a:bodyPr/>
          <a:lstStyle/>
          <a:p>
            <a:endParaRPr lang="en-US" dirty="0"/>
          </a:p>
        </p:txBody>
      </p:sp>
      <p:pic>
        <p:nvPicPr>
          <p:cNvPr id="11" name="Content Placeholder 10" descr="madrasabook4-640x360.jpg"/>
          <p:cNvPicPr>
            <a:picLocks noGrp="1" noChangeAspect="1"/>
          </p:cNvPicPr>
          <p:nvPr>
            <p:ph sz="quarter" idx="4"/>
          </p:nvPr>
        </p:nvPicPr>
        <p:blipFill>
          <a:blip r:embed="rId2"/>
          <a:stretch>
            <a:fillRect/>
          </a:stretch>
        </p:blipFill>
        <p:spPr>
          <a:xfrm>
            <a:off x="4724400" y="2133600"/>
            <a:ext cx="4041775" cy="4038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box(in)">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ox(i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ox(i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ox(i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box(in)">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box(in)">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7.jfif"/>
          <p:cNvPicPr>
            <a:picLocks noChangeAspect="1"/>
          </p:cNvPicPr>
          <p:nvPr/>
        </p:nvPicPr>
        <p:blipFill>
          <a:blip r:embed="rId2"/>
          <a:stretch>
            <a:fillRect/>
          </a:stretch>
        </p:blipFill>
        <p:spPr>
          <a:xfrm>
            <a:off x="228600" y="1219200"/>
            <a:ext cx="4267200" cy="2590800"/>
          </a:xfrm>
          <a:prstGeom prst="rect">
            <a:avLst/>
          </a:prstGeom>
        </p:spPr>
      </p:pic>
      <p:pic>
        <p:nvPicPr>
          <p:cNvPr id="4" name="Picture 3" descr="k.jpg"/>
          <p:cNvPicPr>
            <a:picLocks noChangeAspect="1"/>
          </p:cNvPicPr>
          <p:nvPr/>
        </p:nvPicPr>
        <p:blipFill>
          <a:blip r:embed="rId3"/>
          <a:stretch>
            <a:fillRect/>
          </a:stretch>
        </p:blipFill>
        <p:spPr>
          <a:xfrm>
            <a:off x="4495800" y="1371600"/>
            <a:ext cx="4419600" cy="2362200"/>
          </a:xfrm>
          <a:prstGeom prst="rect">
            <a:avLst/>
          </a:prstGeom>
        </p:spPr>
      </p:pic>
      <p:pic>
        <p:nvPicPr>
          <p:cNvPr id="5" name="Picture 4" descr="x.jfif"/>
          <p:cNvPicPr>
            <a:picLocks noChangeAspect="1"/>
          </p:cNvPicPr>
          <p:nvPr/>
        </p:nvPicPr>
        <p:blipFill>
          <a:blip r:embed="rId4"/>
          <a:stretch>
            <a:fillRect/>
          </a:stretch>
        </p:blipFill>
        <p:spPr>
          <a:xfrm>
            <a:off x="4876800" y="3886200"/>
            <a:ext cx="4038600" cy="2743200"/>
          </a:xfrm>
          <a:prstGeom prst="rect">
            <a:avLst/>
          </a:prstGeom>
        </p:spPr>
      </p:pic>
      <p:pic>
        <p:nvPicPr>
          <p:cNvPr id="6" name="Picture 5" descr="j.jfif"/>
          <p:cNvPicPr>
            <a:picLocks noChangeAspect="1"/>
          </p:cNvPicPr>
          <p:nvPr/>
        </p:nvPicPr>
        <p:blipFill>
          <a:blip r:embed="rId5"/>
          <a:stretch>
            <a:fillRect/>
          </a:stretch>
        </p:blipFill>
        <p:spPr>
          <a:xfrm>
            <a:off x="228600" y="3810000"/>
            <a:ext cx="4495800" cy="2819400"/>
          </a:xfrm>
          <a:prstGeom prst="rect">
            <a:avLst/>
          </a:prstGeom>
        </p:spPr>
      </p:pic>
      <p:sp>
        <p:nvSpPr>
          <p:cNvPr id="7" name="TextBox 6"/>
          <p:cNvSpPr txBox="1"/>
          <p:nvPr/>
        </p:nvSpPr>
        <p:spPr>
          <a:xfrm>
            <a:off x="2362200" y="457200"/>
            <a:ext cx="3733800" cy="461665"/>
          </a:xfrm>
          <a:prstGeom prst="rect">
            <a:avLst/>
          </a:prstGeom>
          <a:solidFill>
            <a:srgbClr val="CC0066"/>
          </a:solidFill>
          <a:ln>
            <a:solidFill>
              <a:srgbClr val="BE431F"/>
            </a:solidFill>
          </a:ln>
        </p:spPr>
        <p:txBody>
          <a:bodyPr wrap="square" rtlCol="0">
            <a:spAutoFit/>
          </a:bodyPr>
          <a:lstStyle/>
          <a:p>
            <a:r>
              <a:rPr lang="bn-IN" sz="2400" dirty="0" smtClean="0">
                <a:solidFill>
                  <a:srgbClr val="FFFF00"/>
                </a:solidFill>
              </a:rPr>
              <a:t>          </a:t>
            </a:r>
            <a:r>
              <a:rPr lang="bn-IN" sz="2400" dirty="0" smtClean="0">
                <a:solidFill>
                  <a:srgbClr val="00B050"/>
                </a:solidFill>
              </a:rPr>
              <a:t>চল কয়টি ছবি দেখি</a:t>
            </a:r>
            <a:endParaRPr lang="en-US" sz="2400" dirty="0">
              <a:solidFill>
                <a:srgbClr val="00B05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angla Islamic song dekha hole salam koro salam holo valo thakar dowa.mp4">
            <a:hlinkClick r:id="" action="ppaction://media"/>
          </p:cNvPr>
          <p:cNvPicPr>
            <a:picLocks noRot="1" noChangeAspect="1"/>
          </p:cNvPicPr>
          <p:nvPr>
            <a:videoFile r:link="rId1"/>
          </p:nvPr>
        </p:nvPicPr>
        <p:blipFill>
          <a:blip r:embed="rId3"/>
          <a:stretch>
            <a:fillRect/>
          </a:stretch>
        </p:blipFill>
        <p:spPr>
          <a:xfrm>
            <a:off x="2590800" y="1676400"/>
            <a:ext cx="3048000" cy="2286000"/>
          </a:xfrm>
          <a:prstGeom prst="rect">
            <a:avLst/>
          </a:prstGeom>
        </p:spPr>
      </p:pic>
      <p:sp>
        <p:nvSpPr>
          <p:cNvPr id="5" name="Oval 4"/>
          <p:cNvSpPr/>
          <p:nvPr/>
        </p:nvSpPr>
        <p:spPr>
          <a:xfrm>
            <a:off x="1676400" y="533400"/>
            <a:ext cx="4419600" cy="762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000" dirty="0" smtClean="0">
                <a:solidFill>
                  <a:srgbClr val="0070C0"/>
                </a:solidFill>
              </a:rPr>
              <a:t>চল একটি ভিডি ও দেখি</a:t>
            </a:r>
            <a:endParaRPr lang="en-US"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8" fill="hold" display="0">
                  <p:stCondLst>
                    <p:cond delay="indefinite"/>
                  </p:stCondLst>
                  <p:endCondLst>
                    <p:cond evt="onNext" delay="0">
                      <p:tgtEl>
                        <p:sldTgt/>
                      </p:tgtEl>
                    </p:cond>
                    <p:cond evt="onPrev" delay="0">
                      <p:tgtEl>
                        <p:sldTgt/>
                      </p:tgtEl>
                    </p:cond>
                  </p:endCondLst>
                </p:cTn>
                <p:tgtEl>
                  <p:spTgt spid="3"/>
                </p:tgtEl>
              </p:cMediaNode>
            </p:video>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81200" y="685800"/>
            <a:ext cx="54864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t>আজকের</a:t>
            </a:r>
            <a:r>
              <a:rPr lang="en-US" sz="4400" dirty="0" smtClean="0"/>
              <a:t> </a:t>
            </a:r>
            <a:r>
              <a:rPr lang="en-US" sz="4400" dirty="0" err="1" smtClean="0"/>
              <a:t>পাঠ</a:t>
            </a:r>
            <a:endParaRPr lang="en-US" sz="4400" dirty="0"/>
          </a:p>
        </p:txBody>
      </p:sp>
      <p:pic>
        <p:nvPicPr>
          <p:cNvPr id="3" name="Picture 2" descr="l - Copy (2).jfif"/>
          <p:cNvPicPr>
            <a:picLocks noChangeAspect="1"/>
          </p:cNvPicPr>
          <p:nvPr/>
        </p:nvPicPr>
        <p:blipFill>
          <a:blip r:embed="rId2"/>
          <a:stretch>
            <a:fillRect/>
          </a:stretch>
        </p:blipFill>
        <p:spPr>
          <a:xfrm>
            <a:off x="889937" y="2667000"/>
            <a:ext cx="7263463" cy="3361910"/>
          </a:xfrm>
          <a:prstGeom prst="rect">
            <a:avLst/>
          </a:prstGeom>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362200" y="4800600"/>
            <a:ext cx="30480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rPr>
              <a:t>শিখন</a:t>
            </a:r>
            <a:r>
              <a:rPr lang="en-US" sz="3200" dirty="0" smtClean="0">
                <a:solidFill>
                  <a:srgbClr val="FF0000"/>
                </a:solidFill>
              </a:rPr>
              <a:t> </a:t>
            </a:r>
            <a:r>
              <a:rPr lang="en-US" sz="3200" dirty="0" err="1" smtClean="0">
                <a:solidFill>
                  <a:srgbClr val="FF0000"/>
                </a:solidFill>
              </a:rPr>
              <a:t>ফল</a:t>
            </a:r>
            <a:endParaRPr lang="en-US" sz="3200" dirty="0">
              <a:solidFill>
                <a:srgbClr val="FF0000"/>
              </a:solidFill>
            </a:endParaRPr>
          </a:p>
        </p:txBody>
      </p:sp>
      <p:sp>
        <p:nvSpPr>
          <p:cNvPr id="4" name="Rectangle 3"/>
          <p:cNvSpPr/>
          <p:nvPr/>
        </p:nvSpPr>
        <p:spPr>
          <a:xfrm>
            <a:off x="381000" y="1905000"/>
            <a:ext cx="83820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bn-IN" dirty="0" smtClean="0"/>
          </a:p>
          <a:p>
            <a:pPr algn="ctr">
              <a:buFont typeface="Arial" pitchFamily="34" charset="0"/>
              <a:buChar char="•"/>
            </a:pPr>
            <a:endParaRPr lang="bn-IN" dirty="0" smtClean="0"/>
          </a:p>
          <a:p>
            <a:pPr algn="ctr"/>
            <a:endParaRPr lang="bn-IN" dirty="0" smtClean="0"/>
          </a:p>
          <a:p>
            <a:pPr algn="ctr"/>
            <a:endParaRPr lang="en-US" dirty="0" smtClean="0"/>
          </a:p>
          <a:p>
            <a:pPr marL="514350" indent="-514350" algn="ctr">
              <a:buFont typeface="Arial" pitchFamily="34" charset="0"/>
              <a:buChar char="•"/>
            </a:pPr>
            <a:r>
              <a:rPr lang="ar-DZ" sz="2400" dirty="0" smtClean="0"/>
              <a:t>اي الاسلام  خير</a:t>
            </a:r>
            <a:r>
              <a:rPr lang="en-US" sz="2400" dirty="0" err="1" smtClean="0"/>
              <a:t>দ্বারা</a:t>
            </a:r>
            <a:r>
              <a:rPr lang="en-US" sz="2400" dirty="0" smtClean="0"/>
              <a:t> </a:t>
            </a:r>
            <a:r>
              <a:rPr lang="en-US" sz="2400" dirty="0" err="1" smtClean="0"/>
              <a:t>কী</a:t>
            </a:r>
            <a:r>
              <a:rPr lang="en-US" sz="2400" dirty="0" smtClean="0"/>
              <a:t> </a:t>
            </a:r>
            <a:r>
              <a:rPr lang="en-US" sz="2400" dirty="0" err="1" smtClean="0"/>
              <a:t>বোঝানো</a:t>
            </a:r>
            <a:r>
              <a:rPr lang="en-US" sz="2400" dirty="0" smtClean="0"/>
              <a:t> </a:t>
            </a:r>
            <a:r>
              <a:rPr lang="en-US" sz="2400" dirty="0" err="1" smtClean="0"/>
              <a:t>হয়েছে</a:t>
            </a:r>
            <a:r>
              <a:rPr lang="en-US" sz="2400" dirty="0" smtClean="0"/>
              <a:t>   </a:t>
            </a:r>
            <a:r>
              <a:rPr lang="en-US" sz="2400" dirty="0" err="1" smtClean="0"/>
              <a:t>তা</a:t>
            </a:r>
            <a:r>
              <a:rPr lang="en-US" sz="2400" dirty="0" smtClean="0"/>
              <a:t> </a:t>
            </a:r>
            <a:r>
              <a:rPr lang="en-US" sz="2400" dirty="0" err="1" smtClean="0"/>
              <a:t>বলতে</a:t>
            </a:r>
            <a:r>
              <a:rPr lang="en-US" sz="2400" dirty="0" smtClean="0"/>
              <a:t> </a:t>
            </a:r>
            <a:r>
              <a:rPr lang="en-US" sz="2400" dirty="0" err="1" smtClean="0"/>
              <a:t>পারবে</a:t>
            </a:r>
            <a:r>
              <a:rPr lang="en-US" sz="2400" dirty="0" smtClean="0"/>
              <a:t>   ।</a:t>
            </a:r>
            <a:endParaRPr lang="bn-IN" sz="2400" dirty="0" smtClean="0"/>
          </a:p>
          <a:p>
            <a:pPr algn="ctr">
              <a:buFont typeface="Arial" pitchFamily="34" charset="0"/>
              <a:buChar char="•"/>
            </a:pPr>
            <a:endParaRPr lang="bn-IN" sz="2400" dirty="0" smtClean="0">
              <a:solidFill>
                <a:srgbClr val="FF0000"/>
              </a:solidFill>
            </a:endParaRPr>
          </a:p>
          <a:p>
            <a:pPr marL="514350" indent="-514350" algn="ctr">
              <a:buFont typeface="Arial" pitchFamily="34" charset="0"/>
              <a:buChar char="•"/>
            </a:pPr>
            <a:r>
              <a:rPr lang="en-US" sz="2400" dirty="0" err="1" smtClean="0">
                <a:solidFill>
                  <a:schemeClr val="accent1">
                    <a:lumMod val="20000"/>
                    <a:lumOff val="80000"/>
                  </a:schemeClr>
                </a:solidFill>
              </a:rPr>
              <a:t>হাদিসে</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বর্ণিত</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ভালোকাজ</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দুটি</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কী</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তা</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ব্যাখ্যা</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করতে</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পারবে</a:t>
            </a:r>
            <a:r>
              <a:rPr lang="en-US" sz="2400" dirty="0" smtClean="0">
                <a:solidFill>
                  <a:schemeClr val="accent1">
                    <a:lumMod val="20000"/>
                    <a:lumOff val="80000"/>
                  </a:schemeClr>
                </a:solidFill>
              </a:rPr>
              <a:t>  ।</a:t>
            </a:r>
            <a:endParaRPr lang="bn-IN" sz="2400" dirty="0" smtClean="0">
              <a:solidFill>
                <a:schemeClr val="accent1">
                  <a:lumMod val="20000"/>
                  <a:lumOff val="80000"/>
                </a:schemeClr>
              </a:solidFill>
            </a:endParaRPr>
          </a:p>
          <a:p>
            <a:pPr algn="ctr">
              <a:buFont typeface="Arial" pitchFamily="34" charset="0"/>
              <a:buChar char="•"/>
            </a:pPr>
            <a:r>
              <a:rPr lang="en-US" sz="2400" dirty="0" smtClean="0">
                <a:solidFill>
                  <a:schemeClr val="accent1">
                    <a:lumMod val="20000"/>
                    <a:lumOff val="80000"/>
                  </a:schemeClr>
                </a:solidFill>
              </a:rPr>
              <a:t>          </a:t>
            </a:r>
            <a:r>
              <a:rPr lang="bn-IN" sz="2400" dirty="0" smtClean="0">
                <a:solidFill>
                  <a:schemeClr val="accent1">
                    <a:lumMod val="20000"/>
                    <a:lumOff val="80000"/>
                  </a:schemeClr>
                </a:solidFill>
              </a:rPr>
              <a:t>হজরত আব্দুল্লাহ ইবনে আমর  (রা) জিবনী সম্পর্কে বর্ননা করতে পারবে  ।</a:t>
            </a:r>
          </a:p>
          <a:p>
            <a:pPr algn="ctr"/>
            <a:endParaRPr lang="bn-IN" sz="2400" dirty="0" smtClean="0">
              <a:solidFill>
                <a:schemeClr val="accent1">
                  <a:lumMod val="20000"/>
                  <a:lumOff val="80000"/>
                </a:schemeClr>
              </a:solidFill>
            </a:endParaRPr>
          </a:p>
          <a:p>
            <a:pPr algn="ctr">
              <a:buFont typeface="Arial" pitchFamily="34" charset="0"/>
              <a:buChar char="•"/>
            </a:pPr>
            <a:r>
              <a:rPr lang="ar-DZ" sz="2400" dirty="0" smtClean="0">
                <a:solidFill>
                  <a:schemeClr val="accent1">
                    <a:lumMod val="20000"/>
                    <a:lumOff val="80000"/>
                  </a:schemeClr>
                </a:solidFill>
              </a:rPr>
              <a:t>متفق  عليه  </a:t>
            </a:r>
            <a:r>
              <a:rPr lang="bn-IN" sz="2400" dirty="0" smtClean="0">
                <a:solidFill>
                  <a:schemeClr val="accent1">
                    <a:lumMod val="20000"/>
                    <a:lumOff val="80000"/>
                  </a:schemeClr>
                </a:solidFill>
              </a:rPr>
              <a:t>  </a:t>
            </a:r>
            <a:r>
              <a:rPr lang="en-US" sz="2400" dirty="0" err="1" smtClean="0">
                <a:solidFill>
                  <a:schemeClr val="accent1">
                    <a:lumMod val="20000"/>
                    <a:lumOff val="80000"/>
                  </a:schemeClr>
                </a:solidFill>
              </a:rPr>
              <a:t>কি</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বলতে</a:t>
            </a:r>
            <a:r>
              <a:rPr lang="en-US" sz="2400" dirty="0" smtClean="0">
                <a:solidFill>
                  <a:schemeClr val="accent1">
                    <a:lumMod val="20000"/>
                    <a:lumOff val="80000"/>
                  </a:schemeClr>
                </a:solidFill>
              </a:rPr>
              <a:t>  </a:t>
            </a:r>
            <a:r>
              <a:rPr lang="en-US" sz="2400" dirty="0" err="1" smtClean="0">
                <a:solidFill>
                  <a:schemeClr val="accent1">
                    <a:lumMod val="20000"/>
                    <a:lumOff val="80000"/>
                  </a:schemeClr>
                </a:solidFill>
              </a:rPr>
              <a:t>পারবে</a:t>
            </a:r>
            <a:r>
              <a:rPr lang="en-US" sz="2400" dirty="0" smtClean="0">
                <a:solidFill>
                  <a:schemeClr val="accent1">
                    <a:lumMod val="20000"/>
                    <a:lumOff val="80000"/>
                  </a:schemeClr>
                </a:solidFill>
              </a:rPr>
              <a:t>   ।   </a:t>
            </a:r>
          </a:p>
          <a:p>
            <a:pPr algn="ctr">
              <a:buFont typeface="Arial" pitchFamily="34" charset="0"/>
              <a:buChar char="•"/>
            </a:pPr>
            <a:endParaRPr lang="bn-IN" sz="2400" dirty="0" smtClean="0">
              <a:solidFill>
                <a:schemeClr val="accent1">
                  <a:lumMod val="20000"/>
                  <a:lumOff val="80000"/>
                </a:schemeClr>
              </a:solidFill>
            </a:endParaRPr>
          </a:p>
          <a:p>
            <a:pPr algn="ctr">
              <a:buFont typeface="Arial" pitchFamily="34" charset="0"/>
              <a:buChar char="•"/>
            </a:pPr>
            <a:r>
              <a:rPr lang="ar-DZ" sz="2400" dirty="0" smtClean="0">
                <a:solidFill>
                  <a:schemeClr val="accent1">
                    <a:lumMod val="20000"/>
                    <a:lumOff val="80000"/>
                  </a:schemeClr>
                </a:solidFill>
              </a:rPr>
              <a:t>          </a:t>
            </a:r>
            <a:r>
              <a:rPr lang="bn-IN" sz="2400" dirty="0" smtClean="0">
                <a:solidFill>
                  <a:schemeClr val="accent1">
                    <a:lumMod val="20000"/>
                    <a:lumOff val="80000"/>
                  </a:schemeClr>
                </a:solidFill>
              </a:rPr>
              <a:t>তাহকীক করতে পারবেঃ</a:t>
            </a:r>
            <a:r>
              <a:rPr lang="ar-DZ" sz="2400" dirty="0" smtClean="0">
                <a:solidFill>
                  <a:schemeClr val="accent1">
                    <a:lumMod val="20000"/>
                    <a:lumOff val="80000"/>
                  </a:schemeClr>
                </a:solidFill>
              </a:rPr>
              <a:t> </a:t>
            </a:r>
            <a:endParaRPr lang="bn-IN" sz="2400" dirty="0" smtClean="0">
              <a:solidFill>
                <a:schemeClr val="accent1">
                  <a:lumMod val="20000"/>
                  <a:lumOff val="80000"/>
                </a:schemeClr>
              </a:solidFill>
            </a:endParaRPr>
          </a:p>
          <a:p>
            <a:pPr algn="ctr">
              <a:buFont typeface="Arial" pitchFamily="34" charset="0"/>
              <a:buChar char="•"/>
            </a:pPr>
            <a:endParaRPr lang="ar-DZ" sz="2400" dirty="0" smtClean="0">
              <a:solidFill>
                <a:schemeClr val="accent1">
                  <a:lumMod val="20000"/>
                  <a:lumOff val="80000"/>
                </a:schemeClr>
              </a:solidFill>
            </a:endParaRPr>
          </a:p>
          <a:p>
            <a:pPr algn="ctr">
              <a:buFont typeface="Arial" pitchFamily="34" charset="0"/>
              <a:buChar char="•"/>
            </a:pPr>
            <a:r>
              <a:rPr lang="ar-DZ" sz="2400" dirty="0" smtClean="0">
                <a:solidFill>
                  <a:schemeClr val="accent1">
                    <a:lumMod val="20000"/>
                    <a:lumOff val="80000"/>
                  </a:schemeClr>
                </a:solidFill>
              </a:rPr>
              <a:t>سأل     </a:t>
            </a:r>
            <a:r>
              <a:rPr lang="bn-IN" sz="2400" dirty="0" smtClean="0">
                <a:solidFill>
                  <a:schemeClr val="accent1">
                    <a:lumMod val="20000"/>
                    <a:lumOff val="80000"/>
                  </a:schemeClr>
                </a:solidFill>
              </a:rPr>
              <a:t>-</a:t>
            </a:r>
            <a:r>
              <a:rPr lang="ar-DZ" sz="2400" dirty="0" smtClean="0">
                <a:solidFill>
                  <a:schemeClr val="accent1">
                    <a:lumMod val="20000"/>
                    <a:lumOff val="80000"/>
                  </a:schemeClr>
                </a:solidFill>
              </a:rPr>
              <a:t>  الاسلام   </a:t>
            </a:r>
            <a:r>
              <a:rPr lang="bn-IN" sz="2400" dirty="0" smtClean="0">
                <a:solidFill>
                  <a:schemeClr val="accent1">
                    <a:lumMod val="20000"/>
                    <a:lumOff val="80000"/>
                  </a:schemeClr>
                </a:solidFill>
              </a:rPr>
              <a:t>-</a:t>
            </a:r>
            <a:r>
              <a:rPr lang="ar-DZ" sz="2400" dirty="0" smtClean="0">
                <a:solidFill>
                  <a:schemeClr val="accent1">
                    <a:lumMod val="20000"/>
                    <a:lumOff val="80000"/>
                  </a:schemeClr>
                </a:solidFill>
              </a:rPr>
              <a:t>   خير</a:t>
            </a:r>
            <a:r>
              <a:rPr lang="bn-IN" sz="2400" dirty="0" smtClean="0">
                <a:solidFill>
                  <a:schemeClr val="accent1">
                    <a:lumMod val="20000"/>
                    <a:lumOff val="80000"/>
                  </a:schemeClr>
                </a:solidFill>
              </a:rPr>
              <a:t>-</a:t>
            </a:r>
            <a:r>
              <a:rPr lang="ar-DZ" sz="2400" dirty="0" smtClean="0">
                <a:solidFill>
                  <a:schemeClr val="accent1">
                    <a:lumMod val="20000"/>
                    <a:lumOff val="80000"/>
                  </a:schemeClr>
                </a:solidFill>
              </a:rPr>
              <a:t>   تطعم   </a:t>
            </a:r>
            <a:r>
              <a:rPr lang="bn-IN" sz="2400" dirty="0" smtClean="0">
                <a:solidFill>
                  <a:schemeClr val="accent1">
                    <a:lumMod val="20000"/>
                    <a:lumOff val="80000"/>
                  </a:schemeClr>
                </a:solidFill>
              </a:rPr>
              <a:t>-</a:t>
            </a:r>
            <a:r>
              <a:rPr lang="ar-DZ" sz="2400" dirty="0" smtClean="0">
                <a:solidFill>
                  <a:schemeClr val="accent1">
                    <a:lumMod val="20000"/>
                    <a:lumOff val="80000"/>
                  </a:schemeClr>
                </a:solidFill>
              </a:rPr>
              <a:t>عرفت  </a:t>
            </a:r>
            <a:r>
              <a:rPr lang="bn-IN" sz="2400" dirty="0" smtClean="0">
                <a:solidFill>
                  <a:schemeClr val="accent1">
                    <a:lumMod val="20000"/>
                    <a:lumOff val="80000"/>
                  </a:schemeClr>
                </a:solidFill>
              </a:rPr>
              <a:t>-</a:t>
            </a:r>
            <a:r>
              <a:rPr lang="ar-DZ" sz="2400" dirty="0" smtClean="0">
                <a:solidFill>
                  <a:schemeClr val="accent1">
                    <a:lumMod val="20000"/>
                    <a:lumOff val="80000"/>
                  </a:schemeClr>
                </a:solidFill>
              </a:rPr>
              <a:t>تقري</a:t>
            </a:r>
            <a:endParaRPr lang="bn-IN" sz="2400" dirty="0" smtClean="0">
              <a:solidFill>
                <a:schemeClr val="accent1">
                  <a:lumMod val="20000"/>
                  <a:lumOff val="80000"/>
                </a:schemeClr>
              </a:solidFill>
            </a:endParaRPr>
          </a:p>
          <a:p>
            <a:pPr algn="ctr">
              <a:buFont typeface="Arial" pitchFamily="34" charset="0"/>
              <a:buChar char="•"/>
            </a:pPr>
            <a:endParaRPr lang="bn-IN" sz="2400" dirty="0" smtClean="0"/>
          </a:p>
          <a:p>
            <a:pPr algn="ctr"/>
            <a:endParaRPr lang="bn-IN" dirty="0" smtClean="0"/>
          </a:p>
          <a:p>
            <a:pPr algn="ctr"/>
            <a:endParaRPr lang="bn-IN" dirty="0" smtClean="0"/>
          </a:p>
          <a:p>
            <a:pPr algn="ctr">
              <a:buFont typeface="Arial" pitchFamily="34" charset="0"/>
              <a:buChar char="•"/>
            </a:pPr>
            <a:endParaRPr lang="bn-IN" dirty="0" smtClean="0"/>
          </a:p>
          <a:p>
            <a:pPr algn="ctr">
              <a:buFont typeface="Arial" pitchFamily="34" charset="0"/>
              <a:buChar char="•"/>
            </a:pPr>
            <a:endParaRPr lang="en-US" dirty="0"/>
          </a:p>
        </p:txBody>
      </p:sp>
      <p:sp>
        <p:nvSpPr>
          <p:cNvPr id="5" name="Oval 4"/>
          <p:cNvSpPr/>
          <p:nvPr/>
        </p:nvSpPr>
        <p:spPr>
          <a:xfrm>
            <a:off x="2286000" y="1295400"/>
            <a:ext cx="5334000" cy="533400"/>
          </a:xfrm>
          <a:prstGeom prst="ellipse">
            <a:avLst/>
          </a:prstGeom>
          <a:solidFill>
            <a:srgbClr val="00B05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এই পাঠ শেষে শিক্ষার্থীরাঃ</a:t>
            </a:r>
            <a:endParaRPr lang="en-US" dirty="0"/>
          </a:p>
        </p:txBody>
      </p:sp>
      <p:sp>
        <p:nvSpPr>
          <p:cNvPr id="7" name="TextBox 6"/>
          <p:cNvSpPr txBox="1"/>
          <p:nvPr/>
        </p:nvSpPr>
        <p:spPr>
          <a:xfrm>
            <a:off x="3962400" y="381000"/>
            <a:ext cx="2133600" cy="584775"/>
          </a:xfrm>
          <a:prstGeom prst="rect">
            <a:avLst/>
          </a:prstGeom>
          <a:noFill/>
        </p:spPr>
        <p:txBody>
          <a:bodyPr wrap="square" rtlCol="0">
            <a:spAutoFit/>
          </a:bodyPr>
          <a:lstStyle/>
          <a:p>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rPr>
              <a:t>শিখন</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rPr>
              <a:t> </a:t>
            </a:r>
            <a:r>
              <a:rPr lang="en-US" sz="3200"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rPr>
              <a:t>ফল</a:t>
            </a:r>
            <a:r>
              <a:rPr lang="en-U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rPr>
              <a:t> </a:t>
            </a:r>
            <a:endPar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00400" y="609600"/>
            <a:ext cx="3581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dirty="0" smtClean="0">
                <a:cs typeface="!F Saudi Arabia" pitchFamily="2" charset="-78"/>
              </a:rPr>
              <a:t>الحديث</a:t>
            </a:r>
            <a:endParaRPr lang="en-US" sz="4400" dirty="0">
              <a:cs typeface="!F Saudi Arabia" pitchFamily="2" charset="-78"/>
            </a:endParaRPr>
          </a:p>
        </p:txBody>
      </p:sp>
      <p:sp>
        <p:nvSpPr>
          <p:cNvPr id="5" name="TextBox 4"/>
          <p:cNvSpPr txBox="1"/>
          <p:nvPr/>
        </p:nvSpPr>
        <p:spPr>
          <a:xfrm>
            <a:off x="1219200" y="1600200"/>
            <a:ext cx="6324600" cy="3416320"/>
          </a:xfrm>
          <a:prstGeom prst="rect">
            <a:avLst/>
          </a:prstGeom>
          <a:noFill/>
        </p:spPr>
        <p:txBody>
          <a:bodyPr wrap="square" rtlCol="0">
            <a:spAutoFit/>
          </a:bodyPr>
          <a:lstStyle/>
          <a:p>
            <a:r>
              <a:rPr lang="ar-DZ" sz="3600" dirty="0" smtClean="0"/>
              <a:t>عن عبد الله بن عمرو رضي الله تعالي عنه ان رجلا  سأل رسول الله           </a:t>
            </a:r>
          </a:p>
          <a:p>
            <a:r>
              <a:rPr lang="ar-DZ" sz="3600" dirty="0" smtClean="0"/>
              <a:t>صلي الله عليه وسلم اي الاسلام خير قال   تطعم الطعام وتقرئ الاسلام علي            عرفت و من لم تعرف                  </a:t>
            </a:r>
          </a:p>
          <a:p>
            <a:r>
              <a:rPr lang="ar-DZ" sz="3600" dirty="0" smtClean="0"/>
              <a:t>متفق عليه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solidFill>
                  <a:srgbClr val="00B050"/>
                </a:solidFill>
              </a:rPr>
              <a:t>হাদিসের</a:t>
            </a:r>
            <a:r>
              <a:rPr lang="en-US" dirty="0" smtClean="0">
                <a:solidFill>
                  <a:srgbClr val="00B050"/>
                </a:solidFill>
              </a:rPr>
              <a:t> </a:t>
            </a:r>
            <a:r>
              <a:rPr lang="en-US" dirty="0" err="1" smtClean="0">
                <a:solidFill>
                  <a:srgbClr val="00B050"/>
                </a:solidFill>
              </a:rPr>
              <a:t>অনুবাদ</a:t>
            </a:r>
            <a:endParaRPr lang="en-US" dirty="0">
              <a:solidFill>
                <a:srgbClr val="00B050"/>
              </a:solidFill>
            </a:endParaRPr>
          </a:p>
        </p:txBody>
      </p:sp>
      <p:sp>
        <p:nvSpPr>
          <p:cNvPr id="3" name="TextBox 2"/>
          <p:cNvSpPr txBox="1"/>
          <p:nvPr/>
        </p:nvSpPr>
        <p:spPr>
          <a:xfrm>
            <a:off x="990600" y="1828800"/>
            <a:ext cx="7543800" cy="2677656"/>
          </a:xfrm>
          <a:prstGeom prst="rect">
            <a:avLst/>
          </a:prstGeom>
          <a:noFill/>
        </p:spPr>
        <p:txBody>
          <a:bodyPr wrap="square" rtlCol="0">
            <a:spAutoFit/>
          </a:bodyPr>
          <a:lstStyle/>
          <a:p>
            <a:r>
              <a:rPr lang="en-US" sz="2800" dirty="0" err="1" smtClean="0"/>
              <a:t>হজরত</a:t>
            </a:r>
            <a:r>
              <a:rPr lang="en-US" sz="2800" dirty="0" smtClean="0"/>
              <a:t> </a:t>
            </a:r>
            <a:r>
              <a:rPr lang="en-US" sz="2800" dirty="0" err="1" smtClean="0"/>
              <a:t>আব্দুল্লাহ</a:t>
            </a:r>
            <a:r>
              <a:rPr lang="en-US" sz="2800" dirty="0" smtClean="0"/>
              <a:t> </a:t>
            </a:r>
            <a:r>
              <a:rPr lang="en-US" sz="2800" dirty="0" err="1" smtClean="0"/>
              <a:t>ইবনে</a:t>
            </a:r>
            <a:r>
              <a:rPr lang="en-US" sz="2800" dirty="0" smtClean="0"/>
              <a:t> </a:t>
            </a:r>
            <a:r>
              <a:rPr lang="en-US" sz="2800" dirty="0" err="1" smtClean="0"/>
              <a:t>আমর</a:t>
            </a:r>
            <a:r>
              <a:rPr lang="en-US" sz="2800" dirty="0" smtClean="0"/>
              <a:t> (</a:t>
            </a:r>
            <a:r>
              <a:rPr lang="en-US" sz="2800" dirty="0" err="1" smtClean="0"/>
              <a:t>রাঃ</a:t>
            </a:r>
            <a:r>
              <a:rPr lang="en-US" sz="2800" dirty="0" smtClean="0"/>
              <a:t>) </a:t>
            </a:r>
            <a:r>
              <a:rPr lang="en-US" sz="2800" dirty="0" err="1" smtClean="0"/>
              <a:t>হতে</a:t>
            </a:r>
            <a:r>
              <a:rPr lang="en-US" sz="2800" dirty="0" smtClean="0"/>
              <a:t> </a:t>
            </a:r>
            <a:r>
              <a:rPr lang="en-US" sz="2800" dirty="0" err="1" smtClean="0"/>
              <a:t>বর্ণিত</a:t>
            </a:r>
            <a:r>
              <a:rPr lang="en-US" sz="2800" dirty="0" smtClean="0"/>
              <a:t> ,জ</a:t>
            </a:r>
            <a:r>
              <a:rPr lang="bn-IN" sz="2800" dirty="0" smtClean="0"/>
              <a:t>নৈক ব্যক্তি  হজরত রসুলুল্লাহ  (সাঃ) কে  প্রশ্ন করলেন  “হে আল্লাহর রসুল! ইসলামের মধ্যে কোন কাজটি সর্বোত্তম?” তিনি বললেন , “তুমি অপরকে খাদ্য দেবে এবং পরিচিত অপরিচিত সবাইকে সালাম দেবে ।</a:t>
            </a: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890</TotalTime>
  <Words>619</Words>
  <Application>Microsoft Office PowerPoint</Application>
  <PresentationFormat>On-screen Show (4:3)</PresentationFormat>
  <Paragraphs>86</Paragraphs>
  <Slides>17</Slides>
  <Notes>1</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اهلا وسهلا</vt:lpstr>
      <vt:lpstr>শিক্ষক পরিচিতি</vt:lpstr>
      <vt:lpstr>পাঠ পরিচিতি</vt:lpstr>
      <vt:lpstr>Slide 4</vt:lpstr>
      <vt:lpstr>Slide 5</vt:lpstr>
      <vt:lpstr>Slide 6</vt:lpstr>
      <vt:lpstr>Slide 7</vt:lpstr>
      <vt:lpstr>Slide 8</vt:lpstr>
      <vt:lpstr>হাদিসের অনুবাদ</vt:lpstr>
      <vt:lpstr>Slide 10</vt:lpstr>
      <vt:lpstr>হাদিস  সংশ্লিষ্ট প্রশ্নোত্তর ।</vt:lpstr>
      <vt:lpstr>Slide 12</vt:lpstr>
      <vt:lpstr>একক কাজ</vt:lpstr>
      <vt:lpstr>দলীয় কাজ</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DELL</cp:lastModifiedBy>
  <cp:revision>145</cp:revision>
  <dcterms:created xsi:type="dcterms:W3CDTF">2006-08-16T00:00:00Z</dcterms:created>
  <dcterms:modified xsi:type="dcterms:W3CDTF">2020-10-01T15:20:52Z</dcterms:modified>
</cp:coreProperties>
</file>